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 id="2147483694" r:id="rId2"/>
  </p:sldMasterIdLst>
  <p:notesMasterIdLst>
    <p:notesMasterId r:id="rId21"/>
  </p:notesMasterIdLst>
  <p:sldIdLst>
    <p:sldId id="343" r:id="rId3"/>
    <p:sldId id="353" r:id="rId4"/>
    <p:sldId id="441" r:id="rId5"/>
    <p:sldId id="356" r:id="rId6"/>
    <p:sldId id="357" r:id="rId7"/>
    <p:sldId id="358" r:id="rId8"/>
    <p:sldId id="359" r:id="rId9"/>
    <p:sldId id="438" r:id="rId10"/>
    <p:sldId id="439" r:id="rId11"/>
    <p:sldId id="437" r:id="rId12"/>
    <p:sldId id="256" r:id="rId13"/>
    <p:sldId id="434" r:id="rId14"/>
    <p:sldId id="432" r:id="rId15"/>
    <p:sldId id="267" r:id="rId16"/>
    <p:sldId id="667" r:id="rId17"/>
    <p:sldId id="669" r:id="rId18"/>
    <p:sldId id="6492" r:id="rId19"/>
    <p:sldId id="34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FF"/>
    <a:srgbClr val="6AB3E8"/>
    <a:srgbClr val="4B87EB"/>
    <a:srgbClr val="002856"/>
    <a:srgbClr val="D0D1D9"/>
    <a:srgbClr val="DAA900"/>
    <a:srgbClr val="F6F9FF"/>
    <a:srgbClr val="EDEFF7"/>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28" autoAdjust="0"/>
    <p:restoredTop sz="94634" autoAdjust="0"/>
  </p:normalViewPr>
  <p:slideViewPr>
    <p:cSldViewPr snapToGrid="0">
      <p:cViewPr varScale="1">
        <p:scale>
          <a:sx n="111" d="100"/>
          <a:sy n="111" d="100"/>
        </p:scale>
        <p:origin x="74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Cambria" panose="02040503050406030204" pitchFamily="18" charset="0"/>
              <a:ea typeface="+mn-ea"/>
              <a:cs typeface="+mn-cs"/>
            </a:defRPr>
          </a:pPr>
          <a:endParaRPr lang="en-US"/>
        </a:p>
      </c:txPr>
    </c:title>
    <c:autoTitleDeleted val="0"/>
    <c:plotArea>
      <c:layout/>
      <c:barChart>
        <c:barDir val="col"/>
        <c:grouping val="clustered"/>
        <c:varyColors val="0"/>
        <c:ser>
          <c:idx val="0"/>
          <c:order val="0"/>
          <c:tx>
            <c:strRef>
              <c:f>Sheet1!$B$1</c:f>
              <c:strCache>
                <c:ptCount val="1"/>
                <c:pt idx="0">
                  <c:v>On-Path Percentage</c:v>
                </c:pt>
              </c:strCache>
            </c:strRef>
          </c:tx>
          <c:spPr>
            <a:solidFill>
              <a:schemeClr val="accent1"/>
            </a:solidFill>
            <a:ln>
              <a:noFill/>
            </a:ln>
            <a:effectLst/>
          </c:spPr>
          <c:invertIfNegative val="0"/>
          <c:dPt>
            <c:idx val="0"/>
            <c:invertIfNegative val="0"/>
            <c:bubble3D val="0"/>
            <c:spPr>
              <a:solidFill>
                <a:schemeClr val="bg1">
                  <a:lumMod val="65000"/>
                </a:schemeClr>
              </a:solidFill>
              <a:ln>
                <a:noFill/>
              </a:ln>
              <a:effectLst/>
            </c:spPr>
            <c:extLst>
              <c:ext xmlns:c16="http://schemas.microsoft.com/office/drawing/2014/chart" uri="{C3380CC4-5D6E-409C-BE32-E72D297353CC}">
                <c16:uniqueId val="{00000001-3ED2-490D-9D7F-5DB9D26A766B}"/>
              </c:ext>
            </c:extLst>
          </c:dPt>
          <c:dPt>
            <c:idx val="1"/>
            <c:invertIfNegative val="0"/>
            <c:bubble3D val="0"/>
            <c:spPr>
              <a:solidFill>
                <a:srgbClr val="A32B30"/>
              </a:solidFill>
              <a:ln>
                <a:noFill/>
              </a:ln>
              <a:effectLst/>
            </c:spPr>
            <c:extLst>
              <c:ext xmlns:c16="http://schemas.microsoft.com/office/drawing/2014/chart" uri="{C3380CC4-5D6E-409C-BE32-E72D297353CC}">
                <c16:uniqueId val="{00000003-3ED2-490D-9D7F-5DB9D26A766B}"/>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Cambria" panose="020405030504060302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PPM Non-Users</c:v>
                </c:pt>
                <c:pt idx="1">
                  <c:v>PPM Users</c:v>
                </c:pt>
              </c:strCache>
            </c:strRef>
          </c:cat>
          <c:val>
            <c:numRef>
              <c:f>Sheet1!$B$2:$B$3</c:f>
              <c:numCache>
                <c:formatCode>0%</c:formatCode>
                <c:ptCount val="2"/>
                <c:pt idx="0">
                  <c:v>0.57999999999999996</c:v>
                </c:pt>
                <c:pt idx="1">
                  <c:v>0.75</c:v>
                </c:pt>
              </c:numCache>
            </c:numRef>
          </c:val>
          <c:extLst>
            <c:ext xmlns:c16="http://schemas.microsoft.com/office/drawing/2014/chart" uri="{C3380CC4-5D6E-409C-BE32-E72D297353CC}">
              <c16:uniqueId val="{00000004-3ED2-490D-9D7F-5DB9D26A766B}"/>
            </c:ext>
          </c:extLst>
        </c:ser>
        <c:dLbls>
          <c:showLegendKey val="0"/>
          <c:showVal val="0"/>
          <c:showCatName val="0"/>
          <c:showSerName val="0"/>
          <c:showPercent val="0"/>
          <c:showBubbleSize val="0"/>
        </c:dLbls>
        <c:gapWidth val="219"/>
        <c:overlap val="-27"/>
        <c:axId val="527684136"/>
        <c:axId val="527681840"/>
      </c:barChart>
      <c:catAx>
        <c:axId val="527684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527681840"/>
        <c:crosses val="autoZero"/>
        <c:auto val="1"/>
        <c:lblAlgn val="ctr"/>
        <c:lblOffset val="100"/>
        <c:noMultiLvlLbl val="0"/>
      </c:catAx>
      <c:valAx>
        <c:axId val="527681840"/>
        <c:scaling>
          <c:orientation val="minMax"/>
        </c:scaling>
        <c:delete val="1"/>
        <c:axPos val="l"/>
        <c:numFmt formatCode="0%" sourceLinked="1"/>
        <c:majorTickMark val="none"/>
        <c:minorTickMark val="none"/>
        <c:tickLblPos val="nextTo"/>
        <c:crossAx val="527684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latin typeface="Cambria" panose="020405030504060302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2016-2017 COHORT</c:v>
                </c:pt>
              </c:strCache>
            </c:strRef>
          </c:tx>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4-96B1-41B5-A12C-921CB3D7E91A}"/>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5-96B1-41B5-A12C-921CB3D7E91A}"/>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Cambria" panose="020405030504060302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Black</c:v>
                </c:pt>
                <c:pt idx="1">
                  <c:v>Latinx</c:v>
                </c:pt>
                <c:pt idx="2">
                  <c:v>White</c:v>
                </c:pt>
              </c:strCache>
            </c:strRef>
          </c:cat>
          <c:val>
            <c:numRef>
              <c:f>Sheet1!$B$2:$B$4</c:f>
              <c:numCache>
                <c:formatCode>0%</c:formatCode>
                <c:ptCount val="3"/>
                <c:pt idx="0">
                  <c:v>0.67120000000000002</c:v>
                </c:pt>
                <c:pt idx="1">
                  <c:v>0.61880000000000002</c:v>
                </c:pt>
                <c:pt idx="2">
                  <c:v>0.69630000000000003</c:v>
                </c:pt>
              </c:numCache>
            </c:numRef>
          </c:val>
          <c:extLst>
            <c:ext xmlns:c16="http://schemas.microsoft.com/office/drawing/2014/chart" uri="{C3380CC4-5D6E-409C-BE32-E72D297353CC}">
              <c16:uniqueId val="{00000000-96B1-41B5-A12C-921CB3D7E91A}"/>
            </c:ext>
          </c:extLst>
        </c:ser>
        <c:ser>
          <c:idx val="1"/>
          <c:order val="1"/>
          <c:tx>
            <c:strRef>
              <c:f>Sheet1!$C$1</c:f>
              <c:strCache>
                <c:ptCount val="1"/>
                <c:pt idx="0">
                  <c:v>2019-2020 COHORT</c:v>
                </c:pt>
              </c:strCache>
            </c:strRef>
          </c:tx>
          <c:spPr>
            <a:solidFill>
              <a:srgbClr val="A32B30"/>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Cambria" panose="020405030504060302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Black</c:v>
                </c:pt>
                <c:pt idx="1">
                  <c:v>Latinx</c:v>
                </c:pt>
                <c:pt idx="2">
                  <c:v>White</c:v>
                </c:pt>
              </c:strCache>
            </c:strRef>
          </c:cat>
          <c:val>
            <c:numRef>
              <c:f>Sheet1!$C$2:$C$4</c:f>
              <c:numCache>
                <c:formatCode>0%</c:formatCode>
                <c:ptCount val="3"/>
                <c:pt idx="0">
                  <c:v>0.81589999999999996</c:v>
                </c:pt>
                <c:pt idx="1">
                  <c:v>0.79930000000000001</c:v>
                </c:pt>
                <c:pt idx="2">
                  <c:v>0.80520000000000003</c:v>
                </c:pt>
              </c:numCache>
            </c:numRef>
          </c:val>
          <c:extLst>
            <c:ext xmlns:c16="http://schemas.microsoft.com/office/drawing/2014/chart" uri="{C3380CC4-5D6E-409C-BE32-E72D297353CC}">
              <c16:uniqueId val="{00000000-4A6B-40E8-8D47-FB797B1DBFBD}"/>
            </c:ext>
          </c:extLst>
        </c:ser>
        <c:dLbls>
          <c:showLegendKey val="0"/>
          <c:showVal val="0"/>
          <c:showCatName val="0"/>
          <c:showSerName val="0"/>
          <c:showPercent val="0"/>
          <c:showBubbleSize val="0"/>
        </c:dLbls>
        <c:gapWidth val="219"/>
        <c:overlap val="-27"/>
        <c:axId val="527684136"/>
        <c:axId val="527681840"/>
      </c:barChart>
      <c:catAx>
        <c:axId val="527684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527681840"/>
        <c:crosses val="autoZero"/>
        <c:auto val="1"/>
        <c:lblAlgn val="ctr"/>
        <c:lblOffset val="100"/>
        <c:noMultiLvlLbl val="0"/>
      </c:catAx>
      <c:valAx>
        <c:axId val="527681840"/>
        <c:scaling>
          <c:orientation val="minMax"/>
          <c:min val="0.55000000000000004"/>
        </c:scaling>
        <c:delete val="1"/>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Cambria" panose="02040503050406030204" pitchFamily="18" charset="0"/>
                    <a:ea typeface="+mn-ea"/>
                    <a:cs typeface="+mn-cs"/>
                  </a:defRPr>
                </a:pPr>
                <a:r>
                  <a:rPr lang="en-US"/>
                  <a:t>On-Path Percentage</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title>
        <c:numFmt formatCode="0%" sourceLinked="1"/>
        <c:majorTickMark val="none"/>
        <c:minorTickMark val="none"/>
        <c:tickLblPos val="nextTo"/>
        <c:crossAx val="52768413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latin typeface="Cambria" panose="020405030504060302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Reduction in Units at Time of Degree Award</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Sheet1!$B$14</c:f>
              <c:strCache>
                <c:ptCount val="1"/>
                <c:pt idx="0">
                  <c:v>Average units at Graduation: AA/AS</c:v>
                </c:pt>
              </c:strCache>
            </c:strRef>
          </c:tx>
          <c:spPr>
            <a:solidFill>
              <a:srgbClr val="96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Sheet1!$A$15:$A$17</c:f>
              <c:strCache>
                <c:ptCount val="3"/>
                <c:pt idx="0">
                  <c:v>Pre-Program Mapper (2014-18)</c:v>
                </c:pt>
                <c:pt idx="1">
                  <c:v>Transition Year (2018-19)</c:v>
                </c:pt>
                <c:pt idx="2">
                  <c:v>Program Mapper Implemented (2019-21)</c:v>
                </c:pt>
              </c:strCache>
            </c:strRef>
          </c:cat>
          <c:val>
            <c:numRef>
              <c:f>Sheet1!$B$15:$B$17</c:f>
              <c:numCache>
                <c:formatCode>General</c:formatCode>
                <c:ptCount val="3"/>
                <c:pt idx="0">
                  <c:v>88.125</c:v>
                </c:pt>
                <c:pt idx="1">
                  <c:v>82.2</c:v>
                </c:pt>
                <c:pt idx="2">
                  <c:v>78.650000000000006</c:v>
                </c:pt>
              </c:numCache>
            </c:numRef>
          </c:val>
          <c:extLst>
            <c:ext xmlns:c16="http://schemas.microsoft.com/office/drawing/2014/chart" uri="{C3380CC4-5D6E-409C-BE32-E72D297353CC}">
              <c16:uniqueId val="{00000001-A9B3-4F8D-9956-C42ABA81A6FE}"/>
            </c:ext>
          </c:extLst>
        </c:ser>
        <c:ser>
          <c:idx val="1"/>
          <c:order val="1"/>
          <c:tx>
            <c:strRef>
              <c:f>Sheet1!$C$14</c:f>
              <c:strCache>
                <c:ptCount val="1"/>
                <c:pt idx="0">
                  <c:v>Average units at Graduation: ADT</c:v>
                </c:pt>
              </c:strCache>
            </c:strRef>
          </c:tx>
          <c:spPr>
            <a:solidFill>
              <a:schemeClr val="tx1">
                <a:lumMod val="85000"/>
                <a:lumOff val="1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Sheet1!$A$15:$A$17</c:f>
              <c:strCache>
                <c:ptCount val="3"/>
                <c:pt idx="0">
                  <c:v>Pre-Program Mapper (2014-18)</c:v>
                </c:pt>
                <c:pt idx="1">
                  <c:v>Transition Year (2018-19)</c:v>
                </c:pt>
                <c:pt idx="2">
                  <c:v>Program Mapper Implemented (2019-21)</c:v>
                </c:pt>
              </c:strCache>
            </c:strRef>
          </c:cat>
          <c:val>
            <c:numRef>
              <c:f>Sheet1!$C$15:$C$17</c:f>
              <c:numCache>
                <c:formatCode>General</c:formatCode>
                <c:ptCount val="3"/>
                <c:pt idx="0">
                  <c:v>78.099999999999994</c:v>
                </c:pt>
                <c:pt idx="1">
                  <c:v>76.5</c:v>
                </c:pt>
                <c:pt idx="2">
                  <c:v>74.650000000000006</c:v>
                </c:pt>
              </c:numCache>
            </c:numRef>
          </c:val>
          <c:extLst>
            <c:ext xmlns:c16="http://schemas.microsoft.com/office/drawing/2014/chart" uri="{C3380CC4-5D6E-409C-BE32-E72D297353CC}">
              <c16:uniqueId val="{00000003-A9B3-4F8D-9956-C42ABA81A6FE}"/>
            </c:ext>
          </c:extLst>
        </c:ser>
        <c:dLbls>
          <c:showLegendKey val="0"/>
          <c:showVal val="0"/>
          <c:showCatName val="0"/>
          <c:showSerName val="0"/>
          <c:showPercent val="0"/>
          <c:showBubbleSize val="0"/>
        </c:dLbls>
        <c:gapWidth val="219"/>
        <c:overlap val="-27"/>
        <c:axId val="657057744"/>
        <c:axId val="657050856"/>
      </c:barChart>
      <c:catAx>
        <c:axId val="657057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57050856"/>
        <c:crosses val="autoZero"/>
        <c:auto val="1"/>
        <c:lblAlgn val="ctr"/>
        <c:lblOffset val="100"/>
        <c:noMultiLvlLbl val="0"/>
      </c:catAx>
      <c:valAx>
        <c:axId val="6570508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57057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CFBE51-CA88-3A48-A970-AA350031C2C6}" type="datetimeFigureOut">
              <a:rPr lang="en-US" smtClean="0"/>
              <a:t>10/10/22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1E7B4-2EC3-8340-AA84-49EF49676ACD}" type="slidenum">
              <a:rPr lang="en-US" smtClean="0"/>
              <a:t>‹#›</a:t>
            </a:fld>
            <a:endParaRPr lang="en-US" dirty="0"/>
          </a:p>
        </p:txBody>
      </p:sp>
    </p:spTree>
    <p:extLst>
      <p:ext uri="{BB962C8B-B14F-4D97-AF65-F5344CB8AC3E}">
        <p14:creationId xmlns:p14="http://schemas.microsoft.com/office/powerpoint/2010/main" val="11179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9E76B3-C9F3-4040-8BCA-CF8730A35F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5537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E76B3-C9F3-4040-8BCA-CF8730A35F58}" type="slidenum">
              <a:rPr lang="en-US" smtClean="0"/>
              <a:t>13</a:t>
            </a:fld>
            <a:endParaRPr lang="en-US" dirty="0"/>
          </a:p>
        </p:txBody>
      </p:sp>
    </p:spTree>
    <p:extLst>
      <p:ext uri="{BB962C8B-B14F-4D97-AF65-F5344CB8AC3E}">
        <p14:creationId xmlns:p14="http://schemas.microsoft.com/office/powerpoint/2010/main" val="134114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fd4ff7db15_2_23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9" name="Google Shape;409;gfd4ff7db15_2_2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Google Shape;707;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Ultimately, increasing OPP will result in more students graduating and more students graduating more efficiently.</a:t>
            </a:r>
            <a:endParaRPr dirty="0"/>
          </a:p>
        </p:txBody>
      </p:sp>
      <p:sp>
        <p:nvSpPr>
          <p:cNvPr id="708" name="Google Shape;708;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69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6"/>
        <p:cNvGrpSpPr/>
        <p:nvPr/>
      </p:nvGrpSpPr>
      <p:grpSpPr>
        <a:xfrm>
          <a:off x="0" y="0"/>
          <a:ext cx="0" cy="0"/>
          <a:chOff x="0" y="0"/>
          <a:chExt cx="0" cy="0"/>
        </a:xfrm>
      </p:grpSpPr>
      <p:sp>
        <p:nvSpPr>
          <p:cNvPr id="737" name="Google Shape;737;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8" name="Google Shape;738;p5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dirty="0"/>
              <a:t>Among students pursuing an ADT, White students increased their on-path percentage by 11 percentage points while Black students increased by 15 percentage points and Latinx students increase by 18 percentage points. PPM levels the playing field by elucidating the hidden curriculum in a radically transparent way. This promotes diversity, equity, and inclusion goals as well as completion goals</a:t>
            </a:r>
          </a:p>
          <a:p>
            <a:pPr marL="0" lvl="0" indent="0" algn="l" rtl="0">
              <a:spcBef>
                <a:spcPts val="0"/>
              </a:spcBef>
              <a:spcAft>
                <a:spcPts val="0"/>
              </a:spcAft>
              <a:buNone/>
            </a:pPr>
            <a:endParaRPr dirty="0"/>
          </a:p>
        </p:txBody>
      </p:sp>
      <p:sp>
        <p:nvSpPr>
          <p:cNvPr id="739" name="Google Shape;739;p5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798310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6000" b="1" cap="all" spc="-50" baseline="0">
                <a:solidFill>
                  <a:srgbClr val="002856"/>
                </a:solidFill>
                <a:latin typeface="Calibri" panose="020F0502020204030204" pitchFamily="34" charset="0"/>
                <a:cs typeface="Calibri" panose="020F0502020204030204" pitchFamily="34" charset="0"/>
              </a:defRPr>
            </a:lvl1pPr>
          </a:lstStyle>
          <a:p>
            <a:r>
              <a:rPr lang="en-US" noProof="0" dirty="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b="0" i="0" cap="all" spc="200" baseline="0">
                <a:solidFill>
                  <a:schemeClr val="tx1"/>
                </a:solidFill>
                <a:latin typeface="Calibri" panose="020F0502020204030204" pitchFamily="34" charset="0"/>
                <a:cs typeface="Calibri" panose="020F050202020403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dirty="0"/>
              <a:t>Click to edit Master subtitle style</a:t>
            </a:r>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26310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1" i="0">
                <a:solidFill>
                  <a:srgbClr val="002856"/>
                </a:solidFill>
                <a:latin typeface="Calibri" panose="020F0502020204030204" pitchFamily="34" charset="0"/>
                <a:cs typeface="Calibri" panose="020F0502020204030204" pitchFamily="34" charset="0"/>
              </a:defRPr>
            </a:lvl1pPr>
          </a:lstStyle>
          <a:p>
            <a:r>
              <a:rPr lang="en-US" noProof="0" dirty="0"/>
              <a:t>Click to edit Master title style</a:t>
            </a:r>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Click to edit Master text styles</a:t>
            </a:r>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2487-150E-3E93-8A73-9B476F746F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39C1F3-E93A-73C9-6F54-F7DDBE9866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64A2AB-966C-650C-AD8F-F141295F7F4D}"/>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5" name="Footer Placeholder 4">
            <a:extLst>
              <a:ext uri="{FF2B5EF4-FFF2-40B4-BE49-F238E27FC236}">
                <a16:creationId xmlns:a16="http://schemas.microsoft.com/office/drawing/2014/main" id="{35D4AAD0-67A7-2E1A-E9F5-16B034FAF5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E7DDC-FD40-7347-75E6-93CBC7FD902E}"/>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1727505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637A-F2E7-CA12-6246-811BFD4BB9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F69E81-C80B-EFB9-E600-081DA0BEF6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B6FB8C-2E86-4AD8-7AEB-1E9449FFCC89}"/>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5" name="Footer Placeholder 4">
            <a:extLst>
              <a:ext uri="{FF2B5EF4-FFF2-40B4-BE49-F238E27FC236}">
                <a16:creationId xmlns:a16="http://schemas.microsoft.com/office/drawing/2014/main" id="{527811FE-7A13-8081-F8B9-E77EA9CE7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BB00-47F6-D1C1-957A-0C47E75E5125}"/>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2103492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BD48-921B-2523-8E88-D2088FA758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CDC96-9683-FB8A-24FF-2DC5926FB6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2751F1-F56B-7B89-4BDB-D18EBBBAE3C8}"/>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5" name="Footer Placeholder 4">
            <a:extLst>
              <a:ext uri="{FF2B5EF4-FFF2-40B4-BE49-F238E27FC236}">
                <a16:creationId xmlns:a16="http://schemas.microsoft.com/office/drawing/2014/main" id="{B20F02E4-8EEC-2AF6-C545-F9B6BC5FF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84679-3323-4BDF-9D2B-632454A540F5}"/>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2270789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4BD4-C391-97D8-E40E-1EF7400E7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BB83F1-4DC6-3E78-D6F8-01DF11FC74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E9DC9F-FE9B-0D7C-3EEC-99EE45A519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8BCF74-6176-512B-D982-866C9B41368F}"/>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6" name="Footer Placeholder 5">
            <a:extLst>
              <a:ext uri="{FF2B5EF4-FFF2-40B4-BE49-F238E27FC236}">
                <a16:creationId xmlns:a16="http://schemas.microsoft.com/office/drawing/2014/main" id="{0FCD9801-0CF1-498F-9A87-6EDAD3A9E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2ED50F-9902-CF24-47B3-B3B0EEF19A04}"/>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3719754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ECDE2-0F0E-BABE-E0D5-B1B6245C60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F757A1-8A16-6E5B-5C60-020DA0B66A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F87644-F251-13F2-7895-02FDA0FB78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E3D183-9882-243F-D051-8E2AE23022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AE531-A96D-6E81-16A7-52E02024BE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ED487A-3529-8017-1AA8-29AA1F2FEA40}"/>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8" name="Footer Placeholder 7">
            <a:extLst>
              <a:ext uri="{FF2B5EF4-FFF2-40B4-BE49-F238E27FC236}">
                <a16:creationId xmlns:a16="http://schemas.microsoft.com/office/drawing/2014/main" id="{E7E67A00-A355-56FC-BAD1-D2C912F25A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89BB6F-35A2-47AB-E0E8-C2E09E5BF05E}"/>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1711392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BC8FD-510D-79FD-A8D9-432C80FFC2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9DFB0B-BA71-95F5-2A46-302646D8DECC}"/>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4" name="Footer Placeholder 3">
            <a:extLst>
              <a:ext uri="{FF2B5EF4-FFF2-40B4-BE49-F238E27FC236}">
                <a16:creationId xmlns:a16="http://schemas.microsoft.com/office/drawing/2014/main" id="{D7D1FC53-8410-493D-B400-4C5C22FCB1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04AFEE-FF91-9B13-7104-5A99D0E4FEBF}"/>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1849258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C71049-157C-FACD-973B-97B856B892E6}"/>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3" name="Footer Placeholder 2">
            <a:extLst>
              <a:ext uri="{FF2B5EF4-FFF2-40B4-BE49-F238E27FC236}">
                <a16:creationId xmlns:a16="http://schemas.microsoft.com/office/drawing/2014/main" id="{1C292E17-606F-821A-7B3F-93C12C1900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236D4C-BA03-D4BC-A7CE-A7E1AF01A1F1}"/>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635396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C030-69A1-974E-B4CD-E9C7520E6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C0AC89-5935-C3AB-45F4-F706B4B718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CE220D-D164-2D3E-D8A5-473CFB84A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083038-975B-DACF-4588-B1E77DC1239A}"/>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6" name="Footer Placeholder 5">
            <a:extLst>
              <a:ext uri="{FF2B5EF4-FFF2-40B4-BE49-F238E27FC236}">
                <a16:creationId xmlns:a16="http://schemas.microsoft.com/office/drawing/2014/main" id="{142C76D8-4A6E-F989-EEC5-98B5F0905A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F2FD9A-EA1C-97DE-5A1A-208FD08DC11C}"/>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86010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6000" cap="all" spc="-50" baseline="0">
                <a:solidFill>
                  <a:srgbClr val="002856"/>
                </a:solidFill>
              </a:defRPr>
            </a:lvl1pPr>
          </a:lstStyle>
          <a:p>
            <a:r>
              <a:rPr lang="en-US" noProof="0" dirty="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b="0" i="0" cap="all" spc="200" baseline="0">
                <a:solidFill>
                  <a:schemeClr val="tx1"/>
                </a:solidFill>
                <a:latin typeface="Calibri" panose="020F0502020204030204" pitchFamily="34" charset="0"/>
                <a:cs typeface="Calibri" panose="020F050202020403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dirty="0"/>
              <a:t>Click to edit Master subtitle style</a:t>
            </a:r>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AB58-CD91-F6C1-3BF8-80B2495A1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9D351F-08B9-3D9F-B5EB-1DE251F7C3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D25BF8-BC17-D812-FF0C-53ACDA5DF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61E2A-E505-9370-3E64-7B168727A488}"/>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6" name="Footer Placeholder 5">
            <a:extLst>
              <a:ext uri="{FF2B5EF4-FFF2-40B4-BE49-F238E27FC236}">
                <a16:creationId xmlns:a16="http://schemas.microsoft.com/office/drawing/2014/main" id="{B3E382EA-4079-8849-C424-310198F991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A3264-56C0-3BC8-704A-29EC5E4629AF}"/>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3916432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768F3-89E2-0A76-3E23-DB454E32EF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780CE6-77AA-294E-983F-C11DA4F9AC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EA8F1-4BAF-FCD7-1702-B0B8F74AA8B7}"/>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5" name="Footer Placeholder 4">
            <a:extLst>
              <a:ext uri="{FF2B5EF4-FFF2-40B4-BE49-F238E27FC236}">
                <a16:creationId xmlns:a16="http://schemas.microsoft.com/office/drawing/2014/main" id="{9749E735-852D-4D9C-6072-27C199EA8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9DE333-EE39-EAED-6402-DD622FB54677}"/>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1864006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9CF02C-6181-CAEF-07FC-C20B0F9A19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A472C3-F4F6-A4A3-706D-7EE224697B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D74348-F083-0F03-503D-B77007D36369}"/>
              </a:ext>
            </a:extLst>
          </p:cNvPr>
          <p:cNvSpPr>
            <a:spLocks noGrp="1"/>
          </p:cNvSpPr>
          <p:nvPr>
            <p:ph type="dt" sz="half" idx="10"/>
          </p:nvPr>
        </p:nvSpPr>
        <p:spPr/>
        <p:txBody>
          <a:bodyPr/>
          <a:lstStyle/>
          <a:p>
            <a:fld id="{666C4733-53ED-C047-BC70-080F122F2468}" type="datetimeFigureOut">
              <a:rPr lang="en-US" smtClean="0"/>
              <a:t>10/10/22</a:t>
            </a:fld>
            <a:endParaRPr lang="en-US"/>
          </a:p>
        </p:txBody>
      </p:sp>
      <p:sp>
        <p:nvSpPr>
          <p:cNvPr id="5" name="Footer Placeholder 4">
            <a:extLst>
              <a:ext uri="{FF2B5EF4-FFF2-40B4-BE49-F238E27FC236}">
                <a16:creationId xmlns:a16="http://schemas.microsoft.com/office/drawing/2014/main" id="{7427A5A8-DF40-3F06-6A33-49C60E3F3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7F816-187D-2846-B8EA-7AE35C45E01E}"/>
              </a:ext>
            </a:extLst>
          </p:cNvPr>
          <p:cNvSpPr>
            <a:spLocks noGrp="1"/>
          </p:cNvSpPr>
          <p:nvPr>
            <p:ph type="sldNum" sz="quarter" idx="12"/>
          </p:nvPr>
        </p:nvSpPr>
        <p:spPr/>
        <p:txBody>
          <a:bodyPr/>
          <a:lstStyle/>
          <a:p>
            <a:fld id="{79AFDEF2-CD57-BC4D-8CC6-018537902975}" type="slidenum">
              <a:rPr lang="en-US" smtClean="0"/>
              <a:t>‹#›</a:t>
            </a:fld>
            <a:endParaRPr lang="en-US"/>
          </a:p>
        </p:txBody>
      </p:sp>
    </p:spTree>
    <p:extLst>
      <p:ext uri="{BB962C8B-B14F-4D97-AF65-F5344CB8AC3E}">
        <p14:creationId xmlns:p14="http://schemas.microsoft.com/office/powerpoint/2010/main" val="370915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solidFill>
                  <a:srgbClr val="002856"/>
                </a:solidFill>
              </a:defRPr>
            </a:lvl1pPr>
          </a:lstStyle>
          <a:p>
            <a:r>
              <a:rPr lang="en-US" noProof="0" dirty="0"/>
              <a:t>CLICK TO EDIT MASTER TITLE STYLE</a:t>
            </a:r>
          </a:p>
        </p:txBody>
      </p:sp>
    </p:spTree>
    <p:extLst>
      <p:ext uri="{BB962C8B-B14F-4D97-AF65-F5344CB8AC3E}">
        <p14:creationId xmlns:p14="http://schemas.microsoft.com/office/powerpoint/2010/main" val="34324070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solidFill>
                  <a:srgbClr val="002856"/>
                </a:solidFill>
              </a:defRPr>
            </a:lvl1pPr>
          </a:lstStyle>
          <a:p>
            <a:r>
              <a:rPr lang="en-US" noProof="0" dirty="0"/>
              <a:t>CLICK TO EDIT MASTER TITLE STYLE</a:t>
            </a:r>
          </a:p>
        </p:txBody>
      </p:sp>
    </p:spTree>
    <p:extLst>
      <p:ext uri="{BB962C8B-B14F-4D97-AF65-F5344CB8AC3E}">
        <p14:creationId xmlns:p14="http://schemas.microsoft.com/office/powerpoint/2010/main" val="2423224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dirty="0"/>
              <a:t>Click icon to add picture</a:t>
            </a:r>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dirty="0"/>
              <a:t>Click icon to add picture</a:t>
            </a:r>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dirty="0"/>
              <a:t>Click icon to add picture</a:t>
            </a:r>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dirty="0"/>
              <a:t>Click icon to add picture</a:t>
            </a:r>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01714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a:xfrm>
            <a:off x="8218426" y="6446838"/>
            <a:ext cx="2584850" cy="365125"/>
          </a:xfrm>
          <a:prstGeom prst="rect">
            <a:avLst/>
          </a:prstGeom>
        </p:spPr>
        <p:txBody>
          <a:bodyPr/>
          <a:lstStyle/>
          <a:p>
            <a:fld id="{39667345-2558-425A-8533-9BFDBCE15005}" type="datetime1">
              <a:rPr lang="en-US" noProof="0" smtClean="0"/>
              <a:t>10/10/22</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a:xfrm>
            <a:off x="8218426" y="6446838"/>
            <a:ext cx="2584850" cy="365125"/>
          </a:xfrm>
          <a:prstGeom prst="rect">
            <a:avLst/>
          </a:prstGeom>
        </p:spPr>
        <p:txBody>
          <a:bodyPr/>
          <a:lstStyle/>
          <a:p>
            <a:fld id="{39667345-2558-425A-8533-9BFDBCE15005}" type="datetime1">
              <a:rPr lang="en-US" noProof="0" smtClean="0"/>
              <a:t>10/10/22</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79185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dirty="0"/>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92" r:id="rId7"/>
    <p:sldLayoutId id="2147483691" r:id="rId8"/>
    <p:sldLayoutId id="2147483690" r:id="rId9"/>
    <p:sldLayoutId id="2147483689" r:id="rId10"/>
    <p:sldLayoutId id="2147483683" r:id="rId11"/>
  </p:sldLayoutIdLst>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2800" b="1" i="0" kern="1200" spc="-50" baseline="0">
          <a:solidFill>
            <a:srgbClr val="002856"/>
          </a:solidFill>
          <a:latin typeface="Calibri" panose="020F0502020204030204" pitchFamily="34" charset="0"/>
          <a:ea typeface="+mj-ea"/>
          <a:cs typeface="Calibri" panose="020F0502020204030204" pitchFamily="34" charset="0"/>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b="0" i="0" kern="1200">
          <a:solidFill>
            <a:schemeClr val="tx1">
              <a:lumMod val="75000"/>
              <a:lumOff val="25000"/>
            </a:schemeClr>
          </a:solidFill>
          <a:latin typeface="Calibri" panose="020F0502020204030204" pitchFamily="34" charset="0"/>
          <a:ea typeface="+mn-ea"/>
          <a:cs typeface="Calibri" panose="020F0502020204030204" pitchFamily="34" charset="0"/>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b="0" i="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1F77A-5B27-E56E-9067-D24B4D4A6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F32739-4C82-D24D-C4B5-7F90BA4B1A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2B35A-B92E-EFE2-C20F-F16805748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C4733-53ED-C047-BC70-080F122F2468}" type="datetimeFigureOut">
              <a:rPr lang="en-US" smtClean="0"/>
              <a:t>10/10/22</a:t>
            </a:fld>
            <a:endParaRPr lang="en-US"/>
          </a:p>
        </p:txBody>
      </p:sp>
      <p:sp>
        <p:nvSpPr>
          <p:cNvPr id="5" name="Footer Placeholder 4">
            <a:extLst>
              <a:ext uri="{FF2B5EF4-FFF2-40B4-BE49-F238E27FC236}">
                <a16:creationId xmlns:a16="http://schemas.microsoft.com/office/drawing/2014/main" id="{91AF226B-AA20-2B54-43C0-72BD1F70F8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BF54E5-21E0-DEE2-378C-D908E9FF5E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FDEF2-CD57-BC4D-8CC6-018537902975}" type="slidenum">
              <a:rPr lang="en-US" smtClean="0"/>
              <a:t>‹#›</a:t>
            </a:fld>
            <a:endParaRPr lang="en-US"/>
          </a:p>
        </p:txBody>
      </p:sp>
    </p:spTree>
    <p:extLst>
      <p:ext uri="{BB962C8B-B14F-4D97-AF65-F5344CB8AC3E}">
        <p14:creationId xmlns:p14="http://schemas.microsoft.com/office/powerpoint/2010/main" val="106962318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mailto:tburke5@att.net" TargetMode="External"/><Relationship Id="rId7" Type="http://schemas.openxmlformats.org/officeDocument/2006/relationships/image" Target="../media/image3.png"/><Relationship Id="rId2" Type="http://schemas.openxmlformats.org/officeDocument/2006/relationships/hyperlink" Target="mailto:jzimmerman6@ucmerced.edu"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mailto:scarrizosa44@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a:xfrm>
            <a:off x="715315" y="231494"/>
            <a:ext cx="10761370" cy="5983715"/>
          </a:xfrm>
        </p:spPr>
        <p:txBody>
          <a:bodyPr>
            <a:normAutofit/>
          </a:bodyPr>
          <a:lstStyle/>
          <a:p>
            <a:pPr>
              <a:lnSpc>
                <a:spcPct val="100000"/>
              </a:lnSpc>
              <a:spcBef>
                <a:spcPts val="0"/>
              </a:spcBef>
            </a:pPr>
            <a:r>
              <a:rPr lang="en-US" dirty="0">
                <a:latin typeface="Arial" panose="020B0604020202020204" pitchFamily="34" charset="0"/>
                <a:cs typeface="Arial" panose="020B0604020202020204" pitchFamily="34" charset="0"/>
              </a:rPr>
              <a:t>Central Valley Transfer Project </a:t>
            </a:r>
            <a:br>
              <a:rPr lang="en-US" b="1" dirty="0"/>
            </a:br>
            <a:br>
              <a:rPr lang="en-US" sz="6000" b="1" dirty="0">
                <a:highlight>
                  <a:srgbClr val="002856"/>
                </a:highlight>
              </a:rPr>
            </a:br>
            <a:br>
              <a:rPr lang="en-US" b="1" dirty="0"/>
            </a:br>
            <a:r>
              <a:rPr lang="en-US" sz="1400" b="0" dirty="0">
                <a:latin typeface="Arial Narrow" panose="020B0604020202020204" pitchFamily="34" charset="0"/>
                <a:cs typeface="Arial Narrow" panose="020B0604020202020204" pitchFamily="34" charset="0"/>
              </a:rPr>
              <a:t>James Zimmerman	Stan Carrizosa Sr. 	Craig Hayward</a:t>
            </a:r>
            <a:br>
              <a:rPr lang="en-US" sz="1400" b="0" dirty="0">
                <a:latin typeface="Arial Narrow" panose="020B0604020202020204" pitchFamily="34" charset="0"/>
                <a:cs typeface="Arial Narrow" panose="020B0604020202020204" pitchFamily="34" charset="0"/>
              </a:rPr>
            </a:br>
            <a:r>
              <a:rPr lang="en-US" sz="1400" b="0" dirty="0">
                <a:latin typeface="Arial Narrow" panose="020B0604020202020204" pitchFamily="34" charset="0"/>
                <a:cs typeface="Arial Narrow" panose="020B0604020202020204" pitchFamily="34" charset="0"/>
              </a:rPr>
              <a:t>Sr. Assoc VPDUE	Tom Burke		Assoc. VC, Analytics &amp; innovation</a:t>
            </a:r>
            <a:br>
              <a:rPr lang="en-US" sz="1400" b="0" dirty="0">
                <a:latin typeface="Arial Narrow" panose="020B0604020202020204" pitchFamily="34" charset="0"/>
                <a:cs typeface="Arial Narrow" panose="020B0604020202020204" pitchFamily="34" charset="0"/>
              </a:rPr>
            </a:br>
            <a:r>
              <a:rPr lang="en-US" sz="1400" b="0" dirty="0">
                <a:latin typeface="Arial Narrow" panose="020B0604020202020204" pitchFamily="34" charset="0"/>
                <a:cs typeface="Arial Narrow" panose="020B0604020202020204" pitchFamily="34" charset="0"/>
              </a:rPr>
              <a:t>UC Merced 		CVHEC Coordinators	Kern Community College District</a:t>
            </a:r>
            <a:br>
              <a:rPr lang="en-US" sz="2700" dirty="0"/>
            </a:br>
            <a:endParaRPr lang="en-US" sz="2700" b="1" dirty="0">
              <a:solidFill>
                <a:srgbClr val="DAA900"/>
              </a:solidFill>
            </a:endParaRPr>
          </a:p>
        </p:txBody>
      </p:sp>
      <p:grpSp>
        <p:nvGrpSpPr>
          <p:cNvPr id="5" name="Group 4">
            <a:extLst>
              <a:ext uri="{FF2B5EF4-FFF2-40B4-BE49-F238E27FC236}">
                <a16:creationId xmlns:a16="http://schemas.microsoft.com/office/drawing/2014/main" id="{269566B2-04FB-B05E-10E6-108C2D1F813D}"/>
              </a:ext>
            </a:extLst>
          </p:cNvPr>
          <p:cNvGrpSpPr/>
          <p:nvPr/>
        </p:nvGrpSpPr>
        <p:grpSpPr>
          <a:xfrm>
            <a:off x="7666685" y="1129117"/>
            <a:ext cx="3810000" cy="4919620"/>
            <a:chOff x="7666685" y="1129117"/>
            <a:chExt cx="3810000" cy="4919620"/>
          </a:xfrm>
        </p:grpSpPr>
        <p:grpSp>
          <p:nvGrpSpPr>
            <p:cNvPr id="2" name="Group 1">
              <a:extLst>
                <a:ext uri="{FF2B5EF4-FFF2-40B4-BE49-F238E27FC236}">
                  <a16:creationId xmlns:a16="http://schemas.microsoft.com/office/drawing/2014/main" id="{54B8BCCE-CEC1-4EEA-FF61-DE5B927FABE2}"/>
                </a:ext>
              </a:extLst>
            </p:cNvPr>
            <p:cNvGrpSpPr/>
            <p:nvPr/>
          </p:nvGrpSpPr>
          <p:grpSpPr>
            <a:xfrm>
              <a:off x="7666685" y="3106167"/>
              <a:ext cx="3810000" cy="2942570"/>
              <a:chOff x="7666685" y="3106167"/>
              <a:chExt cx="3810000" cy="2942570"/>
            </a:xfrm>
          </p:grpSpPr>
          <p:pic>
            <p:nvPicPr>
              <p:cNvPr id="1026" name="Picture 2" descr="Central Valley Higher Education Consortium">
                <a:extLst>
                  <a:ext uri="{FF2B5EF4-FFF2-40B4-BE49-F238E27FC236}">
                    <a16:creationId xmlns:a16="http://schemas.microsoft.com/office/drawing/2014/main" id="{EA567E7F-6BA7-76AA-5BDA-AD36DE6F0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6685" y="4778737"/>
                <a:ext cx="3810000" cy="127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ll images">
                <a:extLst>
                  <a:ext uri="{FF2B5EF4-FFF2-40B4-BE49-F238E27FC236}">
                    <a16:creationId xmlns:a16="http://schemas.microsoft.com/office/drawing/2014/main" id="{837A1F83-766B-34BF-4627-716D9681CA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9296" y="3106167"/>
                <a:ext cx="1917389" cy="1917389"/>
              </a:xfrm>
              <a:prstGeom prst="rect">
                <a:avLst/>
              </a:prstGeom>
              <a:noFill/>
              <a:extLst>
                <a:ext uri="{909E8E84-426E-40DD-AFC4-6F175D3DCCD1}">
                  <a14:hiddenFill xmlns:a14="http://schemas.microsoft.com/office/drawing/2010/main">
                    <a:solidFill>
                      <a:srgbClr val="FFFFFF"/>
                    </a:solidFill>
                  </a14:hiddenFill>
                </a:ext>
              </a:extLst>
            </p:spPr>
          </p:pic>
        </p:grpSp>
        <p:pic>
          <p:nvPicPr>
            <p:cNvPr id="3" name="Picture 2">
              <a:extLst>
                <a:ext uri="{FF2B5EF4-FFF2-40B4-BE49-F238E27FC236}">
                  <a16:creationId xmlns:a16="http://schemas.microsoft.com/office/drawing/2014/main" id="{AA54B32C-EF48-7B3F-E5FB-CA274525A76A}"/>
                </a:ext>
              </a:extLst>
            </p:cNvPr>
            <p:cNvPicPr>
              <a:picLocks noChangeAspect="1"/>
            </p:cNvPicPr>
            <p:nvPr/>
          </p:nvPicPr>
          <p:blipFill>
            <a:blip r:embed="rId4"/>
            <a:stretch>
              <a:fillRect/>
            </a:stretch>
          </p:blipFill>
          <p:spPr>
            <a:xfrm>
              <a:off x="9705639" y="1129117"/>
              <a:ext cx="1624701" cy="1810578"/>
            </a:xfrm>
            <a:prstGeom prst="rect">
              <a:avLst/>
            </a:prstGeom>
          </p:spPr>
        </p:pic>
      </p:grpSp>
    </p:spTree>
    <p:extLst>
      <p:ext uri="{BB962C8B-B14F-4D97-AF65-F5344CB8AC3E}">
        <p14:creationId xmlns:p14="http://schemas.microsoft.com/office/powerpoint/2010/main" val="1833365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88AC7-511B-CC41-A1DD-18B8186B11E6}"/>
              </a:ext>
            </a:extLst>
          </p:cNvPr>
          <p:cNvSpPr>
            <a:spLocks noGrp="1"/>
          </p:cNvSpPr>
          <p:nvPr>
            <p:ph type="title"/>
          </p:nvPr>
        </p:nvSpPr>
        <p:spPr>
          <a:xfrm>
            <a:off x="1066800" y="638175"/>
            <a:ext cx="10058400" cy="587584"/>
          </a:xfrm>
        </p:spPr>
        <p:txBody>
          <a:bodyPr>
            <a:normAutofit/>
          </a:bodyPr>
          <a:lstStyle/>
          <a:p>
            <a:pPr algn="ctr"/>
            <a:r>
              <a:rPr lang="en-US" u="sng" dirty="0">
                <a:solidFill>
                  <a:srgbClr val="0024FF"/>
                </a:solidFill>
              </a:rPr>
              <a:t>Program Mapper </a:t>
            </a:r>
            <a:r>
              <a:rPr lang="en-US" dirty="0">
                <a:solidFill>
                  <a:srgbClr val="0024FF"/>
                </a:solidFill>
              </a:rPr>
              <a:t>Team</a:t>
            </a:r>
          </a:p>
        </p:txBody>
      </p:sp>
      <p:sp>
        <p:nvSpPr>
          <p:cNvPr id="5" name="Google Shape;56;p13">
            <a:extLst>
              <a:ext uri="{FF2B5EF4-FFF2-40B4-BE49-F238E27FC236}">
                <a16:creationId xmlns:a16="http://schemas.microsoft.com/office/drawing/2014/main" id="{16ED40AB-D733-AB44-93EA-DDE20DCF36CD}"/>
              </a:ext>
            </a:extLst>
          </p:cNvPr>
          <p:cNvSpPr txBox="1"/>
          <p:nvPr/>
        </p:nvSpPr>
        <p:spPr>
          <a:xfrm>
            <a:off x="545017"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Concentric Sky</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6" name="Google Shape;54;p13">
            <a:extLst>
              <a:ext uri="{FF2B5EF4-FFF2-40B4-BE49-F238E27FC236}">
                <a16:creationId xmlns:a16="http://schemas.microsoft.com/office/drawing/2014/main" id="{8B3D84D9-D66C-E242-B9BC-F4D45B228832}"/>
              </a:ext>
            </a:extLst>
          </p:cNvPr>
          <p:cNvSpPr txBox="1"/>
          <p:nvPr/>
        </p:nvSpPr>
        <p:spPr>
          <a:xfrm>
            <a:off x="6478367"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buClr>
                <a:schemeClr val="dk1"/>
              </a:buClr>
              <a:buSzPts val="1100"/>
            </a:pP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b="1"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Program Mapper</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endParaRPr sz="1067" dirty="0">
              <a:solidFill>
                <a:srgbClr val="666666"/>
              </a:solidFill>
              <a:latin typeface="Calibri" panose="020F0502020204030204" pitchFamily="34" charset="0"/>
              <a:cs typeface="Calibri" panose="020F0502020204030204" pitchFamily="34" charset="0"/>
            </a:endParaRPr>
          </a:p>
        </p:txBody>
      </p:sp>
      <p:sp>
        <p:nvSpPr>
          <p:cNvPr id="7" name="Google Shape;55;p13">
            <a:extLst>
              <a:ext uri="{FF2B5EF4-FFF2-40B4-BE49-F238E27FC236}">
                <a16:creationId xmlns:a16="http://schemas.microsoft.com/office/drawing/2014/main" id="{C85CE915-B04A-7147-850B-34F4E5E4E556}"/>
              </a:ext>
            </a:extLst>
          </p:cNvPr>
          <p:cNvSpPr txBox="1"/>
          <p:nvPr/>
        </p:nvSpPr>
        <p:spPr>
          <a:xfrm>
            <a:off x="3511684"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b="1"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Program Mapper</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College</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8" name="Google Shape;56;p13">
            <a:extLst>
              <a:ext uri="{FF2B5EF4-FFF2-40B4-BE49-F238E27FC236}">
                <a16:creationId xmlns:a16="http://schemas.microsoft.com/office/drawing/2014/main" id="{1576A7CC-F1B4-064B-A06E-A87FB43C4D95}"/>
              </a:ext>
            </a:extLst>
          </p:cNvPr>
          <p:cNvSpPr txBox="1"/>
          <p:nvPr/>
        </p:nvSpPr>
        <p:spPr>
          <a:xfrm>
            <a:off x="545017" y="3955000"/>
            <a:ext cx="2534800" cy="2160400"/>
          </a:xfrm>
          <a:prstGeom prst="rect">
            <a:avLst/>
          </a:prstGeom>
          <a:solidFill>
            <a:srgbClr val="F3F3F3"/>
          </a:solidFill>
          <a:ln>
            <a:noFill/>
          </a:ln>
        </p:spPr>
        <p:txBody>
          <a:bodyPr spcFirstLastPara="1" wrap="square" lIns="219433" tIns="219433" rIns="219433" bIns="219433" anchor="ctr" anchorCtr="0">
            <a:noAutofit/>
          </a:bodyPr>
          <a:lstStyle/>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Program Mapper</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9" name="Google Shape;57;p13">
            <a:extLst>
              <a:ext uri="{FF2B5EF4-FFF2-40B4-BE49-F238E27FC236}">
                <a16:creationId xmlns:a16="http://schemas.microsoft.com/office/drawing/2014/main" id="{62764287-678A-2648-8C26-7C3398AD6AE4}"/>
              </a:ext>
            </a:extLst>
          </p:cNvPr>
          <p:cNvSpPr txBox="1"/>
          <p:nvPr/>
        </p:nvSpPr>
        <p:spPr>
          <a:xfrm>
            <a:off x="9384000"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Program Mapper</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11" name="Google Shape;59;p13">
            <a:extLst>
              <a:ext uri="{FF2B5EF4-FFF2-40B4-BE49-F238E27FC236}">
                <a16:creationId xmlns:a16="http://schemas.microsoft.com/office/drawing/2014/main" id="{FAF9C92B-4479-2D44-9FF0-C98D53F3311D}"/>
              </a:ext>
            </a:extLst>
          </p:cNvPr>
          <p:cNvSpPr txBox="1"/>
          <p:nvPr/>
        </p:nvSpPr>
        <p:spPr>
          <a:xfrm>
            <a:off x="545000"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1.</a:t>
            </a:r>
            <a:r>
              <a:rPr lang="en" sz="2133" b="1" dirty="0">
                <a:latin typeface="Calibri" panose="020F0502020204030204" pitchFamily="34" charset="0"/>
                <a:ea typeface="Proxima Nova"/>
                <a:cs typeface="Calibri" panose="020F0502020204030204" pitchFamily="34" charset="0"/>
                <a:sym typeface="Proxima Nova"/>
              </a:rPr>
              <a:t> Gather Data</a:t>
            </a:r>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College Data</a:t>
            </a:r>
            <a:endParaRPr sz="1333"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Interest Clusters/Meta Majors</a:t>
            </a:r>
            <a:endParaRPr sz="1333"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Programs</a:t>
            </a:r>
            <a:endParaRPr sz="1333"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Program Maps</a:t>
            </a:r>
            <a:endParaRPr sz="1333"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Courses</a:t>
            </a:r>
            <a:endParaRPr sz="1333"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Curriculum Area</a:t>
            </a:r>
            <a:endParaRPr sz="1333" dirty="0">
              <a:latin typeface="Calibri" panose="020F0502020204030204" pitchFamily="34" charset="0"/>
              <a:ea typeface="Proxima Nova"/>
              <a:cs typeface="Calibri" panose="020F0502020204030204" pitchFamily="34" charset="0"/>
              <a:sym typeface="Proxima Nova"/>
            </a:endParaRPr>
          </a:p>
        </p:txBody>
      </p:sp>
      <p:sp>
        <p:nvSpPr>
          <p:cNvPr id="12" name="Google Shape;60;p13">
            <a:extLst>
              <a:ext uri="{FF2B5EF4-FFF2-40B4-BE49-F238E27FC236}">
                <a16:creationId xmlns:a16="http://schemas.microsoft.com/office/drawing/2014/main" id="{E95CB33C-C4A9-4345-B8B6-60C6F5A32555}"/>
              </a:ext>
            </a:extLst>
          </p:cNvPr>
          <p:cNvSpPr txBox="1"/>
          <p:nvPr/>
        </p:nvSpPr>
        <p:spPr>
          <a:xfrm>
            <a:off x="3505433"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2.</a:t>
            </a:r>
            <a:r>
              <a:rPr lang="en" sz="2133" b="1" dirty="0">
                <a:latin typeface="Calibri" panose="020F0502020204030204" pitchFamily="34" charset="0"/>
                <a:ea typeface="Proxima Nova"/>
                <a:cs typeface="Calibri" panose="020F0502020204030204" pitchFamily="34" charset="0"/>
                <a:sym typeface="Proxima Nova"/>
              </a:rPr>
              <a:t> Clean Data</a:t>
            </a:r>
            <a:endParaRPr sz="2133" b="1" dirty="0">
              <a:latin typeface="Calibri" panose="020F0502020204030204" pitchFamily="34" charset="0"/>
              <a:ea typeface="Proxima Nova"/>
              <a:cs typeface="Calibri" panose="020F0502020204030204" pitchFamily="34" charset="0"/>
              <a:sym typeface="Proxima Nova"/>
            </a:endParaRPr>
          </a:p>
          <a:p>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Char char="●"/>
            </a:pPr>
            <a:r>
              <a:rPr lang="en" sz="1333" dirty="0">
                <a:latin typeface="Calibri" panose="020F0502020204030204" pitchFamily="34" charset="0"/>
                <a:cs typeface="Calibri" panose="020F0502020204030204" pitchFamily="34" charset="0"/>
              </a:rPr>
              <a:t>Import data</a:t>
            </a:r>
            <a:endParaRPr sz="1333" dirty="0">
              <a:latin typeface="Calibri" panose="020F0502020204030204" pitchFamily="34" charset="0"/>
              <a:cs typeface="Calibri" panose="020F0502020204030204" pitchFamily="34" charset="0"/>
            </a:endParaRPr>
          </a:p>
          <a:p>
            <a:pPr marL="243834" indent="-206582">
              <a:buSzPts val="1000"/>
              <a:buChar char="●"/>
            </a:pPr>
            <a:r>
              <a:rPr lang="en" sz="1333" dirty="0">
                <a:latin typeface="Calibri" panose="020F0502020204030204" pitchFamily="34" charset="0"/>
                <a:cs typeface="Calibri" panose="020F0502020204030204" pitchFamily="34" charset="0"/>
              </a:rPr>
              <a:t>Merge data from various sources</a:t>
            </a:r>
            <a:endParaRPr sz="1333" dirty="0">
              <a:latin typeface="Calibri" panose="020F0502020204030204" pitchFamily="34" charset="0"/>
              <a:cs typeface="Calibri" panose="020F0502020204030204" pitchFamily="34" charset="0"/>
            </a:endParaRPr>
          </a:p>
          <a:p>
            <a:pPr marL="243834" indent="-206582">
              <a:buSzPts val="1000"/>
              <a:buChar char="●"/>
            </a:pPr>
            <a:r>
              <a:rPr lang="en" sz="1333" dirty="0">
                <a:latin typeface="Calibri" panose="020F0502020204030204" pitchFamily="34" charset="0"/>
                <a:cs typeface="Calibri" panose="020F0502020204030204" pitchFamily="34" charset="0"/>
              </a:rPr>
              <a:t>Identify duplicates</a:t>
            </a:r>
            <a:endParaRPr sz="1333" dirty="0">
              <a:latin typeface="Calibri" panose="020F0502020204030204" pitchFamily="34" charset="0"/>
              <a:cs typeface="Calibri" panose="020F0502020204030204" pitchFamily="34" charset="0"/>
            </a:endParaRPr>
          </a:p>
          <a:p>
            <a:pPr marL="243834" indent="-206582">
              <a:buSzPts val="1000"/>
              <a:buChar char="●"/>
            </a:pPr>
            <a:r>
              <a:rPr lang="en" sz="1333" dirty="0">
                <a:latin typeface="Calibri" panose="020F0502020204030204" pitchFamily="34" charset="0"/>
                <a:cs typeface="Calibri" panose="020F0502020204030204" pitchFamily="34" charset="0"/>
              </a:rPr>
              <a:t>Fill in missing data</a:t>
            </a:r>
            <a:endParaRPr sz="1333" dirty="0">
              <a:latin typeface="Calibri" panose="020F0502020204030204" pitchFamily="34" charset="0"/>
              <a:cs typeface="Calibri" panose="020F0502020204030204" pitchFamily="34" charset="0"/>
            </a:endParaRPr>
          </a:p>
        </p:txBody>
      </p:sp>
      <p:sp>
        <p:nvSpPr>
          <p:cNvPr id="13" name="Google Shape;61;p13">
            <a:extLst>
              <a:ext uri="{FF2B5EF4-FFF2-40B4-BE49-F238E27FC236}">
                <a16:creationId xmlns:a16="http://schemas.microsoft.com/office/drawing/2014/main" id="{75BAD358-8610-4642-AD08-3AEC26C720C2}"/>
              </a:ext>
            </a:extLst>
          </p:cNvPr>
          <p:cNvSpPr txBox="1"/>
          <p:nvPr/>
        </p:nvSpPr>
        <p:spPr>
          <a:xfrm>
            <a:off x="6478367"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3.</a:t>
            </a:r>
            <a:r>
              <a:rPr lang="en" sz="2133" b="1" dirty="0">
                <a:latin typeface="Calibri" panose="020F0502020204030204" pitchFamily="34" charset="0"/>
                <a:ea typeface="Proxima Nova"/>
                <a:cs typeface="Calibri" panose="020F0502020204030204" pitchFamily="34" charset="0"/>
                <a:sym typeface="Proxima Nova"/>
              </a:rPr>
              <a:t> Build Maps</a:t>
            </a:r>
            <a:endParaRPr sz="2133" b="1" dirty="0">
              <a:latin typeface="Calibri" panose="020F0502020204030204" pitchFamily="34" charset="0"/>
              <a:ea typeface="Proxima Nova"/>
              <a:cs typeface="Calibri" panose="020F0502020204030204" pitchFamily="34" charset="0"/>
              <a:sym typeface="Proxima Nova"/>
            </a:endParaRPr>
          </a:p>
          <a:p>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Char char="●"/>
            </a:pPr>
            <a:r>
              <a:rPr lang="en" sz="1333" dirty="0">
                <a:latin typeface="Calibri" panose="020F0502020204030204" pitchFamily="34" charset="0"/>
                <a:cs typeface="Calibri" panose="020F0502020204030204" pitchFamily="34" charset="0"/>
              </a:rPr>
              <a:t>Create and edit maps</a:t>
            </a:r>
            <a:endParaRPr sz="1333" dirty="0">
              <a:latin typeface="Calibri" panose="020F0502020204030204" pitchFamily="34" charset="0"/>
              <a:cs typeface="Calibri" panose="020F0502020204030204" pitchFamily="34" charset="0"/>
            </a:endParaRPr>
          </a:p>
        </p:txBody>
      </p:sp>
      <p:sp>
        <p:nvSpPr>
          <p:cNvPr id="14" name="Google Shape;62;p13">
            <a:extLst>
              <a:ext uri="{FF2B5EF4-FFF2-40B4-BE49-F238E27FC236}">
                <a16:creationId xmlns:a16="http://schemas.microsoft.com/office/drawing/2014/main" id="{3EB951BA-047D-7B41-B197-A6BB855C0E89}"/>
              </a:ext>
            </a:extLst>
          </p:cNvPr>
          <p:cNvSpPr txBox="1"/>
          <p:nvPr/>
        </p:nvSpPr>
        <p:spPr>
          <a:xfrm>
            <a:off x="9384000"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4.</a:t>
            </a:r>
            <a:r>
              <a:rPr lang="en" sz="2133" b="1" dirty="0">
                <a:latin typeface="Calibri" panose="020F0502020204030204" pitchFamily="34" charset="0"/>
                <a:ea typeface="Proxima Nova"/>
                <a:cs typeface="Calibri" panose="020F0502020204030204" pitchFamily="34" charset="0"/>
                <a:sym typeface="Proxima Nova"/>
              </a:rPr>
              <a:t> Launch Site</a:t>
            </a:r>
            <a:endParaRPr sz="2133" b="1" dirty="0">
              <a:latin typeface="Calibri" panose="020F0502020204030204" pitchFamily="34" charset="0"/>
              <a:ea typeface="Proxima Nova"/>
              <a:cs typeface="Calibri" panose="020F0502020204030204" pitchFamily="34" charset="0"/>
              <a:sym typeface="Proxima Nova"/>
            </a:endParaRPr>
          </a:p>
          <a:p>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Char char="●"/>
            </a:pPr>
            <a:r>
              <a:rPr lang="en" sz="1333" dirty="0">
                <a:latin typeface="Calibri" panose="020F0502020204030204" pitchFamily="34" charset="0"/>
                <a:cs typeface="Calibri" panose="020F0502020204030204" pitchFamily="34" charset="0"/>
              </a:rPr>
              <a:t>Publish maps</a:t>
            </a:r>
            <a:endParaRPr sz="1333" dirty="0">
              <a:latin typeface="Calibri" panose="020F0502020204030204" pitchFamily="34" charset="0"/>
              <a:cs typeface="Calibri" panose="020F0502020204030204" pitchFamily="34" charset="0"/>
            </a:endParaRPr>
          </a:p>
        </p:txBody>
      </p:sp>
      <p:sp>
        <p:nvSpPr>
          <p:cNvPr id="15" name="Google Shape;63;p13">
            <a:extLst>
              <a:ext uri="{FF2B5EF4-FFF2-40B4-BE49-F238E27FC236}">
                <a16:creationId xmlns:a16="http://schemas.microsoft.com/office/drawing/2014/main" id="{47EE8A9E-C322-A34F-9BE0-1DC3630C8742}"/>
              </a:ext>
            </a:extLst>
          </p:cNvPr>
          <p:cNvSpPr txBox="1">
            <a:spLocks/>
          </p:cNvSpPr>
          <p:nvPr/>
        </p:nvSpPr>
        <p:spPr>
          <a:xfrm>
            <a:off x="2256233" y="1011367"/>
            <a:ext cx="1983600" cy="596400"/>
          </a:xfrm>
          <a:prstGeom prst="rect">
            <a:avLst/>
          </a:prstGeom>
        </p:spPr>
        <p:txBody>
          <a:bodyPr spcFirstLastPara="1" vert="horz" wrap="square" lIns="121900" tIns="121900" rIns="121900" bIns="121900" rtlCol="0" anchor="t" anchorCtr="0">
            <a:no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b="0" i="0" kern="1200">
                <a:solidFill>
                  <a:schemeClr val="tx1"/>
                </a:solidFill>
                <a:latin typeface="Calibri" panose="020F0502020204030204" pitchFamily="34" charset="0"/>
                <a:ea typeface="+mn-ea"/>
                <a:cs typeface="Calibri" panose="020F0502020204030204" pitchFamily="34" charset="0"/>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b="0" i="0" kern="1200">
                <a:solidFill>
                  <a:schemeClr val="tx1"/>
                </a:solidFill>
                <a:latin typeface="Calibri" panose="020F0502020204030204" pitchFamily="34" charset="0"/>
                <a:ea typeface="+mn-ea"/>
                <a:cs typeface="Calibri" panose="020F0502020204030204" pitchFamily="34" charset="0"/>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spcAft>
                <a:spcPts val="2133"/>
              </a:spcAft>
              <a:buFont typeface="Calibri" panose="020F0502020204030204" pitchFamily="34" charset="0"/>
              <a:buNone/>
            </a:pPr>
            <a:r>
              <a:rPr lang="en-US" sz="1333" dirty="0">
                <a:solidFill>
                  <a:srgbClr val="666666"/>
                </a:solidFill>
                <a:ea typeface="Proxima Nova"/>
                <a:sym typeface="Proxima Nova"/>
              </a:rPr>
              <a:t>Milestone: Data due to  Concentric Sky</a:t>
            </a:r>
          </a:p>
        </p:txBody>
      </p:sp>
      <p:sp>
        <p:nvSpPr>
          <p:cNvPr id="16" name="Google Shape;64;p13">
            <a:extLst>
              <a:ext uri="{FF2B5EF4-FFF2-40B4-BE49-F238E27FC236}">
                <a16:creationId xmlns:a16="http://schemas.microsoft.com/office/drawing/2014/main" id="{33FA84C8-FF23-C54D-9F1F-C26DBAB30F64}"/>
              </a:ext>
            </a:extLst>
          </p:cNvPr>
          <p:cNvSpPr txBox="1">
            <a:spLocks/>
          </p:cNvSpPr>
          <p:nvPr/>
        </p:nvSpPr>
        <p:spPr>
          <a:xfrm>
            <a:off x="5766133" y="946533"/>
            <a:ext cx="1111200" cy="403600"/>
          </a:xfrm>
          <a:prstGeom prst="rect">
            <a:avLst/>
          </a:prstGeom>
        </p:spPr>
        <p:txBody>
          <a:bodyPr spcFirstLastPara="1" vert="horz" wrap="square" lIns="121900" tIns="121900" rIns="121900" bIns="121900" rtlCol="0" anchor="t" anchorCtr="0">
            <a:no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b="0" i="0" kern="1200">
                <a:solidFill>
                  <a:schemeClr val="tx1"/>
                </a:solidFill>
                <a:latin typeface="Calibri" panose="020F0502020204030204" pitchFamily="34" charset="0"/>
                <a:ea typeface="+mn-ea"/>
                <a:cs typeface="Calibri" panose="020F0502020204030204" pitchFamily="34" charset="0"/>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b="0" i="0" kern="1200">
                <a:solidFill>
                  <a:schemeClr val="tx1"/>
                </a:solidFill>
                <a:latin typeface="Calibri" panose="020F0502020204030204" pitchFamily="34" charset="0"/>
                <a:ea typeface="+mn-ea"/>
                <a:cs typeface="Calibri" panose="020F0502020204030204" pitchFamily="34" charset="0"/>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spcAft>
                <a:spcPts val="2133"/>
              </a:spcAft>
              <a:buFont typeface="Calibri" panose="020F0502020204030204" pitchFamily="34" charset="0"/>
              <a:buNone/>
            </a:pPr>
            <a:r>
              <a:rPr lang="en-US" sz="1333" dirty="0">
                <a:solidFill>
                  <a:srgbClr val="666666"/>
                </a:solidFill>
                <a:ea typeface="Proxima Nova"/>
                <a:sym typeface="Proxima Nova"/>
              </a:rPr>
              <a:t>Milestone: Training</a:t>
            </a:r>
          </a:p>
        </p:txBody>
      </p:sp>
      <p:sp>
        <p:nvSpPr>
          <p:cNvPr id="17" name="Google Shape;65;p13">
            <a:extLst>
              <a:ext uri="{FF2B5EF4-FFF2-40B4-BE49-F238E27FC236}">
                <a16:creationId xmlns:a16="http://schemas.microsoft.com/office/drawing/2014/main" id="{67DCFA43-7008-2244-B1AE-0C4A24936896}"/>
              </a:ext>
            </a:extLst>
          </p:cNvPr>
          <p:cNvSpPr txBox="1">
            <a:spLocks/>
          </p:cNvSpPr>
          <p:nvPr/>
        </p:nvSpPr>
        <p:spPr>
          <a:xfrm>
            <a:off x="8487433" y="886899"/>
            <a:ext cx="1488000" cy="403600"/>
          </a:xfrm>
          <a:prstGeom prst="rect">
            <a:avLst/>
          </a:prstGeom>
        </p:spPr>
        <p:txBody>
          <a:bodyPr spcFirstLastPara="1" vert="horz" wrap="square" lIns="121900" tIns="121900" rIns="121900" bIns="121900" rtlCol="0" anchor="t" anchorCtr="0">
            <a:no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b="0" i="0" kern="1200">
                <a:solidFill>
                  <a:schemeClr val="tx1"/>
                </a:solidFill>
                <a:latin typeface="Calibri" panose="020F0502020204030204" pitchFamily="34" charset="0"/>
                <a:ea typeface="+mn-ea"/>
                <a:cs typeface="Calibri" panose="020F0502020204030204" pitchFamily="34" charset="0"/>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b="0" i="0" kern="1200">
                <a:solidFill>
                  <a:schemeClr val="tx1"/>
                </a:solidFill>
                <a:latin typeface="Calibri" panose="020F0502020204030204" pitchFamily="34" charset="0"/>
                <a:ea typeface="+mn-ea"/>
                <a:cs typeface="Calibri" panose="020F0502020204030204" pitchFamily="34" charset="0"/>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b="0" i="0" kern="1200">
                <a:solidFill>
                  <a:schemeClr val="tx1"/>
                </a:solidFill>
                <a:latin typeface="Calibri" panose="020F0502020204030204" pitchFamily="34" charset="0"/>
                <a:ea typeface="+mn-ea"/>
                <a:cs typeface="Calibri" panose="020F050202020403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spcAft>
                <a:spcPts val="2133"/>
              </a:spcAft>
              <a:buFont typeface="Calibri" panose="020F0502020204030204" pitchFamily="34" charset="0"/>
              <a:buNone/>
            </a:pPr>
            <a:r>
              <a:rPr lang="en-US" sz="1333" dirty="0">
                <a:solidFill>
                  <a:srgbClr val="666666"/>
                </a:solidFill>
                <a:ea typeface="Proxima Nova"/>
                <a:sym typeface="Proxima Nova"/>
              </a:rPr>
              <a:t>Milestone:</a:t>
            </a:r>
            <a:br>
              <a:rPr lang="en-US" sz="1333" dirty="0">
                <a:solidFill>
                  <a:srgbClr val="666666"/>
                </a:solidFill>
                <a:ea typeface="Proxima Nova"/>
                <a:sym typeface="Proxima Nova"/>
              </a:rPr>
            </a:br>
            <a:r>
              <a:rPr lang="en-US" sz="1333" dirty="0">
                <a:solidFill>
                  <a:srgbClr val="666666"/>
                </a:solidFill>
                <a:ea typeface="Proxima Nova"/>
                <a:sym typeface="Proxima Nova"/>
              </a:rPr>
              <a:t>Faculty Review</a:t>
            </a:r>
          </a:p>
        </p:txBody>
      </p:sp>
      <p:cxnSp>
        <p:nvCxnSpPr>
          <p:cNvPr id="19" name="Google Shape;67;p13">
            <a:extLst>
              <a:ext uri="{FF2B5EF4-FFF2-40B4-BE49-F238E27FC236}">
                <a16:creationId xmlns:a16="http://schemas.microsoft.com/office/drawing/2014/main" id="{20E07ED9-E0BB-4E4B-8D0D-FAE3CA3DB3F0}"/>
              </a:ext>
            </a:extLst>
          </p:cNvPr>
          <p:cNvCxnSpPr/>
          <p:nvPr/>
        </p:nvCxnSpPr>
        <p:spPr>
          <a:xfrm flipH="1">
            <a:off x="3287000" y="1682467"/>
            <a:ext cx="11200" cy="1088000"/>
          </a:xfrm>
          <a:prstGeom prst="straightConnector1">
            <a:avLst/>
          </a:prstGeom>
          <a:noFill/>
          <a:ln w="9525" cap="flat" cmpd="sng">
            <a:solidFill>
              <a:schemeClr val="dk2"/>
            </a:solidFill>
            <a:prstDash val="solid"/>
            <a:round/>
            <a:headEnd type="none" w="med" len="med"/>
            <a:tailEnd type="triangle" w="med" len="med"/>
          </a:ln>
        </p:spPr>
      </p:cxnSp>
      <p:cxnSp>
        <p:nvCxnSpPr>
          <p:cNvPr id="20" name="Google Shape;68;p13">
            <a:extLst>
              <a:ext uri="{FF2B5EF4-FFF2-40B4-BE49-F238E27FC236}">
                <a16:creationId xmlns:a16="http://schemas.microsoft.com/office/drawing/2014/main" id="{C0EE569A-BE19-2743-AA52-8FFE6F7CB0DD}"/>
              </a:ext>
            </a:extLst>
          </p:cNvPr>
          <p:cNvCxnSpPr/>
          <p:nvPr/>
        </p:nvCxnSpPr>
        <p:spPr>
          <a:xfrm flipH="1">
            <a:off x="6253700" y="1612967"/>
            <a:ext cx="11200" cy="1088000"/>
          </a:xfrm>
          <a:prstGeom prst="straightConnector1">
            <a:avLst/>
          </a:prstGeom>
          <a:noFill/>
          <a:ln w="9525" cap="flat" cmpd="sng">
            <a:solidFill>
              <a:schemeClr val="dk2"/>
            </a:solidFill>
            <a:prstDash val="solid"/>
            <a:round/>
            <a:headEnd type="none" w="med" len="med"/>
            <a:tailEnd type="triangle" w="med" len="med"/>
          </a:ln>
        </p:spPr>
      </p:cxnSp>
      <p:cxnSp>
        <p:nvCxnSpPr>
          <p:cNvPr id="21" name="Google Shape;69;p13">
            <a:extLst>
              <a:ext uri="{FF2B5EF4-FFF2-40B4-BE49-F238E27FC236}">
                <a16:creationId xmlns:a16="http://schemas.microsoft.com/office/drawing/2014/main" id="{EC4EF5E9-CD54-2A49-9D39-9DB221050BE0}"/>
              </a:ext>
            </a:extLst>
          </p:cNvPr>
          <p:cNvCxnSpPr/>
          <p:nvPr/>
        </p:nvCxnSpPr>
        <p:spPr>
          <a:xfrm flipH="1">
            <a:off x="9226633" y="1612967"/>
            <a:ext cx="11200" cy="1088000"/>
          </a:xfrm>
          <a:prstGeom prst="straightConnector1">
            <a:avLst/>
          </a:prstGeom>
          <a:noFill/>
          <a:ln w="9525" cap="flat" cmpd="sng">
            <a:solidFill>
              <a:schemeClr val="dk2"/>
            </a:solidFill>
            <a:prstDash val="solid"/>
            <a:round/>
            <a:headEnd type="none" w="med" len="med"/>
            <a:tailEnd type="triangle" w="med" len="med"/>
          </a:ln>
        </p:spPr>
      </p:cxnSp>
    </p:spTree>
    <p:extLst>
      <p:ext uri="{BB962C8B-B14F-4D97-AF65-F5344CB8AC3E}">
        <p14:creationId xmlns:p14="http://schemas.microsoft.com/office/powerpoint/2010/main" val="3297328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16F8EE9-B506-F841-913E-FA0E0E6C7BCF}"/>
              </a:ext>
            </a:extLst>
          </p:cNvPr>
          <p:cNvGrpSpPr/>
          <p:nvPr/>
        </p:nvGrpSpPr>
        <p:grpSpPr>
          <a:xfrm>
            <a:off x="1966450" y="574547"/>
            <a:ext cx="8445909" cy="5528093"/>
            <a:chOff x="99468" y="-21458"/>
            <a:chExt cx="8868866" cy="6200144"/>
          </a:xfrm>
        </p:grpSpPr>
        <p:sp>
          <p:nvSpPr>
            <p:cNvPr id="5" name="TextBox 4">
              <a:extLst>
                <a:ext uri="{FF2B5EF4-FFF2-40B4-BE49-F238E27FC236}">
                  <a16:creationId xmlns:a16="http://schemas.microsoft.com/office/drawing/2014/main" id="{A6DA9163-777B-E346-882C-1EEEE4BA35F7}"/>
                </a:ext>
              </a:extLst>
            </p:cNvPr>
            <p:cNvSpPr txBox="1"/>
            <p:nvPr/>
          </p:nvSpPr>
          <p:spPr>
            <a:xfrm>
              <a:off x="3110518" y="-21458"/>
              <a:ext cx="2950231" cy="369332"/>
            </a:xfrm>
            <a:prstGeom prst="rect">
              <a:avLst/>
            </a:prstGeom>
            <a:noFill/>
          </p:spPr>
          <p:txBody>
            <a:bodyPr wrap="none" rtlCol="0">
              <a:noAutofit/>
            </a:bodyPr>
            <a:lstStyle/>
            <a:p>
              <a:pPr algn="ctr" defTabSz="914400">
                <a:lnSpc>
                  <a:spcPct val="90000"/>
                </a:lnSpc>
                <a:spcAft>
                  <a:spcPts val="600"/>
                </a:spcAft>
              </a:pPr>
              <a:r>
                <a:rPr lang="en-US" sz="3600" b="1" dirty="0">
                  <a:solidFill>
                    <a:srgbClr val="0000FF"/>
                  </a:solidFill>
                  <a:latin typeface="Calibri"/>
                </a:rPr>
                <a:t>Transfer Project Process </a:t>
              </a:r>
              <a:endParaRPr lang="en-US" sz="3600" dirty="0">
                <a:solidFill>
                  <a:prstClr val="black"/>
                </a:solidFill>
                <a:latin typeface="Calibri"/>
              </a:endParaRPr>
            </a:p>
          </p:txBody>
        </p:sp>
        <p:pic>
          <p:nvPicPr>
            <p:cNvPr id="27" name="Picture 26" descr="Team-work-Dynamics.png">
              <a:extLst>
                <a:ext uri="{FF2B5EF4-FFF2-40B4-BE49-F238E27FC236}">
                  <a16:creationId xmlns:a16="http://schemas.microsoft.com/office/drawing/2014/main" id="{39447A0D-671E-6F48-9E67-FCECC577A0C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496" b="28831"/>
            <a:stretch/>
          </p:blipFill>
          <p:spPr>
            <a:xfrm>
              <a:off x="3519076" y="4381753"/>
              <a:ext cx="1981200" cy="738094"/>
            </a:xfrm>
            <a:prstGeom prst="rect">
              <a:avLst/>
            </a:prstGeom>
            <a:ln>
              <a:noFill/>
            </a:ln>
            <a:effectLst>
              <a:softEdge rad="112500"/>
            </a:effectLst>
          </p:spPr>
        </p:pic>
        <p:sp>
          <p:nvSpPr>
            <p:cNvPr id="7" name="TextBox 6">
              <a:extLst>
                <a:ext uri="{FF2B5EF4-FFF2-40B4-BE49-F238E27FC236}">
                  <a16:creationId xmlns:a16="http://schemas.microsoft.com/office/drawing/2014/main" id="{7E7A031E-3648-2B43-BC4F-03A6B757DE07}"/>
                </a:ext>
              </a:extLst>
            </p:cNvPr>
            <p:cNvSpPr txBox="1"/>
            <p:nvPr/>
          </p:nvSpPr>
          <p:spPr>
            <a:xfrm>
              <a:off x="3092337" y="827255"/>
              <a:ext cx="2968412" cy="538609"/>
            </a:xfrm>
            <a:prstGeom prst="rect">
              <a:avLst/>
            </a:prstGeom>
            <a:noFill/>
          </p:spPr>
          <p:txBody>
            <a:bodyPr wrap="none" rtlCol="0">
              <a:normAutofit/>
            </a:bodyPr>
            <a:lstStyle/>
            <a:p>
              <a:pPr algn="ctr" defTabSz="914400">
                <a:lnSpc>
                  <a:spcPct val="90000"/>
                </a:lnSpc>
                <a:spcAft>
                  <a:spcPts val="600"/>
                </a:spcAft>
              </a:pPr>
              <a:r>
                <a:rPr lang="en-US" sz="1200" b="1" dirty="0">
                  <a:solidFill>
                    <a:prstClr val="black"/>
                  </a:solidFill>
                  <a:latin typeface="Arial"/>
                </a:rPr>
                <a:t>Grassroots Initiative/Transfer Project Approval </a:t>
              </a:r>
            </a:p>
            <a:p>
              <a:pPr algn="ctr" defTabSz="914400">
                <a:lnSpc>
                  <a:spcPct val="90000"/>
                </a:lnSpc>
                <a:spcAft>
                  <a:spcPts val="600"/>
                </a:spcAft>
              </a:pPr>
              <a:r>
                <a:rPr lang="en-US" sz="900" dirty="0">
                  <a:solidFill>
                    <a:prstClr val="black"/>
                  </a:solidFill>
                  <a:latin typeface="Arial"/>
                </a:rPr>
                <a:t>(</a:t>
              </a:r>
              <a:r>
                <a:rPr lang="en-US" sz="900" i="1" dirty="0">
                  <a:solidFill>
                    <a:prstClr val="black"/>
                  </a:solidFill>
                  <a:latin typeface="Arial"/>
                </a:rPr>
                <a:t>CC appoints Transfer Project Teams</a:t>
              </a:r>
              <a:r>
                <a:rPr lang="en-US" sz="900" dirty="0">
                  <a:solidFill>
                    <a:prstClr val="black"/>
                  </a:solidFill>
                  <a:latin typeface="Arial"/>
                </a:rPr>
                <a:t>) </a:t>
              </a:r>
            </a:p>
          </p:txBody>
        </p:sp>
        <p:grpSp>
          <p:nvGrpSpPr>
            <p:cNvPr id="8" name="Group 7">
              <a:extLst>
                <a:ext uri="{FF2B5EF4-FFF2-40B4-BE49-F238E27FC236}">
                  <a16:creationId xmlns:a16="http://schemas.microsoft.com/office/drawing/2014/main" id="{E8036143-AB04-7F4F-9CD3-C7C7CBCD803A}"/>
                </a:ext>
              </a:extLst>
            </p:cNvPr>
            <p:cNvGrpSpPr/>
            <p:nvPr/>
          </p:nvGrpSpPr>
          <p:grpSpPr>
            <a:xfrm>
              <a:off x="3186654" y="2599380"/>
              <a:ext cx="2634928" cy="875699"/>
              <a:chOff x="3237575" y="3244377"/>
              <a:chExt cx="2634928" cy="875699"/>
            </a:xfrm>
          </p:grpSpPr>
          <p:pic>
            <p:nvPicPr>
              <p:cNvPr id="22" name="Picture 21" descr="Team-work-Dynamics.png">
                <a:extLst>
                  <a:ext uri="{FF2B5EF4-FFF2-40B4-BE49-F238E27FC236}">
                    <a16:creationId xmlns:a16="http://schemas.microsoft.com/office/drawing/2014/main" id="{A04C2C7F-80EE-9149-8E35-7F192F14F51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496" b="28831"/>
              <a:stretch/>
            </p:blipFill>
            <p:spPr>
              <a:xfrm>
                <a:off x="3575157" y="3244377"/>
                <a:ext cx="1981200" cy="738094"/>
              </a:xfrm>
              <a:prstGeom prst="rect">
                <a:avLst/>
              </a:prstGeom>
              <a:ln>
                <a:noFill/>
              </a:ln>
              <a:effectLst>
                <a:softEdge rad="112500"/>
              </a:effectLst>
            </p:spPr>
          </p:pic>
          <p:sp>
            <p:nvSpPr>
              <p:cNvPr id="23" name="TextBox 22">
                <a:extLst>
                  <a:ext uri="{FF2B5EF4-FFF2-40B4-BE49-F238E27FC236}">
                    <a16:creationId xmlns:a16="http://schemas.microsoft.com/office/drawing/2014/main" id="{02CDEA9A-8BE9-6548-90FC-EADEC605E95F}"/>
                  </a:ext>
                </a:extLst>
              </p:cNvPr>
              <p:cNvSpPr txBox="1"/>
              <p:nvPr/>
            </p:nvSpPr>
            <p:spPr>
              <a:xfrm>
                <a:off x="3237575" y="3858466"/>
                <a:ext cx="2634928" cy="261610"/>
              </a:xfrm>
              <a:prstGeom prst="rect">
                <a:avLst/>
              </a:prstGeom>
              <a:noFill/>
            </p:spPr>
            <p:txBody>
              <a:bodyPr wrap="none" rtlCol="0">
                <a:normAutofit/>
              </a:bodyPr>
              <a:lstStyle/>
              <a:p>
                <a:pPr defTabSz="914400">
                  <a:lnSpc>
                    <a:spcPct val="90000"/>
                  </a:lnSpc>
                  <a:spcAft>
                    <a:spcPts val="600"/>
                  </a:spcAft>
                </a:pPr>
                <a:endParaRPr lang="en-US" sz="900" i="1" dirty="0">
                  <a:solidFill>
                    <a:prstClr val="black"/>
                  </a:solidFill>
                  <a:latin typeface="Arial"/>
                </a:endParaRPr>
              </a:p>
            </p:txBody>
          </p:sp>
        </p:grpSp>
        <p:sp>
          <p:nvSpPr>
            <p:cNvPr id="9" name="TextBox 8">
              <a:extLst>
                <a:ext uri="{FF2B5EF4-FFF2-40B4-BE49-F238E27FC236}">
                  <a16:creationId xmlns:a16="http://schemas.microsoft.com/office/drawing/2014/main" id="{2D6B8768-1824-4743-8CD4-60887E73BC78}"/>
                </a:ext>
              </a:extLst>
            </p:cNvPr>
            <p:cNvSpPr txBox="1"/>
            <p:nvPr/>
          </p:nvSpPr>
          <p:spPr>
            <a:xfrm>
              <a:off x="99468" y="1619616"/>
              <a:ext cx="8868866" cy="1151877"/>
            </a:xfrm>
            <a:prstGeom prst="rect">
              <a:avLst/>
            </a:prstGeom>
            <a:noFill/>
          </p:spPr>
          <p:txBody>
            <a:bodyPr wrap="square" rtlCol="0">
              <a:normAutofit/>
            </a:bodyPr>
            <a:lstStyle/>
            <a:p>
              <a:pPr algn="ctr" defTabSz="914400">
                <a:lnSpc>
                  <a:spcPct val="90000"/>
                </a:lnSpc>
                <a:spcAft>
                  <a:spcPts val="600"/>
                </a:spcAft>
              </a:pPr>
              <a:r>
                <a:rPr lang="en-US" sz="1200" b="1" dirty="0">
                  <a:solidFill>
                    <a:prstClr val="black"/>
                  </a:solidFill>
                  <a:latin typeface="Arial"/>
                </a:rPr>
                <a:t>Curriculum Pathway Team Convenings  </a:t>
              </a:r>
            </a:p>
            <a:p>
              <a:pPr algn="ctr" defTabSz="914400">
                <a:lnSpc>
                  <a:spcPct val="150000"/>
                </a:lnSpc>
                <a:spcAft>
                  <a:spcPts val="600"/>
                </a:spcAft>
              </a:pPr>
              <a:r>
                <a:rPr lang="en-US" sz="900" dirty="0">
                  <a:solidFill>
                    <a:prstClr val="black"/>
                  </a:solidFill>
                  <a:latin typeface="Arial"/>
                </a:rPr>
                <a:t>(</a:t>
              </a:r>
              <a:r>
                <a:rPr lang="en-US" sz="900" i="1" dirty="0">
                  <a:solidFill>
                    <a:prstClr val="black"/>
                  </a:solidFill>
                  <a:latin typeface="Arial"/>
                </a:rPr>
                <a:t>CC selects ADTs they wish to review/include in the lower division course sequencing. A joint convening of faculty reps from each discipline held to review ADTs for alignment to upper division major course requirements. This now only requires one scheduled in-person meeting w/ respective homework. Convenings are facilitated by CVHEC/UC Merced project leads</a:t>
              </a:r>
              <a:r>
                <a:rPr lang="en-US" sz="900" dirty="0">
                  <a:solidFill>
                    <a:prstClr val="black"/>
                  </a:solidFill>
                  <a:latin typeface="Arial"/>
                </a:rPr>
                <a:t>)</a:t>
              </a:r>
            </a:p>
          </p:txBody>
        </p:sp>
        <p:grpSp>
          <p:nvGrpSpPr>
            <p:cNvPr id="11" name="Group 10">
              <a:extLst>
                <a:ext uri="{FF2B5EF4-FFF2-40B4-BE49-F238E27FC236}">
                  <a16:creationId xmlns:a16="http://schemas.microsoft.com/office/drawing/2014/main" id="{A42E0526-96C0-2F44-813B-0056E9564395}"/>
                </a:ext>
              </a:extLst>
            </p:cNvPr>
            <p:cNvGrpSpPr/>
            <p:nvPr/>
          </p:nvGrpSpPr>
          <p:grpSpPr>
            <a:xfrm>
              <a:off x="280474" y="5298368"/>
              <a:ext cx="8660312" cy="880318"/>
              <a:chOff x="260565" y="5672987"/>
              <a:chExt cx="8722342" cy="880318"/>
            </a:xfrm>
          </p:grpSpPr>
          <p:sp>
            <p:nvSpPr>
              <p:cNvPr id="20" name="TextBox 19">
                <a:extLst>
                  <a:ext uri="{FF2B5EF4-FFF2-40B4-BE49-F238E27FC236}">
                    <a16:creationId xmlns:a16="http://schemas.microsoft.com/office/drawing/2014/main" id="{17EBAC4F-24D1-A74D-89A5-B2830F82B3AA}"/>
                  </a:ext>
                </a:extLst>
              </p:cNvPr>
              <p:cNvSpPr txBox="1"/>
              <p:nvPr/>
            </p:nvSpPr>
            <p:spPr>
              <a:xfrm>
                <a:off x="260565" y="5983964"/>
                <a:ext cx="8722342" cy="569341"/>
              </a:xfrm>
              <a:prstGeom prst="rect">
                <a:avLst/>
              </a:prstGeom>
              <a:noFill/>
            </p:spPr>
            <p:txBody>
              <a:bodyPr wrap="square" rtlCol="0">
                <a:normAutofit/>
              </a:bodyPr>
              <a:lstStyle/>
              <a:p>
                <a:pPr algn="ctr" defTabSz="914400">
                  <a:lnSpc>
                    <a:spcPct val="150000"/>
                  </a:lnSpc>
                  <a:spcAft>
                    <a:spcPts val="600"/>
                  </a:spcAft>
                </a:pPr>
                <a:r>
                  <a:rPr lang="en-US" sz="900" i="1" dirty="0">
                    <a:solidFill>
                      <a:prstClr val="black"/>
                    </a:solidFill>
                    <a:latin typeface="Arial"/>
                  </a:rPr>
                  <a:t>Program Mapper staff helps CCs complete final upload/publishing of all completed course sequence maps by discipline. Associate degree maps can now be linked to Upper Division maps at partner universities</a:t>
                </a:r>
              </a:p>
            </p:txBody>
          </p:sp>
          <p:sp>
            <p:nvSpPr>
              <p:cNvPr id="21" name="TextBox 20">
                <a:extLst>
                  <a:ext uri="{FF2B5EF4-FFF2-40B4-BE49-F238E27FC236}">
                    <a16:creationId xmlns:a16="http://schemas.microsoft.com/office/drawing/2014/main" id="{65A400F8-5175-9D41-994E-2C6425D4ED55}"/>
                  </a:ext>
                </a:extLst>
              </p:cNvPr>
              <p:cNvSpPr txBox="1"/>
              <p:nvPr/>
            </p:nvSpPr>
            <p:spPr>
              <a:xfrm>
                <a:off x="2587848" y="5672987"/>
                <a:ext cx="6048798" cy="723275"/>
              </a:xfrm>
              <a:prstGeom prst="rect">
                <a:avLst/>
              </a:prstGeom>
              <a:noFill/>
            </p:spPr>
            <p:txBody>
              <a:bodyPr wrap="none" rtlCol="0">
                <a:normAutofit/>
              </a:bodyPr>
              <a:lstStyle/>
              <a:p>
                <a:pPr defTabSz="914400">
                  <a:lnSpc>
                    <a:spcPct val="90000"/>
                  </a:lnSpc>
                  <a:spcAft>
                    <a:spcPts val="600"/>
                  </a:spcAft>
                </a:pPr>
                <a:r>
                  <a:rPr lang="en-US" sz="1300" b="1" dirty="0">
                    <a:solidFill>
                      <a:prstClr val="black"/>
                    </a:solidFill>
                    <a:latin typeface="Arial"/>
                  </a:rPr>
                  <a:t>Publish Two-year Maps and Transfer Maps</a:t>
                </a:r>
              </a:p>
              <a:p>
                <a:pPr algn="ctr" defTabSz="914400">
                  <a:lnSpc>
                    <a:spcPct val="90000"/>
                  </a:lnSpc>
                  <a:spcAft>
                    <a:spcPts val="600"/>
                  </a:spcAft>
                </a:pPr>
                <a:r>
                  <a:rPr lang="en-US" sz="1300" b="1" dirty="0">
                    <a:solidFill>
                      <a:prstClr val="black"/>
                    </a:solidFill>
                    <a:latin typeface="Arial"/>
                  </a:rPr>
                  <a:t> </a:t>
                </a:r>
              </a:p>
              <a:p>
                <a:pPr defTabSz="914400">
                  <a:lnSpc>
                    <a:spcPct val="90000"/>
                  </a:lnSpc>
                  <a:spcAft>
                    <a:spcPts val="600"/>
                  </a:spcAft>
                </a:pPr>
                <a:endParaRPr lang="en-US" sz="1300" dirty="0">
                  <a:solidFill>
                    <a:prstClr val="black"/>
                  </a:solidFill>
                  <a:latin typeface="Arial"/>
                </a:endParaRPr>
              </a:p>
            </p:txBody>
          </p:sp>
        </p:grpSp>
        <p:sp>
          <p:nvSpPr>
            <p:cNvPr id="13" name="Down Arrow 12">
              <a:extLst>
                <a:ext uri="{FF2B5EF4-FFF2-40B4-BE49-F238E27FC236}">
                  <a16:creationId xmlns:a16="http://schemas.microsoft.com/office/drawing/2014/main" id="{C9F3E5C0-1A85-9B46-8D52-D153A9DB7720}"/>
                </a:ext>
              </a:extLst>
            </p:cNvPr>
            <p:cNvSpPr/>
            <p:nvPr/>
          </p:nvSpPr>
          <p:spPr>
            <a:xfrm>
              <a:off x="4397606" y="3292010"/>
              <a:ext cx="213025" cy="183068"/>
            </a:xfrm>
            <a:prstGeom prst="downArrow">
              <a:avLst>
                <a:gd name="adj1" fmla="val 10301"/>
                <a:gd name="adj2" fmla="val 75012"/>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4" name="Down Arrow 13">
              <a:extLst>
                <a:ext uri="{FF2B5EF4-FFF2-40B4-BE49-F238E27FC236}">
                  <a16:creationId xmlns:a16="http://schemas.microsoft.com/office/drawing/2014/main" id="{BDB7CDC2-222F-194F-8885-BB1F2471D294}"/>
                </a:ext>
              </a:extLst>
            </p:cNvPr>
            <p:cNvSpPr/>
            <p:nvPr/>
          </p:nvSpPr>
          <p:spPr>
            <a:xfrm>
              <a:off x="4408324" y="1376604"/>
              <a:ext cx="213025" cy="183068"/>
            </a:xfrm>
            <a:prstGeom prst="downArrow">
              <a:avLst>
                <a:gd name="adj1" fmla="val 10301"/>
                <a:gd name="adj2" fmla="val 75012"/>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6" name="Down Arrow 15">
              <a:extLst>
                <a:ext uri="{FF2B5EF4-FFF2-40B4-BE49-F238E27FC236}">
                  <a16:creationId xmlns:a16="http://schemas.microsoft.com/office/drawing/2014/main" id="{4194C04A-E4A9-F642-86D4-AAFB9F6C33A0}"/>
                </a:ext>
              </a:extLst>
            </p:cNvPr>
            <p:cNvSpPr/>
            <p:nvPr/>
          </p:nvSpPr>
          <p:spPr>
            <a:xfrm>
              <a:off x="4397606" y="5141326"/>
              <a:ext cx="213025" cy="183068"/>
            </a:xfrm>
            <a:prstGeom prst="downArrow">
              <a:avLst>
                <a:gd name="adj1" fmla="val 10301"/>
                <a:gd name="adj2" fmla="val 75012"/>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latin typeface="Calibri"/>
              </a:endParaRPr>
            </a:p>
          </p:txBody>
        </p:sp>
      </p:grpSp>
      <p:sp>
        <p:nvSpPr>
          <p:cNvPr id="3" name="TextBox 2">
            <a:extLst>
              <a:ext uri="{FF2B5EF4-FFF2-40B4-BE49-F238E27FC236}">
                <a16:creationId xmlns:a16="http://schemas.microsoft.com/office/drawing/2014/main" id="{6E2AD007-325A-1256-6EA4-7E5DE7771A60}"/>
              </a:ext>
            </a:extLst>
          </p:cNvPr>
          <p:cNvSpPr txBox="1"/>
          <p:nvPr/>
        </p:nvSpPr>
        <p:spPr>
          <a:xfrm>
            <a:off x="2125181" y="3805161"/>
            <a:ext cx="8445909" cy="725263"/>
          </a:xfrm>
          <a:prstGeom prst="rect">
            <a:avLst/>
          </a:prstGeom>
          <a:noFill/>
        </p:spPr>
        <p:txBody>
          <a:bodyPr wrap="square">
            <a:sp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lang="en-US" sz="1200" b="1" dirty="0">
                <a:solidFill>
                  <a:prstClr val="black"/>
                </a:solidFill>
                <a:latin typeface="Arial"/>
              </a:rPr>
              <a:t>Program Mapper</a:t>
            </a:r>
            <a:r>
              <a:rPr kumimoji="0" lang="en-US" sz="1200" b="1" i="0" u="none" strike="noStrike" kern="1200" cap="none" spc="0" normalizeH="0" baseline="0" noProof="0" dirty="0">
                <a:ln>
                  <a:noFill/>
                </a:ln>
                <a:solidFill>
                  <a:prstClr val="black"/>
                </a:solidFill>
                <a:effectLst/>
                <a:uLnTx/>
                <a:uFillTx/>
                <a:latin typeface="Arial"/>
                <a:ea typeface="+mn-ea"/>
                <a:cs typeface="+mn-cs"/>
              </a:rPr>
              <a:t> Team Convenings  </a:t>
            </a:r>
          </a:p>
          <a:p>
            <a:pPr marL="0" marR="0" lvl="0" indent="0" algn="ctr" defTabSz="914400" rtl="0" eaLnBrk="1" fontAlgn="auto" latinLnBrk="0" hangingPunct="1">
              <a:lnSpc>
                <a:spcPct val="150000"/>
              </a:lnSpc>
              <a:spcBef>
                <a:spcPts val="0"/>
              </a:spcBef>
              <a:spcAft>
                <a:spcPts val="6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a:ea typeface="+mn-ea"/>
                <a:cs typeface="+mn-cs"/>
              </a:rPr>
              <a:t>(</a:t>
            </a:r>
            <a:r>
              <a:rPr lang="en-US" sz="900" i="1" dirty="0">
                <a:solidFill>
                  <a:prstClr val="black"/>
                </a:solidFill>
                <a:latin typeface="Arial"/>
              </a:rPr>
              <a:t>Reviewed/approved ADTs are prepared for uploading into Program Mapper.</a:t>
            </a:r>
            <a:r>
              <a:rPr kumimoji="0" lang="en-US" sz="900" b="0" i="1" u="none" strike="noStrike" kern="1200" cap="none" spc="0" normalizeH="0" baseline="0" noProof="0" dirty="0">
                <a:ln>
                  <a:noFill/>
                </a:ln>
                <a:solidFill>
                  <a:prstClr val="black"/>
                </a:solidFill>
                <a:effectLst/>
                <a:uLnTx/>
                <a:uFillTx/>
                <a:latin typeface="Arial"/>
                <a:ea typeface="+mn-ea"/>
                <a:cs typeface="+mn-cs"/>
              </a:rPr>
              <a:t> A convening of reps from CC </a:t>
            </a:r>
            <a:r>
              <a:rPr lang="en-US" sz="900" i="1" dirty="0">
                <a:solidFill>
                  <a:prstClr val="black"/>
                </a:solidFill>
                <a:latin typeface="Arial"/>
              </a:rPr>
              <a:t>Transfer/</a:t>
            </a:r>
            <a:r>
              <a:rPr kumimoji="0" lang="en-US" sz="900" b="0" i="1" u="none" strike="noStrike" kern="1200" cap="none" spc="0" normalizeH="0" baseline="0" noProof="0" dirty="0">
                <a:ln>
                  <a:noFill/>
                </a:ln>
                <a:solidFill>
                  <a:prstClr val="black"/>
                </a:solidFill>
                <a:effectLst/>
                <a:uLnTx/>
                <a:uFillTx/>
                <a:latin typeface="Arial"/>
                <a:ea typeface="+mn-ea"/>
                <a:cs typeface="+mn-cs"/>
              </a:rPr>
              <a:t>Articulation, IT, join with Program Mapper staff to complete simple steps to prepare for curricular data uploading.  This requires scheduled zoom meetings w/ respective homework.</a:t>
            </a:r>
            <a:endParaRPr kumimoji="0" lang="en-US" sz="9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166883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8E80B7A-B909-452C-A7FF-F1B130754F4A}"/>
              </a:ext>
            </a:extLst>
          </p:cNvPr>
          <p:cNvSpPr txBox="1"/>
          <p:nvPr/>
        </p:nvSpPr>
        <p:spPr>
          <a:xfrm>
            <a:off x="599403" y="-183685"/>
            <a:ext cx="11592577" cy="1591113"/>
          </a:xfrm>
          <a:prstGeom prst="rect">
            <a:avLst/>
          </a:prstGeom>
          <a:noFill/>
        </p:spPr>
        <p:txBody>
          <a:bodyPr wrap="square" lIns="457200" rIns="0" rtlCol="0" anchor="ctr" anchorCtr="0">
            <a:noAutofit/>
          </a:bodyPr>
          <a:lstStyle/>
          <a:p>
            <a:pPr marL="0" marR="0" lvl="0" indent="0" algn="l" defTabSz="914400" rtl="0" eaLnBrk="1" fontAlgn="auto" latinLnBrk="0" hangingPunct="1">
              <a:lnSpc>
                <a:spcPts val="5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Bebas Neue Bold" panose="020B0606020202050201" pitchFamily="34" charset="0"/>
                <a:ea typeface="Arial" charset="0"/>
                <a:cs typeface="Arial" charset="0"/>
              </a:rPr>
              <a:t>Program Pathways Mapper – Community College Partner Status</a:t>
            </a:r>
            <a:endParaRPr kumimoji="0" lang="en-US" sz="4000" b="0" i="0" u="none" strike="noStrike" kern="1200" cap="none" spc="0" normalizeH="0" baseline="0" noProof="0" dirty="0">
              <a:ln>
                <a:noFill/>
              </a:ln>
              <a:solidFill>
                <a:prstClr val="white"/>
              </a:solidFill>
              <a:effectLst/>
              <a:uLnTx/>
              <a:uFillTx/>
              <a:latin typeface="Bebas Neue Bold" panose="020B0606020202050201" pitchFamily="34" charset="0"/>
              <a:ea typeface="+mn-ea"/>
              <a:cs typeface="+mn-cs"/>
            </a:endParaRPr>
          </a:p>
        </p:txBody>
      </p:sp>
      <p:graphicFrame>
        <p:nvGraphicFramePr>
          <p:cNvPr id="9" name="Table 7">
            <a:extLst>
              <a:ext uri="{FF2B5EF4-FFF2-40B4-BE49-F238E27FC236}">
                <a16:creationId xmlns:a16="http://schemas.microsoft.com/office/drawing/2014/main" id="{DA0FF852-74C6-F642-97DA-43E9C342010C}"/>
              </a:ext>
            </a:extLst>
          </p:cNvPr>
          <p:cNvGraphicFramePr>
            <a:graphicFrameLocks noGrp="1"/>
          </p:cNvGraphicFramePr>
          <p:nvPr>
            <p:ph idx="1"/>
            <p:extLst>
              <p:ext uri="{D42A27DB-BD31-4B8C-83A1-F6EECF244321}">
                <p14:modId xmlns:p14="http://schemas.microsoft.com/office/powerpoint/2010/main" val="2781415885"/>
              </p:ext>
            </p:extLst>
          </p:nvPr>
        </p:nvGraphicFramePr>
        <p:xfrm>
          <a:off x="191910" y="186097"/>
          <a:ext cx="11853333" cy="6543817"/>
        </p:xfrm>
        <a:graphic>
          <a:graphicData uri="http://schemas.openxmlformats.org/drawingml/2006/table">
            <a:tbl>
              <a:tblPr firstRow="1" bandRow="1">
                <a:tableStyleId>{5C22544A-7EE6-4342-B048-85BDC9FD1C3A}</a:tableStyleId>
              </a:tblPr>
              <a:tblGrid>
                <a:gridCol w="1638365">
                  <a:extLst>
                    <a:ext uri="{9D8B030D-6E8A-4147-A177-3AD203B41FA5}">
                      <a16:colId xmlns:a16="http://schemas.microsoft.com/office/drawing/2014/main" val="502223390"/>
                    </a:ext>
                  </a:extLst>
                </a:gridCol>
                <a:gridCol w="1299303">
                  <a:extLst>
                    <a:ext uri="{9D8B030D-6E8A-4147-A177-3AD203B41FA5}">
                      <a16:colId xmlns:a16="http://schemas.microsoft.com/office/drawing/2014/main" val="1055911376"/>
                    </a:ext>
                  </a:extLst>
                </a:gridCol>
                <a:gridCol w="1636756">
                  <a:extLst>
                    <a:ext uri="{9D8B030D-6E8A-4147-A177-3AD203B41FA5}">
                      <a16:colId xmlns:a16="http://schemas.microsoft.com/office/drawing/2014/main" val="185639598"/>
                    </a:ext>
                  </a:extLst>
                </a:gridCol>
                <a:gridCol w="1357309">
                  <a:extLst>
                    <a:ext uri="{9D8B030D-6E8A-4147-A177-3AD203B41FA5}">
                      <a16:colId xmlns:a16="http://schemas.microsoft.com/office/drawing/2014/main" val="3464583806"/>
                    </a:ext>
                  </a:extLst>
                </a:gridCol>
                <a:gridCol w="1431298">
                  <a:extLst>
                    <a:ext uri="{9D8B030D-6E8A-4147-A177-3AD203B41FA5}">
                      <a16:colId xmlns:a16="http://schemas.microsoft.com/office/drawing/2014/main" val="2441379006"/>
                    </a:ext>
                  </a:extLst>
                </a:gridCol>
                <a:gridCol w="1642610">
                  <a:extLst>
                    <a:ext uri="{9D8B030D-6E8A-4147-A177-3AD203B41FA5}">
                      <a16:colId xmlns:a16="http://schemas.microsoft.com/office/drawing/2014/main" val="3612923278"/>
                    </a:ext>
                  </a:extLst>
                </a:gridCol>
                <a:gridCol w="1423846">
                  <a:extLst>
                    <a:ext uri="{9D8B030D-6E8A-4147-A177-3AD203B41FA5}">
                      <a16:colId xmlns:a16="http://schemas.microsoft.com/office/drawing/2014/main" val="2678138756"/>
                    </a:ext>
                  </a:extLst>
                </a:gridCol>
                <a:gridCol w="1423846">
                  <a:extLst>
                    <a:ext uri="{9D8B030D-6E8A-4147-A177-3AD203B41FA5}">
                      <a16:colId xmlns:a16="http://schemas.microsoft.com/office/drawing/2014/main" val="3591164067"/>
                    </a:ext>
                  </a:extLst>
                </a:gridCol>
              </a:tblGrid>
              <a:tr h="702778">
                <a:tc>
                  <a:txBody>
                    <a:bodyPr/>
                    <a:lstStyle/>
                    <a:p>
                      <a:pPr algn="ctr"/>
                      <a:r>
                        <a:rPr lang="en-US" dirty="0">
                          <a:latin typeface="Kievit Offc Pro" panose="020B0504030101020102" pitchFamily="34" charset="0"/>
                        </a:rPr>
                        <a:t>CC Partner</a:t>
                      </a:r>
                    </a:p>
                  </a:txBody>
                  <a:tcPr/>
                </a:tc>
                <a:tc>
                  <a:txBody>
                    <a:bodyPr/>
                    <a:lstStyle/>
                    <a:p>
                      <a:r>
                        <a:rPr lang="en-US" dirty="0">
                          <a:latin typeface="Kievit Offc Pro" panose="020B0504030101020102" pitchFamily="34" charset="0"/>
                        </a:rPr>
                        <a:t>Initial Meeting</a:t>
                      </a:r>
                    </a:p>
                  </a:txBody>
                  <a:tcPr/>
                </a:tc>
                <a:tc>
                  <a:txBody>
                    <a:bodyPr/>
                    <a:lstStyle/>
                    <a:p>
                      <a:r>
                        <a:rPr lang="en-US" dirty="0">
                          <a:latin typeface="Kievit Offc Pro" panose="020B0504030101020102" pitchFamily="34" charset="0"/>
                        </a:rPr>
                        <a:t>Faculty Convening</a:t>
                      </a:r>
                    </a:p>
                  </a:txBody>
                  <a:tcPr/>
                </a:tc>
                <a:tc>
                  <a:txBody>
                    <a:bodyPr/>
                    <a:lstStyle/>
                    <a:p>
                      <a:r>
                        <a:rPr lang="en-US" dirty="0">
                          <a:latin typeface="Kievit Offc Pro" panose="020B0504030101020102" pitchFamily="34" charset="0"/>
                        </a:rPr>
                        <a:t>CC Maps approved</a:t>
                      </a:r>
                    </a:p>
                  </a:txBody>
                  <a:tcPr/>
                </a:tc>
                <a:tc>
                  <a:txBody>
                    <a:bodyPr/>
                    <a:lstStyle/>
                    <a:p>
                      <a:r>
                        <a:rPr lang="en-US" dirty="0">
                          <a:latin typeface="Kievit Offc Pro" panose="020B0504030101020102" pitchFamily="34" charset="0"/>
                        </a:rPr>
                        <a:t>UCM  Maps approved</a:t>
                      </a:r>
                    </a:p>
                  </a:txBody>
                  <a:tcPr/>
                </a:tc>
                <a:tc>
                  <a:txBody>
                    <a:bodyPr/>
                    <a:lstStyle/>
                    <a:p>
                      <a:r>
                        <a:rPr lang="en-US">
                          <a:latin typeface="Kievit Offc Pro" panose="020B0504030101020102" pitchFamily="34" charset="0"/>
                        </a:rPr>
                        <a:t>CC P. Mapper </a:t>
                      </a:r>
                      <a:endParaRPr lang="en-US" dirty="0">
                        <a:latin typeface="Kievit Offc Pro" panose="020B0504030101020102" pitchFamily="34" charset="0"/>
                      </a:endParaRPr>
                    </a:p>
                    <a:p>
                      <a:r>
                        <a:rPr lang="en-US" dirty="0">
                          <a:latin typeface="Kievit Offc Pro" panose="020B0504030101020102" pitchFamily="34" charset="0"/>
                        </a:rPr>
                        <a:t>Onboarding</a:t>
                      </a:r>
                    </a:p>
                  </a:txBody>
                  <a:tcPr/>
                </a:tc>
                <a:tc>
                  <a:txBody>
                    <a:bodyPr/>
                    <a:lstStyle/>
                    <a:p>
                      <a:r>
                        <a:rPr lang="en-US" dirty="0">
                          <a:latin typeface="Kievit Offc Pro" panose="020B0504030101020102" pitchFamily="34" charset="0"/>
                        </a:rPr>
                        <a:t>Maps completed</a:t>
                      </a:r>
                    </a:p>
                  </a:txBody>
                  <a:tcPr/>
                </a:tc>
                <a:tc>
                  <a:txBody>
                    <a:bodyPr/>
                    <a:lstStyle/>
                    <a:p>
                      <a:r>
                        <a:rPr lang="en-US" dirty="0">
                          <a:latin typeface="Kievit Offc Pro" panose="020B0504030101020102" pitchFamily="34" charset="0"/>
                        </a:rPr>
                        <a:t>Project Chronology</a:t>
                      </a:r>
                    </a:p>
                  </a:txBody>
                  <a:tcPr/>
                </a:tc>
                <a:extLst>
                  <a:ext uri="{0D108BD9-81ED-4DB2-BD59-A6C34878D82A}">
                    <a16:rowId xmlns:a16="http://schemas.microsoft.com/office/drawing/2014/main" val="729245498"/>
                  </a:ext>
                </a:extLst>
              </a:tr>
              <a:tr h="350609">
                <a:tc>
                  <a:txBody>
                    <a:bodyPr/>
                    <a:lstStyle/>
                    <a:p>
                      <a:pPr algn="ctr" fontAlgn="b"/>
                      <a:r>
                        <a:rPr lang="en-US" sz="1800" b="0" i="0" u="none" strike="noStrike" dirty="0">
                          <a:solidFill>
                            <a:srgbClr val="000000"/>
                          </a:solidFill>
                          <a:effectLst/>
                          <a:latin typeface="Kievit Offc Pro" panose="020B0504030101020102" pitchFamily="34" charset="0"/>
                        </a:rPr>
                        <a:t>Merced</a:t>
                      </a:r>
                    </a:p>
                  </a:txBody>
                  <a:tcPr marL="9525" marR="9525" marT="9525" marB="0" anchor="b"/>
                </a:tc>
                <a:tc>
                  <a:txBody>
                    <a:bodyPr/>
                    <a:lstStyle/>
                    <a:p>
                      <a:pPr algn="ctr"/>
                      <a:r>
                        <a:rPr lang="en-US" sz="1800" dirty="0">
                          <a:latin typeface="Kievit Offc Pro" panose="020B0504030101020102" pitchFamily="34" charset="0"/>
                        </a:rPr>
                        <a:t>✅</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p>
                  </a:txBody>
                  <a:tcPr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rowSpan="2">
                  <a:txBody>
                    <a:bodyPr/>
                    <a:lstStyle/>
                    <a:p>
                      <a:pPr algn="ctr" fontAlgn="b"/>
                      <a:r>
                        <a:rPr lang="en-US" sz="1800" b="0" i="0" u="none" strike="noStrike" dirty="0">
                          <a:solidFill>
                            <a:srgbClr val="000000"/>
                          </a:solidFill>
                          <a:effectLst/>
                          <a:latin typeface="Kievit Offc Pro" panose="020B0504030101020102" pitchFamily="34" charset="0"/>
                        </a:rPr>
                        <a:t>Phase 1 – Pilot (2020-22)</a:t>
                      </a:r>
                    </a:p>
                  </a:txBody>
                  <a:tcPr marL="9525" marR="9525" marT="9525" marB="0" anchor="ctr"/>
                </a:tc>
                <a:extLst>
                  <a:ext uri="{0D108BD9-81ED-4DB2-BD59-A6C34878D82A}">
                    <a16:rowId xmlns:a16="http://schemas.microsoft.com/office/drawing/2014/main" val="855439513"/>
                  </a:ext>
                </a:extLst>
              </a:tr>
              <a:tr h="358710">
                <a:tc>
                  <a:txBody>
                    <a:bodyPr/>
                    <a:lstStyle/>
                    <a:p>
                      <a:pPr algn="ctr" fontAlgn="b"/>
                      <a:r>
                        <a:rPr lang="en-US" sz="1800" b="0" i="0" u="none" strike="noStrike" dirty="0">
                          <a:solidFill>
                            <a:srgbClr val="000000"/>
                          </a:solidFill>
                          <a:effectLst/>
                          <a:latin typeface="Kievit Offc Pro" panose="020B0504030101020102" pitchFamily="34" charset="0"/>
                        </a:rPr>
                        <a:t>Bakersfield</a:t>
                      </a: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vMerge="1">
                  <a:txBody>
                    <a:bodyPr/>
                    <a:lstStyle/>
                    <a:p>
                      <a:pPr algn="ctr" fontAlgn="b"/>
                      <a:endParaRPr lang="en-US" sz="1800" b="0" i="0" u="none" strike="noStrike" dirty="0">
                        <a:solidFill>
                          <a:srgbClr val="000000"/>
                        </a:solidFill>
                        <a:effectLst/>
                        <a:latin typeface="Helvetica" pitchFamily="2" charset="0"/>
                      </a:endParaRPr>
                    </a:p>
                  </a:txBody>
                  <a:tcPr marL="9525" marR="9525" marT="9525" marB="0" anchor="b"/>
                </a:tc>
                <a:extLst>
                  <a:ext uri="{0D108BD9-81ED-4DB2-BD59-A6C34878D82A}">
                    <a16:rowId xmlns:a16="http://schemas.microsoft.com/office/drawing/2014/main" val="4183079860"/>
                  </a:ext>
                </a:extLst>
              </a:tr>
              <a:tr h="350609">
                <a:tc>
                  <a:txBody>
                    <a:bodyPr/>
                    <a:lstStyle/>
                    <a:p>
                      <a:pPr algn="ctr" fontAlgn="b"/>
                      <a:r>
                        <a:rPr lang="en-US" sz="1800" b="0" i="0" u="none" strike="noStrike" dirty="0">
                          <a:solidFill>
                            <a:srgbClr val="000000"/>
                          </a:solidFill>
                          <a:effectLst/>
                          <a:latin typeface="Kievit Offc Pro" panose="020B0504030101020102" pitchFamily="34" charset="0"/>
                        </a:rPr>
                        <a:t>Porterville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Fall 2022</a:t>
                      </a:r>
                    </a:p>
                  </a:txBody>
                  <a:tcPr anchor="b"/>
                </a:tc>
                <a:tc>
                  <a:txBody>
                    <a:bodyPr/>
                    <a:lstStyle/>
                    <a:p>
                      <a:pPr algn="ctr"/>
                      <a:r>
                        <a:rPr lang="en-US" sz="1800" dirty="0">
                          <a:latin typeface="Kievit Offc Pro" panose="020B0504030101020102" pitchFamily="34" charset="0"/>
                        </a:rPr>
                        <a:t>Fall 2022</a:t>
                      </a:r>
                    </a:p>
                  </a:txBody>
                  <a:tcPr anchor="b"/>
                </a:tc>
                <a:tc rowSpan="4">
                  <a:txBody>
                    <a:bodyPr/>
                    <a:lstStyle/>
                    <a:p>
                      <a:pPr algn="ctr"/>
                      <a:r>
                        <a:rPr lang="en-US" sz="1800" dirty="0">
                          <a:latin typeface="Kievit Offc Pro" panose="020B0504030101020102" pitchFamily="34" charset="0"/>
                        </a:rPr>
                        <a:t>Phase 2 – UCM</a:t>
                      </a:r>
                    </a:p>
                    <a:p>
                      <a:pPr algn="ctr"/>
                      <a:r>
                        <a:rPr lang="en-US" sz="1800" dirty="0">
                          <a:latin typeface="Kievit Offc Pro" panose="020B0504030101020102" pitchFamily="34" charset="0"/>
                        </a:rPr>
                        <a:t>CVHEC</a:t>
                      </a:r>
                    </a:p>
                    <a:p>
                      <a:pPr algn="ctr"/>
                      <a:r>
                        <a:rPr lang="en-US" sz="1800" dirty="0">
                          <a:latin typeface="Kievit Offc Pro" panose="020B0504030101020102" pitchFamily="34" charset="0"/>
                        </a:rPr>
                        <a:t>(2022)</a:t>
                      </a:r>
                    </a:p>
                  </a:txBody>
                  <a:tcPr anchor="ctr"/>
                </a:tc>
                <a:extLst>
                  <a:ext uri="{0D108BD9-81ED-4DB2-BD59-A6C34878D82A}">
                    <a16:rowId xmlns:a16="http://schemas.microsoft.com/office/drawing/2014/main" val="383516463"/>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Clovis</a:t>
                      </a: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Fall 2022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Fall 2022</a:t>
                      </a: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Helvetica" pitchFamily="2" charset="0"/>
                      </a:endParaRPr>
                    </a:p>
                  </a:txBody>
                  <a:tcPr anchor="ctr"/>
                </a:tc>
                <a:extLst>
                  <a:ext uri="{0D108BD9-81ED-4DB2-BD59-A6C34878D82A}">
                    <a16:rowId xmlns:a16="http://schemas.microsoft.com/office/drawing/2014/main" val="2433421158"/>
                  </a:ext>
                </a:extLst>
              </a:tr>
              <a:tr h="350609">
                <a:tc>
                  <a:txBody>
                    <a:bodyPr/>
                    <a:lstStyle/>
                    <a:p>
                      <a:pPr algn="ctr" fontAlgn="b"/>
                      <a:r>
                        <a:rPr lang="en-US" sz="1800" b="0" i="0" u="none" strike="noStrike" dirty="0">
                          <a:solidFill>
                            <a:srgbClr val="000000"/>
                          </a:solidFill>
                          <a:effectLst/>
                          <a:latin typeface="Kievit Offc Pro" panose="020B0504030101020102" pitchFamily="34" charset="0"/>
                        </a:rPr>
                        <a:t>Reedley</a:t>
                      </a:r>
                    </a:p>
                  </a:txBody>
                  <a:tcPr marL="9525" marR="9525" marT="9525" marB="0" anchor="b"/>
                </a:tc>
                <a:tc>
                  <a:txBody>
                    <a:bodyPr/>
                    <a:lstStyle/>
                    <a:p>
                      <a:pPr algn="ctr" fontAlgn="b"/>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Fall 2022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Fall 2022</a:t>
                      </a: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Helvetica" pitchFamily="2" charset="0"/>
                      </a:endParaRPr>
                    </a:p>
                  </a:txBody>
                  <a:tcPr anchor="ctr"/>
                </a:tc>
                <a:extLst>
                  <a:ext uri="{0D108BD9-81ED-4DB2-BD59-A6C34878D82A}">
                    <a16:rowId xmlns:a16="http://schemas.microsoft.com/office/drawing/2014/main" val="687184684"/>
                  </a:ext>
                </a:extLst>
              </a:tr>
              <a:tr h="535044">
                <a:tc>
                  <a:txBody>
                    <a:bodyPr/>
                    <a:lstStyle/>
                    <a:p>
                      <a:pPr algn="ctr" fontAlgn="b"/>
                      <a:r>
                        <a:rPr lang="en-US" sz="1800" b="0" i="0" u="none" strike="noStrike" dirty="0">
                          <a:solidFill>
                            <a:srgbClr val="000000"/>
                          </a:solidFill>
                          <a:effectLst/>
                          <a:latin typeface="Kievit Offc Pro" panose="020B0504030101020102" pitchFamily="34" charset="0"/>
                        </a:rPr>
                        <a:t>WH - Lemoore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endParaRPr lang="en-US" sz="1800" b="0" i="0" u="none" strike="noStrike" dirty="0">
                        <a:solidFill>
                          <a:srgbClr val="000000"/>
                        </a:solidFill>
                        <a:effectLst/>
                        <a:latin typeface="Kievit Offc Pro" panose="020B0504030101020102" pitchFamily="34" charset="0"/>
                      </a:endParaRPr>
                    </a:p>
                  </a:txBody>
                  <a:tcPr marL="9525" marR="9525" marT="9525" marB="0"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a:t>
                      </a:r>
                    </a:p>
                  </a:txBody>
                  <a:tcPr anchor="b"/>
                </a:tc>
                <a:tc>
                  <a:txBody>
                    <a:bodyPr/>
                    <a:lstStyle/>
                    <a:p>
                      <a:pPr algn="ctr"/>
                      <a:r>
                        <a:rPr lang="en-US" sz="1800" dirty="0">
                          <a:latin typeface="Kievit Offc Pro" panose="020B0504030101020102" pitchFamily="34" charset="0"/>
                        </a:rPr>
                        <a:t>Fall 2022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Fall 2022</a:t>
                      </a: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Helvetica" pitchFamily="2" charset="0"/>
                      </a:endParaRPr>
                    </a:p>
                  </a:txBody>
                  <a:tcPr anchor="ctr"/>
                </a:tc>
                <a:extLst>
                  <a:ext uri="{0D108BD9-81ED-4DB2-BD59-A6C34878D82A}">
                    <a16:rowId xmlns:a16="http://schemas.microsoft.com/office/drawing/2014/main" val="3908548589"/>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Madera</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Phase 3 – Initial Central Valley Scale-up  </a:t>
                      </a:r>
                    </a:p>
                  </a:txBody>
                  <a:tcPr anchor="ctr"/>
                </a:tc>
                <a:extLst>
                  <a:ext uri="{0D108BD9-81ED-4DB2-BD59-A6C34878D82A}">
                    <a16:rowId xmlns:a16="http://schemas.microsoft.com/office/drawing/2014/main" val="2163042284"/>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Sequoias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p>
                  </a:txBody>
                  <a:tcPr marL="9525" marR="9525" marT="9525" marB="0" anchor="b"/>
                </a:tc>
                <a:tc>
                  <a:txBody>
                    <a:bodyPr/>
                    <a:lstStyle/>
                    <a:p>
                      <a:pPr algn="ctr"/>
                      <a:r>
                        <a:rPr lang="en-US" sz="1800" dirty="0">
                          <a:latin typeface="Kievit Offc Pro" panose="020B0504030101020102" pitchFamily="34" charset="0"/>
                        </a:rPr>
                        <a:t>Fall 2022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Helvetica" pitchFamily="2" charset="0"/>
                      </a:endParaRPr>
                    </a:p>
                  </a:txBody>
                  <a:tcPr anchor="b"/>
                </a:tc>
                <a:extLst>
                  <a:ext uri="{0D108BD9-81ED-4DB2-BD59-A6C34878D82A}">
                    <a16:rowId xmlns:a16="http://schemas.microsoft.com/office/drawing/2014/main" val="2053501762"/>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Taft College</a:t>
                      </a:r>
                    </a:p>
                  </a:txBody>
                  <a:tcPr marL="9525" marR="9525" marT="9525" marB="0" anchor="b"/>
                </a:tc>
                <a:tc>
                  <a:txBody>
                    <a:bodyPr/>
                    <a:lstStyle/>
                    <a:p>
                      <a:pPr algn="ctr"/>
                      <a:r>
                        <a:rPr lang="en-US" sz="1800" dirty="0">
                          <a:latin typeface="Kievit Offc Pro" panose="020B0504030101020102" pitchFamily="34" charset="0"/>
                        </a:rPr>
                        <a:t>Fall 2022</a:t>
                      </a:r>
                    </a:p>
                  </a:txBody>
                  <a:tcPr marL="9525" marR="9525" marT="9525" marB="0" anchor="b"/>
                </a:tc>
                <a:tc>
                  <a:txBody>
                    <a:bodyPr/>
                    <a:lstStyle/>
                    <a:p>
                      <a:pPr algn="ctr"/>
                      <a:endParaRPr lang="en-US" sz="1800" dirty="0">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Helvetica" pitchFamily="2" charset="0"/>
                      </a:endParaRPr>
                    </a:p>
                  </a:txBody>
                  <a:tcPr anchor="b"/>
                </a:tc>
                <a:extLst>
                  <a:ext uri="{0D108BD9-81ED-4DB2-BD59-A6C34878D82A}">
                    <a16:rowId xmlns:a16="http://schemas.microsoft.com/office/drawing/2014/main" val="979535265"/>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WH -Coalinga</a:t>
                      </a:r>
                    </a:p>
                  </a:txBody>
                  <a:tcPr marL="9525" marR="9525" marT="9525" marB="0" anchor="b"/>
                </a:tc>
                <a:tc>
                  <a:txBody>
                    <a:bodyPr/>
                    <a:lstStyle/>
                    <a:p>
                      <a:pPr algn="ctr"/>
                      <a:r>
                        <a:rPr lang="en-US" sz="1800" dirty="0">
                          <a:latin typeface="Kievit Offc Pro" panose="020B0504030101020102" pitchFamily="34" charset="0"/>
                        </a:rPr>
                        <a:t>Fall 2022</a:t>
                      </a:r>
                    </a:p>
                  </a:txBody>
                  <a:tcPr marL="9525" marR="9525" marT="9525" marB="0" anchor="b"/>
                </a:tc>
                <a:tc>
                  <a:txBody>
                    <a:bodyPr/>
                    <a:lstStyle/>
                    <a:p>
                      <a:pPr algn="ctr"/>
                      <a:endParaRPr lang="en-US" sz="1800" dirty="0">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vMerge="1">
                  <a:txBody>
                    <a:bodyPr/>
                    <a:lstStyle/>
                    <a:p>
                      <a:endParaRPr lang="en-US"/>
                    </a:p>
                  </a:txBody>
                  <a:tcPr/>
                </a:tc>
                <a:extLst>
                  <a:ext uri="{0D108BD9-81ED-4DB2-BD59-A6C34878D82A}">
                    <a16:rowId xmlns:a16="http://schemas.microsoft.com/office/drawing/2014/main" val="1696526561"/>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Columbia</a:t>
                      </a:r>
                    </a:p>
                  </a:txBody>
                  <a:tcPr marL="9525" marR="9525" marT="9525" marB="0" anchor="b"/>
                </a:tc>
                <a:tc>
                  <a:txBody>
                    <a:bodyPr/>
                    <a:lstStyle/>
                    <a:p>
                      <a:pPr algn="ctr"/>
                      <a:r>
                        <a:rPr lang="en-US" sz="1800" dirty="0">
                          <a:latin typeface="Kievit Offc Pro" panose="020B0504030101020102" pitchFamily="34" charset="0"/>
                        </a:rPr>
                        <a:t>Spring 2023</a:t>
                      </a:r>
                    </a:p>
                  </a:txBody>
                  <a:tcPr marL="9525" marR="9525" marT="9525" marB="0" anchor="b"/>
                </a:tc>
                <a:tc>
                  <a:txBody>
                    <a:bodyPr/>
                    <a:lstStyle/>
                    <a:p>
                      <a:pPr algn="ctr"/>
                      <a:endParaRPr lang="en-US" sz="1800" dirty="0">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Helvetica" pitchFamily="2" charset="0"/>
                      </a:endParaRPr>
                    </a:p>
                  </a:txBody>
                  <a:tcPr anchor="b"/>
                </a:tc>
                <a:extLst>
                  <a:ext uri="{0D108BD9-81ED-4DB2-BD59-A6C34878D82A}">
                    <a16:rowId xmlns:a16="http://schemas.microsoft.com/office/drawing/2014/main" val="2243723038"/>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SJ Delta</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Spring 2023</a:t>
                      </a:r>
                    </a:p>
                  </a:txBody>
                  <a:tcPr marL="9525" marR="9525" marT="9525" marB="0" anchor="b"/>
                </a:tc>
                <a:tc>
                  <a:txBody>
                    <a:bodyPr/>
                    <a:lstStyle/>
                    <a:p>
                      <a:pPr algn="ctr"/>
                      <a:endParaRPr lang="en-US" sz="1800" dirty="0">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ctr"/>
                </a:tc>
                <a:extLst>
                  <a:ext uri="{0D108BD9-81ED-4DB2-BD59-A6C34878D82A}">
                    <a16:rowId xmlns:a16="http://schemas.microsoft.com/office/drawing/2014/main" val="3436987378"/>
                  </a:ext>
                </a:extLst>
              </a:tr>
              <a:tr h="535044">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Modesto</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Kievit Offc Pro" panose="020B0504030101020102"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Spring 2023</a:t>
                      </a:r>
                    </a:p>
                  </a:txBody>
                  <a:tcPr marL="9525" marR="9525" marT="9525" marB="0" anchor="b"/>
                </a:tc>
                <a:tc>
                  <a:txBody>
                    <a:bodyPr/>
                    <a:lstStyle/>
                    <a:p>
                      <a:pPr algn="ctr"/>
                      <a:endParaRPr lang="en-US" sz="1800" dirty="0">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ctr"/>
                </a:tc>
                <a:extLst>
                  <a:ext uri="{0D108BD9-81ED-4DB2-BD59-A6C34878D82A}">
                    <a16:rowId xmlns:a16="http://schemas.microsoft.com/office/drawing/2014/main" val="3501743096"/>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Cerro Coso</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Spring 2023</a:t>
                      </a:r>
                    </a:p>
                  </a:txBody>
                  <a:tcPr marL="9525" marR="9525" marT="9525" marB="0" anchor="b"/>
                </a:tc>
                <a:tc>
                  <a:txBody>
                    <a:bodyPr/>
                    <a:lstStyle/>
                    <a:p>
                      <a:pPr algn="ctr"/>
                      <a:endParaRPr lang="en-US" sz="1800" dirty="0">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ctr"/>
                </a:tc>
                <a:extLst>
                  <a:ext uri="{0D108BD9-81ED-4DB2-BD59-A6C34878D82A}">
                    <a16:rowId xmlns:a16="http://schemas.microsoft.com/office/drawing/2014/main" val="2542489663"/>
                  </a:ext>
                </a:extLst>
              </a:tr>
              <a:tr h="35060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Fresno CC</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Kievit Offc Pro" panose="020B0504030101020102" pitchFamily="34" charset="0"/>
                      </a:endParaRPr>
                    </a:p>
                  </a:txBody>
                  <a:tcPr marL="9525" marR="9525" marT="9525" marB="0" anchor="b"/>
                </a:tc>
                <a:tc>
                  <a:txBody>
                    <a:bodyPr/>
                    <a:lstStyle/>
                    <a:p>
                      <a:pPr algn="ctr"/>
                      <a:endParaRPr lang="en-US" sz="1800" dirty="0">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b"/>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ctr"/>
                </a:tc>
                <a:extLst>
                  <a:ext uri="{0D108BD9-81ED-4DB2-BD59-A6C34878D82A}">
                    <a16:rowId xmlns:a16="http://schemas.microsoft.com/office/drawing/2014/main" val="1805159741"/>
                  </a:ext>
                </a:extLst>
              </a:tr>
            </a:tbl>
          </a:graphicData>
        </a:graphic>
      </p:graphicFrame>
    </p:spTree>
    <p:extLst>
      <p:ext uri="{BB962C8B-B14F-4D97-AF65-F5344CB8AC3E}">
        <p14:creationId xmlns:p14="http://schemas.microsoft.com/office/powerpoint/2010/main" val="3758128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9FF770-1AF2-4FF7-BAFD-03ABFD70DD67}"/>
              </a:ext>
            </a:extLst>
          </p:cNvPr>
          <p:cNvPicPr>
            <a:picLocks noChangeAspect="1"/>
          </p:cNvPicPr>
          <p:nvPr/>
        </p:nvPicPr>
        <p:blipFill rotWithShape="1">
          <a:blip r:embed="rId3"/>
          <a:srcRect r="425" b="-1"/>
          <a:stretch/>
        </p:blipFill>
        <p:spPr>
          <a:xfrm>
            <a:off x="20" y="1282"/>
            <a:ext cx="12191980" cy="6856718"/>
          </a:xfrm>
          <a:prstGeom prst="rect">
            <a:avLst/>
          </a:prstGeom>
        </p:spPr>
      </p:pic>
      <p:sp>
        <p:nvSpPr>
          <p:cNvPr id="8" name="TextBox 7">
            <a:extLst>
              <a:ext uri="{FF2B5EF4-FFF2-40B4-BE49-F238E27FC236}">
                <a16:creationId xmlns:a16="http://schemas.microsoft.com/office/drawing/2014/main" id="{98E80B7A-B909-452C-A7FF-F1B130754F4A}"/>
              </a:ext>
            </a:extLst>
          </p:cNvPr>
          <p:cNvSpPr txBox="1"/>
          <p:nvPr/>
        </p:nvSpPr>
        <p:spPr>
          <a:xfrm>
            <a:off x="599403" y="-183685"/>
            <a:ext cx="11592577" cy="1591113"/>
          </a:xfrm>
          <a:prstGeom prst="rect">
            <a:avLst/>
          </a:prstGeom>
          <a:noFill/>
        </p:spPr>
        <p:txBody>
          <a:bodyPr wrap="square" lIns="457200" rIns="0" rtlCol="0" anchor="ctr" anchorCtr="0">
            <a:noAutofit/>
          </a:bodyPr>
          <a:lstStyle/>
          <a:p>
            <a:pPr>
              <a:lnSpc>
                <a:spcPts val="5000"/>
              </a:lnSpc>
            </a:pPr>
            <a:r>
              <a:rPr lang="en-US" sz="4000" b="1" dirty="0">
                <a:solidFill>
                  <a:schemeClr val="bg1"/>
                </a:solidFill>
                <a:latin typeface="Bebas Neue Bold" panose="020B0606020202050201" pitchFamily="34" charset="0"/>
                <a:ea typeface="Arial" charset="0"/>
                <a:cs typeface="Arial" charset="0"/>
              </a:rPr>
              <a:t>Program Pathways Mapper – UC Merced degree Programs Status</a:t>
            </a:r>
            <a:endParaRPr lang="en-US" sz="4000" dirty="0">
              <a:solidFill>
                <a:schemeClr val="bg1"/>
              </a:solidFill>
              <a:latin typeface="Bebas Neue Bold" panose="020B0606020202050201" pitchFamily="34" charset="0"/>
            </a:endParaRPr>
          </a:p>
        </p:txBody>
      </p:sp>
      <p:graphicFrame>
        <p:nvGraphicFramePr>
          <p:cNvPr id="9" name="Table 7">
            <a:extLst>
              <a:ext uri="{FF2B5EF4-FFF2-40B4-BE49-F238E27FC236}">
                <a16:creationId xmlns:a16="http://schemas.microsoft.com/office/drawing/2014/main" id="{DA0FF852-74C6-F642-97DA-43E9C342010C}"/>
              </a:ext>
            </a:extLst>
          </p:cNvPr>
          <p:cNvGraphicFramePr>
            <a:graphicFrameLocks noGrp="1"/>
          </p:cNvGraphicFramePr>
          <p:nvPr>
            <p:ph idx="1"/>
          </p:nvPr>
        </p:nvGraphicFramePr>
        <p:xfrm>
          <a:off x="275573" y="1530455"/>
          <a:ext cx="11592577" cy="4770138"/>
        </p:xfrm>
        <a:graphic>
          <a:graphicData uri="http://schemas.openxmlformats.org/drawingml/2006/table">
            <a:tbl>
              <a:tblPr firstRow="1" bandRow="1">
                <a:tableStyleId>{5C22544A-7EE6-4342-B048-85BDC9FD1C3A}</a:tableStyleId>
              </a:tblPr>
              <a:tblGrid>
                <a:gridCol w="3496174">
                  <a:extLst>
                    <a:ext uri="{9D8B030D-6E8A-4147-A177-3AD203B41FA5}">
                      <a16:colId xmlns:a16="http://schemas.microsoft.com/office/drawing/2014/main" val="502223390"/>
                    </a:ext>
                  </a:extLst>
                </a:gridCol>
                <a:gridCol w="2698801">
                  <a:extLst>
                    <a:ext uri="{9D8B030D-6E8A-4147-A177-3AD203B41FA5}">
                      <a16:colId xmlns:a16="http://schemas.microsoft.com/office/drawing/2014/main" val="1055911376"/>
                    </a:ext>
                  </a:extLst>
                </a:gridCol>
                <a:gridCol w="2698801">
                  <a:extLst>
                    <a:ext uri="{9D8B030D-6E8A-4147-A177-3AD203B41FA5}">
                      <a16:colId xmlns:a16="http://schemas.microsoft.com/office/drawing/2014/main" val="185639598"/>
                    </a:ext>
                  </a:extLst>
                </a:gridCol>
                <a:gridCol w="2698801">
                  <a:extLst>
                    <a:ext uri="{9D8B030D-6E8A-4147-A177-3AD203B41FA5}">
                      <a16:colId xmlns:a16="http://schemas.microsoft.com/office/drawing/2014/main" val="3464583806"/>
                    </a:ext>
                  </a:extLst>
                </a:gridCol>
              </a:tblGrid>
              <a:tr h="445992">
                <a:tc gridSpan="2">
                  <a:txBody>
                    <a:bodyPr/>
                    <a:lstStyle/>
                    <a:p>
                      <a:pPr algn="ctr"/>
                      <a:r>
                        <a:rPr lang="en-US" dirty="0">
                          <a:latin typeface="Kievit Offc Pro" panose="020B0504030101020102" pitchFamily="34" charset="0"/>
                        </a:rPr>
                        <a:t>Completed</a:t>
                      </a:r>
                    </a:p>
                  </a:txBody>
                  <a:tcPr/>
                </a:tc>
                <a:tc hMerge="1">
                  <a:txBody>
                    <a:bodyPr/>
                    <a:lstStyle/>
                    <a:p>
                      <a:r>
                        <a:rPr lang="en-US" dirty="0"/>
                        <a:t>Near Completion</a:t>
                      </a:r>
                    </a:p>
                  </a:txBody>
                  <a:tcPr/>
                </a:tc>
                <a:tc>
                  <a:txBody>
                    <a:bodyPr/>
                    <a:lstStyle/>
                    <a:p>
                      <a:r>
                        <a:rPr lang="en-US" dirty="0">
                          <a:latin typeface="Kievit Offc Pro" panose="020B0504030101020102" pitchFamily="34" charset="0"/>
                        </a:rPr>
                        <a:t>Near Completion</a:t>
                      </a:r>
                    </a:p>
                  </a:txBody>
                  <a:tcPr/>
                </a:tc>
                <a:tc>
                  <a:txBody>
                    <a:bodyPr/>
                    <a:lstStyle/>
                    <a:p>
                      <a:r>
                        <a:rPr lang="en-US" dirty="0">
                          <a:latin typeface="Kievit Offc Pro" panose="020B0504030101020102" pitchFamily="34" charset="0"/>
                        </a:rPr>
                        <a:t>On-deck</a:t>
                      </a:r>
                    </a:p>
                  </a:txBody>
                  <a:tcPr/>
                </a:tc>
                <a:extLst>
                  <a:ext uri="{0D108BD9-81ED-4DB2-BD59-A6C34878D82A}">
                    <a16:rowId xmlns:a16="http://schemas.microsoft.com/office/drawing/2014/main" val="729245498"/>
                  </a:ext>
                </a:extLst>
              </a:tr>
              <a:tr h="674230">
                <a:tc>
                  <a:txBody>
                    <a:bodyPr/>
                    <a:lstStyle/>
                    <a:p>
                      <a:pPr algn="ctr" fontAlgn="b"/>
                      <a:r>
                        <a:rPr lang="en-US" sz="1800" b="0" i="0" u="none" strike="noStrike" dirty="0">
                          <a:solidFill>
                            <a:srgbClr val="000000"/>
                          </a:solidFill>
                          <a:effectLst/>
                          <a:latin typeface="Kievit Offc Pro" panose="020B0504030101020102" pitchFamily="34" charset="0"/>
                        </a:rPr>
                        <a:t>Applied Mathematical Sciences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Material Sciences and Engineering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Computer Science and Engineering</a:t>
                      </a:r>
                    </a:p>
                  </a:txBody>
                  <a:tcPr anchor="ctr"/>
                </a:tc>
                <a:tc>
                  <a:txBody>
                    <a:bodyPr/>
                    <a:lstStyle/>
                    <a:p>
                      <a:pPr algn="ctr" fontAlgn="b"/>
                      <a:r>
                        <a:rPr lang="en-US" sz="1800" b="0" i="0" u="none" strike="noStrike" dirty="0">
                          <a:solidFill>
                            <a:srgbClr val="000000"/>
                          </a:solidFill>
                          <a:effectLst/>
                          <a:latin typeface="Kievit Offc Pro" panose="020B0504030101020102" pitchFamily="34" charset="0"/>
                        </a:rPr>
                        <a:t>Bioengineering</a:t>
                      </a:r>
                    </a:p>
                  </a:txBody>
                  <a:tcPr marL="9525" marR="9525" marT="9525" marB="0" anchor="ctr"/>
                </a:tc>
                <a:extLst>
                  <a:ext uri="{0D108BD9-81ED-4DB2-BD59-A6C34878D82A}">
                    <a16:rowId xmlns:a16="http://schemas.microsoft.com/office/drawing/2014/main" val="855439513"/>
                  </a:ext>
                </a:extLst>
              </a:tr>
              <a:tr h="587944">
                <a:tc>
                  <a:txBody>
                    <a:bodyPr/>
                    <a:lstStyle/>
                    <a:p>
                      <a:pPr algn="ctr" fontAlgn="b"/>
                      <a:r>
                        <a:rPr lang="en-US" sz="1800" b="0" i="0" u="none" strike="noStrike" dirty="0">
                          <a:solidFill>
                            <a:srgbClr val="000000"/>
                          </a:solidFill>
                          <a:effectLst/>
                          <a:latin typeface="Kievit Offc Pro" panose="020B0504030101020102" pitchFamily="34" charset="0"/>
                        </a:rPr>
                        <a:t>Biological Sciences</a:t>
                      </a:r>
                    </a:p>
                  </a:txBody>
                  <a:tcPr marL="9525" marR="9525" marT="9525" marB="0" anchor="ctr"/>
                </a:tc>
                <a:tc>
                  <a:txBody>
                    <a:bodyPr/>
                    <a:lstStyle/>
                    <a:p>
                      <a:pPr algn="ctr" fontAlgn="b"/>
                      <a:r>
                        <a:rPr lang="en-US" sz="1800" b="0" i="0" u="none" strike="noStrike" dirty="0">
                          <a:solidFill>
                            <a:srgbClr val="000000"/>
                          </a:solidFill>
                          <a:effectLst/>
                          <a:latin typeface="Kievit Offc Pro" panose="020B0504030101020102" pitchFamily="34" charset="0"/>
                        </a:rPr>
                        <a:t>Anthropology</a:t>
                      </a:r>
                    </a:p>
                  </a:txBody>
                  <a:tcPr marL="9525" marR="9525" marT="9525" marB="0" anchor="ctr"/>
                </a:tc>
                <a:tc>
                  <a:txBody>
                    <a:bodyPr/>
                    <a:lstStyle/>
                    <a:p>
                      <a:pPr algn="ctr" fontAlgn="b"/>
                      <a:r>
                        <a:rPr lang="en-US" sz="1800" b="0" i="0" u="none" strike="noStrike" dirty="0">
                          <a:solidFill>
                            <a:srgbClr val="000000"/>
                          </a:solidFill>
                          <a:effectLst/>
                          <a:latin typeface="Kievit Offc Pro" panose="020B0504030101020102" pitchFamily="34" charset="0"/>
                        </a:rPr>
                        <a:t>Management and Business Economics</a:t>
                      </a:r>
                    </a:p>
                  </a:txBody>
                  <a:tcPr marL="9525" marR="9525" marT="9525" marB="0" anchor="ctr"/>
                </a:tc>
                <a:tc>
                  <a:txBody>
                    <a:bodyPr/>
                    <a:lstStyle/>
                    <a:p>
                      <a:pPr algn="ctr" fontAlgn="b"/>
                      <a:r>
                        <a:rPr lang="en-US" sz="1800" b="0" i="0" u="none" strike="noStrike" dirty="0">
                          <a:solidFill>
                            <a:srgbClr val="000000"/>
                          </a:solidFill>
                          <a:effectLst/>
                          <a:latin typeface="Kievit Offc Pro" panose="020B0504030101020102" pitchFamily="34" charset="0"/>
                        </a:rPr>
                        <a:t>Civil Engineering</a:t>
                      </a:r>
                    </a:p>
                  </a:txBody>
                  <a:tcPr marL="9525" marR="9525" marT="9525" marB="0" anchor="ctr"/>
                </a:tc>
                <a:extLst>
                  <a:ext uri="{0D108BD9-81ED-4DB2-BD59-A6C34878D82A}">
                    <a16:rowId xmlns:a16="http://schemas.microsoft.com/office/drawing/2014/main" val="4183079860"/>
                  </a:ext>
                </a:extLst>
              </a:tr>
              <a:tr h="674230">
                <a:tc>
                  <a:txBody>
                    <a:bodyPr/>
                    <a:lstStyle/>
                    <a:p>
                      <a:pPr algn="ctr" fontAlgn="b"/>
                      <a:r>
                        <a:rPr lang="en-US" sz="1800" b="0" i="0" u="none" strike="noStrike" dirty="0">
                          <a:solidFill>
                            <a:srgbClr val="000000"/>
                          </a:solidFill>
                          <a:effectLst/>
                          <a:latin typeface="Kievit Offc Pro" panose="020B0504030101020102" pitchFamily="34" charset="0"/>
                        </a:rPr>
                        <a:t>Chemical Sciences</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History</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Political Science</a:t>
                      </a:r>
                    </a:p>
                  </a:txBody>
                  <a:tcPr marL="9525" marR="9525" marT="9525" marB="0" anchor="ctr"/>
                </a:tc>
                <a:tc>
                  <a:txBody>
                    <a:bodyPr/>
                    <a:lstStyle/>
                    <a:p>
                      <a:pPr algn="ctr"/>
                      <a:r>
                        <a:rPr lang="en-US" sz="1800" dirty="0">
                          <a:latin typeface="Kievit Offc Pro" panose="020B0504030101020102" pitchFamily="34" charset="0"/>
                        </a:rPr>
                        <a:t>Critical Race and Ethnic Studies</a:t>
                      </a:r>
                    </a:p>
                  </a:txBody>
                  <a:tcPr anchor="ctr"/>
                </a:tc>
                <a:extLst>
                  <a:ext uri="{0D108BD9-81ED-4DB2-BD59-A6C34878D82A}">
                    <a16:rowId xmlns:a16="http://schemas.microsoft.com/office/drawing/2014/main" val="383516463"/>
                  </a:ext>
                </a:extLst>
              </a:tr>
              <a:tr h="67423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Physics</a:t>
                      </a:r>
                    </a:p>
                  </a:txBody>
                  <a:tcPr marL="9525" marR="9525" marT="9525" marB="0" anchor="ctr"/>
                </a:tc>
                <a:tc>
                  <a:txBody>
                    <a:bodyPr/>
                    <a:lstStyle/>
                    <a:p>
                      <a:pPr algn="ctr" fontAlgn="b"/>
                      <a:r>
                        <a:rPr lang="en-US" sz="1800" b="0" i="0" u="none" strike="noStrike" dirty="0">
                          <a:solidFill>
                            <a:srgbClr val="000000"/>
                          </a:solidFill>
                          <a:effectLst/>
                          <a:latin typeface="Kievit Offc Pro" panose="020B0504030101020102" pitchFamily="34" charset="0"/>
                        </a:rPr>
                        <a:t>Economics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Cognitive Science</a:t>
                      </a:r>
                    </a:p>
                  </a:txBody>
                  <a:tcPr anchor="ctr"/>
                </a:tc>
                <a:tc>
                  <a:txBody>
                    <a:bodyPr/>
                    <a:lstStyle/>
                    <a:p>
                      <a:pPr algn="ctr"/>
                      <a:r>
                        <a:rPr lang="en-US" sz="1800" dirty="0">
                          <a:latin typeface="Kievit Offc Pro" panose="020B0504030101020102" pitchFamily="34" charset="0"/>
                        </a:rPr>
                        <a:t>Global Arts Studies Program</a:t>
                      </a:r>
                    </a:p>
                  </a:txBody>
                  <a:tcPr anchor="ctr"/>
                </a:tc>
                <a:extLst>
                  <a:ext uri="{0D108BD9-81ED-4DB2-BD59-A6C34878D82A}">
                    <a16:rowId xmlns:a16="http://schemas.microsoft.com/office/drawing/2014/main" val="2433421158"/>
                  </a:ext>
                </a:extLst>
              </a:tr>
              <a:tr h="674230">
                <a:tc>
                  <a:txBody>
                    <a:bodyPr/>
                    <a:lstStyle/>
                    <a:p>
                      <a:pPr algn="ctr" fontAlgn="b"/>
                      <a:r>
                        <a:rPr lang="en-US" sz="1800" b="0" i="0" u="none" strike="noStrike" dirty="0">
                          <a:solidFill>
                            <a:srgbClr val="000000"/>
                          </a:solidFill>
                          <a:effectLst/>
                          <a:latin typeface="Kievit Offc Pro" panose="020B0504030101020102" pitchFamily="34" charset="0"/>
                        </a:rPr>
                        <a:t>Psychology</a:t>
                      </a:r>
                    </a:p>
                  </a:txBody>
                  <a:tcPr marL="9525" marR="9525" marT="9525" marB="0" anchor="ctr"/>
                </a:tc>
                <a:tc>
                  <a:txBody>
                    <a:bodyPr/>
                    <a:lstStyle/>
                    <a:p>
                      <a:pPr algn="ctr" fontAlgn="b"/>
                      <a:r>
                        <a:rPr lang="en-US" sz="1800" b="0" i="0" u="none" strike="noStrike" dirty="0">
                          <a:solidFill>
                            <a:srgbClr val="000000"/>
                          </a:solidFill>
                          <a:effectLst/>
                          <a:latin typeface="Kievit Offc Pro" panose="020B0504030101020102" pitchFamily="34" charset="0"/>
                        </a:rPr>
                        <a:t>English</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Environmental Systems Science</a:t>
                      </a:r>
                    </a:p>
                  </a:txBody>
                  <a:tcPr anchor="ctr"/>
                </a:tc>
                <a:tc>
                  <a:txBody>
                    <a:bodyPr/>
                    <a:lstStyle/>
                    <a:p>
                      <a:pPr algn="ctr"/>
                      <a:endParaRPr lang="en-US" sz="1800" dirty="0">
                        <a:latin typeface="Kievit Offc Pro" panose="020B0504030101020102" pitchFamily="34" charset="0"/>
                      </a:endParaRPr>
                    </a:p>
                  </a:txBody>
                  <a:tcPr anchor="ctr"/>
                </a:tc>
                <a:extLst>
                  <a:ext uri="{0D108BD9-81ED-4DB2-BD59-A6C34878D82A}">
                    <a16:rowId xmlns:a16="http://schemas.microsoft.com/office/drawing/2014/main" val="687184684"/>
                  </a:ext>
                </a:extLst>
              </a:tr>
              <a:tr h="451338">
                <a:tc>
                  <a:txBody>
                    <a:bodyPr/>
                    <a:lstStyle/>
                    <a:p>
                      <a:pPr algn="ctr" fontAlgn="b"/>
                      <a:r>
                        <a:rPr lang="en-US" sz="1800" b="0" i="0" u="none" strike="noStrike" dirty="0">
                          <a:solidFill>
                            <a:srgbClr val="000000"/>
                          </a:solidFill>
                          <a:effectLst/>
                          <a:latin typeface="Kievit Offc Pro" panose="020B0504030101020102" pitchFamily="34" charset="0"/>
                        </a:rPr>
                        <a:t>Sociology</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Philosophy</a:t>
                      </a:r>
                    </a:p>
                  </a:txBody>
                  <a:tcPr marL="9525" marR="9525" marT="9525" marB="0" anchor="ctr"/>
                </a:tc>
                <a:tc>
                  <a:txBody>
                    <a:bodyPr/>
                    <a:lstStyle/>
                    <a:p>
                      <a:pPr algn="ctr"/>
                      <a:r>
                        <a:rPr lang="en-US" sz="1800" dirty="0">
                          <a:latin typeface="Kievit Offc Pro" panose="020B0504030101020102" pitchFamily="34" charset="0"/>
                        </a:rPr>
                        <a:t>Public Health</a:t>
                      </a:r>
                    </a:p>
                  </a:txBody>
                  <a:tcPr anchor="ctr"/>
                </a:tc>
                <a:tc>
                  <a:txBody>
                    <a:bodyPr/>
                    <a:lstStyle/>
                    <a:p>
                      <a:pPr algn="ctr"/>
                      <a:endParaRPr lang="en-US" sz="1800" dirty="0">
                        <a:latin typeface="Kievit Offc Pro" panose="020B0504030101020102" pitchFamily="34" charset="0"/>
                      </a:endParaRPr>
                    </a:p>
                  </a:txBody>
                  <a:tcPr anchor="ctr"/>
                </a:tc>
                <a:extLst>
                  <a:ext uri="{0D108BD9-81ED-4DB2-BD59-A6C34878D82A}">
                    <a16:rowId xmlns:a16="http://schemas.microsoft.com/office/drawing/2014/main" val="3908548589"/>
                  </a:ext>
                </a:extLst>
              </a:tr>
              <a:tr h="587944">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Kievit Offc Pro" panose="020B0504030101020102" pitchFamily="34" charset="0"/>
                        </a:rPr>
                        <a:t>Environmental Engineering</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dirty="0">
                          <a:latin typeface="Kievit Offc Pro" panose="020B0504030101020102" pitchFamily="34" charset="0"/>
                        </a:rPr>
                        <a:t>Spanish</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Kievit Offc Pro" panose="020B0504030101020102"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Kievit Offc Pro" panose="020B0504030101020102" pitchFamily="34" charset="0"/>
                      </a:endParaRPr>
                    </a:p>
                  </a:txBody>
                  <a:tcPr anchor="ctr"/>
                </a:tc>
                <a:extLst>
                  <a:ext uri="{0D108BD9-81ED-4DB2-BD59-A6C34878D82A}">
                    <a16:rowId xmlns:a16="http://schemas.microsoft.com/office/drawing/2014/main" val="2163042284"/>
                  </a:ext>
                </a:extLst>
              </a:tr>
            </a:tbl>
          </a:graphicData>
        </a:graphic>
      </p:graphicFrame>
    </p:spTree>
    <p:extLst>
      <p:ext uri="{BB962C8B-B14F-4D97-AF65-F5344CB8AC3E}">
        <p14:creationId xmlns:p14="http://schemas.microsoft.com/office/powerpoint/2010/main" val="3301496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4" name="Google Shape;414;p63"/>
          <p:cNvSpPr/>
          <p:nvPr/>
        </p:nvSpPr>
        <p:spPr>
          <a:xfrm>
            <a:off x="320249" y="1326712"/>
            <a:ext cx="3467340" cy="3202759"/>
          </a:xfrm>
          <a:prstGeom prst="roundRect">
            <a:avLst>
              <a:gd name="adj" fmla="val 16667"/>
            </a:avLst>
          </a:prstGeom>
          <a:solidFill>
            <a:schemeClr val="tx1">
              <a:lumMod val="65000"/>
              <a:lumOff val="35000"/>
            </a:schemeClr>
          </a:solidFill>
          <a:ln w="76200" cap="flat" cmpd="sng">
            <a:solidFill>
              <a:srgbClr val="163768"/>
            </a:solidFill>
            <a:prstDash val="solid"/>
            <a:miter lim="800000"/>
            <a:headEnd type="none" w="sm" len="sm"/>
            <a:tailEnd type="none" w="sm" len="sm"/>
          </a:ln>
        </p:spPr>
        <p:txBody>
          <a:bodyPr spcFirstLastPara="1" wrap="square" lIns="91433" tIns="45700" rIns="91433" bIns="45700" anchor="ctr" anchorCtr="0">
            <a:noAutofit/>
          </a:bodyPr>
          <a:lstStyle/>
          <a:p>
            <a:r>
              <a:rPr lang="en" sz="2000" b="1" i="1" dirty="0">
                <a:solidFill>
                  <a:schemeClr val="bg1"/>
                </a:solidFill>
                <a:latin typeface="Cambria" panose="02040503050406030204" pitchFamily="18" charset="0"/>
                <a:ea typeface="Calibri"/>
                <a:cs typeface="Calibri"/>
                <a:sym typeface="Calibri"/>
              </a:rPr>
              <a:t>[Program Mapper] puts you at ease </a:t>
            </a:r>
            <a:r>
              <a:rPr lang="en" sz="2000" i="1" dirty="0">
                <a:solidFill>
                  <a:schemeClr val="bg1"/>
                </a:solidFill>
                <a:latin typeface="Cambria" panose="02040503050406030204" pitchFamily="18" charset="0"/>
                <a:ea typeface="Calibri"/>
                <a:cs typeface="Calibri"/>
                <a:sym typeface="Calibri"/>
              </a:rPr>
              <a:t>as a college student, like, okay, </a:t>
            </a:r>
            <a:r>
              <a:rPr lang="en" sz="2000" b="1" i="1" dirty="0">
                <a:solidFill>
                  <a:schemeClr val="bg1"/>
                </a:solidFill>
                <a:latin typeface="Cambria" panose="02040503050406030204" pitchFamily="18" charset="0"/>
                <a:ea typeface="Calibri"/>
                <a:cs typeface="Calibri"/>
                <a:sym typeface="Calibri"/>
              </a:rPr>
              <a:t>this is what I need to do.</a:t>
            </a:r>
            <a:r>
              <a:rPr lang="en" sz="2000" i="1" dirty="0">
                <a:solidFill>
                  <a:schemeClr val="bg1"/>
                </a:solidFill>
                <a:latin typeface="Cambria" panose="02040503050406030204" pitchFamily="18" charset="0"/>
                <a:ea typeface="Calibri"/>
                <a:cs typeface="Calibri"/>
                <a:sym typeface="Calibri"/>
              </a:rPr>
              <a:t> This is what has to happen next. . . .[I like] just </a:t>
            </a:r>
            <a:r>
              <a:rPr lang="en" sz="2000" b="1" i="1" dirty="0">
                <a:solidFill>
                  <a:schemeClr val="bg1"/>
                </a:solidFill>
                <a:latin typeface="Cambria" panose="02040503050406030204" pitchFamily="18" charset="0"/>
                <a:ea typeface="Calibri"/>
                <a:cs typeface="Calibri"/>
                <a:sym typeface="Calibri"/>
              </a:rPr>
              <a:t>how simple it is </a:t>
            </a:r>
            <a:r>
              <a:rPr lang="en" sz="2000" i="1" dirty="0">
                <a:solidFill>
                  <a:schemeClr val="bg1"/>
                </a:solidFill>
                <a:latin typeface="Cambria" panose="02040503050406030204" pitchFamily="18" charset="0"/>
                <a:ea typeface="Calibri"/>
                <a:cs typeface="Calibri"/>
                <a:sym typeface="Calibri"/>
              </a:rPr>
              <a:t>and how organized it is. I think that's my favorite part.</a:t>
            </a:r>
            <a:endParaRPr sz="2000" i="1" dirty="0">
              <a:solidFill>
                <a:schemeClr val="bg1"/>
              </a:solidFill>
              <a:latin typeface="Cambria" panose="02040503050406030204" pitchFamily="18" charset="0"/>
              <a:ea typeface="Calibri"/>
              <a:cs typeface="Calibri"/>
              <a:sym typeface="Calibri"/>
            </a:endParaRPr>
          </a:p>
        </p:txBody>
      </p:sp>
      <p:sp>
        <p:nvSpPr>
          <p:cNvPr id="415" name="Google Shape;415;p63"/>
          <p:cNvSpPr/>
          <p:nvPr/>
        </p:nvSpPr>
        <p:spPr>
          <a:xfrm>
            <a:off x="4125047" y="3429000"/>
            <a:ext cx="3941907" cy="3100429"/>
          </a:xfrm>
          <a:prstGeom prst="roundRect">
            <a:avLst>
              <a:gd name="adj" fmla="val 16667"/>
            </a:avLst>
          </a:prstGeom>
          <a:solidFill>
            <a:schemeClr val="bg1">
              <a:lumMod val="85000"/>
            </a:schemeClr>
          </a:solidFill>
          <a:ln w="76200" cap="flat" cmpd="sng">
            <a:solidFill>
              <a:srgbClr val="820000"/>
            </a:solidFill>
            <a:prstDash val="solid"/>
            <a:miter lim="800000"/>
            <a:headEnd type="none" w="sm" len="sm"/>
            <a:tailEnd type="none" w="sm" len="sm"/>
          </a:ln>
        </p:spPr>
        <p:txBody>
          <a:bodyPr spcFirstLastPara="1" wrap="square" lIns="91433" tIns="45700" rIns="91433" bIns="45700" anchor="ctr" anchorCtr="0">
            <a:noAutofit/>
          </a:bodyPr>
          <a:lstStyle/>
          <a:p>
            <a:r>
              <a:rPr lang="en" sz="2000" i="1" dirty="0">
                <a:solidFill>
                  <a:schemeClr val="tx1">
                    <a:lumMod val="85000"/>
                    <a:lumOff val="15000"/>
                  </a:schemeClr>
                </a:solidFill>
                <a:latin typeface="Cambria" panose="02040503050406030204" pitchFamily="18" charset="0"/>
                <a:ea typeface="Calibri"/>
                <a:cs typeface="Calibri"/>
                <a:sym typeface="Calibri"/>
              </a:rPr>
              <a:t>If you follow Program Mapper or the pathways, you probably could have gotten everything out of the way and then </a:t>
            </a:r>
            <a:r>
              <a:rPr lang="en" sz="2000" b="1" i="1" dirty="0">
                <a:solidFill>
                  <a:schemeClr val="tx1">
                    <a:lumMod val="85000"/>
                    <a:lumOff val="15000"/>
                  </a:schemeClr>
                </a:solidFill>
                <a:latin typeface="Cambria" panose="02040503050406030204" pitchFamily="18" charset="0"/>
                <a:ea typeface="Calibri"/>
                <a:cs typeface="Calibri"/>
                <a:sym typeface="Calibri"/>
              </a:rPr>
              <a:t>been done on time</a:t>
            </a:r>
            <a:r>
              <a:rPr lang="en" sz="2000" i="1" dirty="0">
                <a:solidFill>
                  <a:schemeClr val="tx1">
                    <a:lumMod val="85000"/>
                    <a:lumOff val="15000"/>
                  </a:schemeClr>
                </a:solidFill>
                <a:latin typeface="Cambria" panose="02040503050406030204" pitchFamily="18" charset="0"/>
                <a:ea typeface="Calibri"/>
                <a:cs typeface="Calibri"/>
                <a:sym typeface="Calibri"/>
              </a:rPr>
              <a:t>. . . So </a:t>
            </a:r>
            <a:r>
              <a:rPr lang="en" sz="2000" b="1" i="1" dirty="0">
                <a:solidFill>
                  <a:schemeClr val="tx1">
                    <a:lumMod val="85000"/>
                    <a:lumOff val="15000"/>
                  </a:schemeClr>
                </a:solidFill>
                <a:latin typeface="Cambria" panose="02040503050406030204" pitchFamily="18" charset="0"/>
                <a:ea typeface="Calibri"/>
                <a:cs typeface="Calibri"/>
                <a:sym typeface="Calibri"/>
              </a:rPr>
              <a:t>it helps you with efficiency and being clear </a:t>
            </a:r>
            <a:r>
              <a:rPr lang="en" sz="2000" i="1" dirty="0">
                <a:solidFill>
                  <a:schemeClr val="tx1">
                    <a:lumMod val="85000"/>
                    <a:lumOff val="15000"/>
                  </a:schemeClr>
                </a:solidFill>
                <a:latin typeface="Cambria" panose="02040503050406030204" pitchFamily="18" charset="0"/>
                <a:ea typeface="Calibri"/>
                <a:cs typeface="Calibri"/>
                <a:sym typeface="Calibri"/>
              </a:rPr>
              <a:t>about how to get out as quickly as possible.</a:t>
            </a:r>
            <a:endParaRPr sz="2000" dirty="0">
              <a:solidFill>
                <a:schemeClr val="tx1">
                  <a:lumMod val="85000"/>
                  <a:lumOff val="15000"/>
                </a:schemeClr>
              </a:solidFill>
              <a:latin typeface="Cambria" panose="02040503050406030204" pitchFamily="18" charset="0"/>
              <a:ea typeface="Calibri"/>
              <a:cs typeface="Calibri"/>
              <a:sym typeface="Calibri"/>
            </a:endParaRPr>
          </a:p>
        </p:txBody>
      </p:sp>
      <p:sp>
        <p:nvSpPr>
          <p:cNvPr id="416" name="Google Shape;416;p63"/>
          <p:cNvSpPr/>
          <p:nvPr/>
        </p:nvSpPr>
        <p:spPr>
          <a:xfrm>
            <a:off x="4125046" y="1326712"/>
            <a:ext cx="3941908" cy="1759235"/>
          </a:xfrm>
          <a:prstGeom prst="roundRect">
            <a:avLst>
              <a:gd name="adj" fmla="val 16667"/>
            </a:avLst>
          </a:prstGeom>
          <a:solidFill>
            <a:schemeClr val="bg1">
              <a:lumMod val="85000"/>
            </a:schemeClr>
          </a:solidFill>
          <a:ln w="76200" cap="flat" cmpd="sng">
            <a:solidFill>
              <a:srgbClr val="820000"/>
            </a:solidFill>
            <a:prstDash val="solid"/>
            <a:miter lim="800000"/>
            <a:headEnd type="none" w="sm" len="sm"/>
            <a:tailEnd type="none" w="sm" len="sm"/>
          </a:ln>
        </p:spPr>
        <p:txBody>
          <a:bodyPr spcFirstLastPara="1" wrap="square" lIns="91433" tIns="45700" rIns="91433" bIns="45700" anchor="ctr" anchorCtr="0">
            <a:noAutofit/>
          </a:bodyPr>
          <a:lstStyle/>
          <a:p>
            <a:r>
              <a:rPr lang="en" sz="2000" i="1" dirty="0">
                <a:solidFill>
                  <a:schemeClr val="tx1">
                    <a:lumMod val="85000"/>
                    <a:lumOff val="15000"/>
                  </a:schemeClr>
                </a:solidFill>
                <a:latin typeface="Cambria" panose="02040503050406030204" pitchFamily="18" charset="0"/>
                <a:ea typeface="Calibri"/>
                <a:cs typeface="Calibri"/>
                <a:sym typeface="Calibri"/>
              </a:rPr>
              <a:t>The salary growth and career section </a:t>
            </a:r>
            <a:r>
              <a:rPr lang="en" sz="2000" b="1" i="1" dirty="0">
                <a:solidFill>
                  <a:schemeClr val="tx1">
                    <a:lumMod val="85000"/>
                    <a:lumOff val="15000"/>
                  </a:schemeClr>
                </a:solidFill>
                <a:latin typeface="Cambria" panose="02040503050406030204" pitchFamily="18" charset="0"/>
                <a:ea typeface="Calibri"/>
                <a:cs typeface="Calibri"/>
                <a:sym typeface="Calibri"/>
              </a:rPr>
              <a:t>helped me to get a stepping-stone into researching </a:t>
            </a:r>
            <a:r>
              <a:rPr lang="en" sz="2000" i="1" dirty="0">
                <a:solidFill>
                  <a:schemeClr val="tx1">
                    <a:lumMod val="85000"/>
                    <a:lumOff val="15000"/>
                  </a:schemeClr>
                </a:solidFill>
                <a:latin typeface="Cambria" panose="02040503050406030204" pitchFamily="18" charset="0"/>
                <a:ea typeface="Calibri"/>
                <a:cs typeface="Calibri"/>
                <a:sym typeface="Calibri"/>
              </a:rPr>
              <a:t>more specifics about what I wanted to start a career in.</a:t>
            </a:r>
            <a:endParaRPr sz="1467" dirty="0">
              <a:solidFill>
                <a:schemeClr val="tx1">
                  <a:lumMod val="85000"/>
                  <a:lumOff val="15000"/>
                </a:schemeClr>
              </a:solidFill>
              <a:latin typeface="Cambria" panose="02040503050406030204" pitchFamily="18" charset="0"/>
            </a:endParaRPr>
          </a:p>
        </p:txBody>
      </p:sp>
      <p:sp>
        <p:nvSpPr>
          <p:cNvPr id="417" name="Google Shape;417;p63"/>
          <p:cNvSpPr/>
          <p:nvPr/>
        </p:nvSpPr>
        <p:spPr>
          <a:xfrm>
            <a:off x="8304460" y="1674914"/>
            <a:ext cx="3131477" cy="3508173"/>
          </a:xfrm>
          <a:prstGeom prst="roundRect">
            <a:avLst>
              <a:gd name="adj" fmla="val 16667"/>
            </a:avLst>
          </a:prstGeom>
          <a:solidFill>
            <a:schemeClr val="tx1">
              <a:lumMod val="65000"/>
              <a:lumOff val="35000"/>
            </a:schemeClr>
          </a:solidFill>
          <a:ln w="76200" cap="flat" cmpd="sng">
            <a:solidFill>
              <a:srgbClr val="163768"/>
            </a:solidFill>
            <a:prstDash val="solid"/>
            <a:miter lim="800000"/>
            <a:headEnd type="none" w="sm" len="sm"/>
            <a:tailEnd type="none" w="sm" len="sm"/>
          </a:ln>
        </p:spPr>
        <p:txBody>
          <a:bodyPr spcFirstLastPara="1" wrap="square" lIns="91433" tIns="45700" rIns="91433" bIns="45700" anchor="ctr" anchorCtr="0">
            <a:noAutofit/>
          </a:bodyPr>
          <a:lstStyle/>
          <a:p>
            <a:r>
              <a:rPr lang="en" sz="2000" b="1" i="1" dirty="0">
                <a:solidFill>
                  <a:schemeClr val="bg1"/>
                </a:solidFill>
                <a:latin typeface="Cambria" panose="02040503050406030204" pitchFamily="18" charset="0"/>
                <a:ea typeface="Calibri"/>
                <a:cs typeface="Calibri"/>
                <a:sym typeface="Calibri"/>
              </a:rPr>
              <a:t>It's really useful to figure out which [classes] can transfer </a:t>
            </a:r>
            <a:r>
              <a:rPr lang="en" sz="2000" i="1" dirty="0">
                <a:solidFill>
                  <a:schemeClr val="bg1"/>
                </a:solidFill>
                <a:latin typeface="Cambria" panose="02040503050406030204" pitchFamily="18" charset="0"/>
                <a:ea typeface="Calibri"/>
                <a:cs typeface="Calibri"/>
                <a:sym typeface="Calibri"/>
              </a:rPr>
              <a:t>over into your certain area to the certain [transfer destination] because </a:t>
            </a:r>
            <a:r>
              <a:rPr lang="en" sz="2000" b="1" i="1" dirty="0">
                <a:solidFill>
                  <a:schemeClr val="bg1"/>
                </a:solidFill>
                <a:latin typeface="Cambria" panose="02040503050406030204" pitchFamily="18" charset="0"/>
                <a:ea typeface="Calibri"/>
                <a:cs typeface="Calibri"/>
                <a:sym typeface="Calibri"/>
              </a:rPr>
              <a:t>you don't want to take a class that's not going to mean anything.</a:t>
            </a:r>
            <a:endParaRPr sz="1467" dirty="0">
              <a:solidFill>
                <a:schemeClr val="bg1"/>
              </a:solidFill>
              <a:latin typeface="Cambria" panose="02040503050406030204" pitchFamily="18" charset="0"/>
            </a:endParaRPr>
          </a:p>
        </p:txBody>
      </p:sp>
      <p:sp>
        <p:nvSpPr>
          <p:cNvPr id="10" name="Google Shape;402;p62">
            <a:extLst>
              <a:ext uri="{FF2B5EF4-FFF2-40B4-BE49-F238E27FC236}">
                <a16:creationId xmlns:a16="http://schemas.microsoft.com/office/drawing/2014/main" id="{C3FE9869-848F-1D49-9CE3-E61B53C509D3}"/>
              </a:ext>
            </a:extLst>
          </p:cNvPr>
          <p:cNvSpPr txBox="1"/>
          <p:nvPr/>
        </p:nvSpPr>
        <p:spPr>
          <a:xfrm>
            <a:off x="415600" y="115677"/>
            <a:ext cx="11360800" cy="1137155"/>
          </a:xfrm>
          <a:prstGeom prst="rect">
            <a:avLst/>
          </a:prstGeom>
          <a:noFill/>
          <a:ln>
            <a:noFill/>
          </a:ln>
        </p:spPr>
        <p:txBody>
          <a:bodyPr spcFirstLastPara="1" wrap="square" lIns="91433" tIns="45700" rIns="91433" bIns="45700" anchor="t" anchorCtr="0">
            <a:normAutofit fontScale="97500"/>
          </a:bodyPr>
          <a:lstStyle/>
          <a:p>
            <a:pPr algn="ctr">
              <a:lnSpc>
                <a:spcPct val="90000"/>
              </a:lnSpc>
              <a:buClr>
                <a:schemeClr val="dk1"/>
              </a:buClr>
              <a:buSzPct val="100000"/>
            </a:pPr>
            <a:r>
              <a:rPr lang="en" sz="4400" dirty="0">
                <a:solidFill>
                  <a:srgbClr val="163768"/>
                </a:solidFill>
                <a:latin typeface="Cambria" panose="02040503050406030204" pitchFamily="18" charset="0"/>
                <a:ea typeface="Calibri"/>
                <a:cs typeface="Calibri"/>
                <a:sym typeface="Calibri"/>
              </a:rPr>
              <a:t>PPM’s value proposition for students</a:t>
            </a:r>
          </a:p>
          <a:p>
            <a:pPr algn="ctr">
              <a:lnSpc>
                <a:spcPct val="90000"/>
              </a:lnSpc>
              <a:buClr>
                <a:schemeClr val="dk1"/>
              </a:buClr>
              <a:buSzPct val="100000"/>
            </a:pPr>
            <a:r>
              <a:rPr lang="en" sz="3000" i="1" dirty="0">
                <a:solidFill>
                  <a:schemeClr val="dk1"/>
                </a:solidFill>
                <a:latin typeface="Cambria" panose="02040503050406030204" pitchFamily="18" charset="0"/>
                <a:ea typeface="Calibri"/>
                <a:cs typeface="Calibri"/>
                <a:sym typeface="Calibri"/>
              </a:rPr>
              <a:t>What students are saying about PPM</a:t>
            </a:r>
            <a:endParaRPr sz="3000" i="1" dirty="0">
              <a:solidFill>
                <a:schemeClr val="dk1"/>
              </a:solidFill>
              <a:latin typeface="Cambria" panose="02040503050406030204" pitchFamily="18" charset="0"/>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52"/>
          <p:cNvSpPr txBox="1">
            <a:spLocks noGrp="1"/>
          </p:cNvSpPr>
          <p:nvPr>
            <p:ph type="title"/>
          </p:nvPr>
        </p:nvSpPr>
        <p:spPr>
          <a:xfrm>
            <a:off x="-1" y="261"/>
            <a:ext cx="12192000" cy="1325463"/>
          </a:xfrm>
          <a:prstGeom prst="rect">
            <a:avLst/>
          </a:prstGeom>
          <a:noFill/>
          <a:ln>
            <a:noFill/>
          </a:ln>
        </p:spPr>
        <p:txBody>
          <a:bodyPr spcFirstLastPara="1" vert="horz" wrap="square" lIns="91425" tIns="45700" rIns="91425" bIns="45700" rtlCol="0" anchor="ctr" anchorCtr="0">
            <a:noAutofit/>
          </a:bodyPr>
          <a:lstStyle/>
          <a:p>
            <a:pPr algn="ctr">
              <a:lnSpc>
                <a:spcPct val="100000"/>
              </a:lnSpc>
              <a:buSzPts val="3750"/>
            </a:pPr>
            <a:r>
              <a:rPr lang="en-US" sz="3751" dirty="0">
                <a:ea typeface="Arial"/>
                <a:cs typeface="Arial"/>
                <a:sym typeface="Arial"/>
              </a:rPr>
              <a:t>Evidence of PPM Effectiveness</a:t>
            </a:r>
            <a:br>
              <a:rPr lang="en-US" sz="3751" dirty="0">
                <a:ea typeface="Arial"/>
                <a:cs typeface="Arial"/>
                <a:sym typeface="Arial"/>
              </a:rPr>
            </a:br>
            <a:r>
              <a:rPr lang="en-US" sz="2000" dirty="0">
                <a:solidFill>
                  <a:schemeClr val="tx1">
                    <a:lumMod val="75000"/>
                    <a:lumOff val="25000"/>
                  </a:schemeClr>
                </a:solidFill>
                <a:ea typeface="Arial"/>
                <a:cs typeface="Arial"/>
                <a:sym typeface="Arial"/>
              </a:rPr>
              <a:t>Student Course-Taking Becomes More Focused</a:t>
            </a:r>
            <a:endParaRPr sz="2000" dirty="0">
              <a:solidFill>
                <a:schemeClr val="tx1">
                  <a:lumMod val="75000"/>
                  <a:lumOff val="25000"/>
                </a:schemeClr>
              </a:solidFill>
            </a:endParaRPr>
          </a:p>
        </p:txBody>
      </p:sp>
      <p:pic>
        <p:nvPicPr>
          <p:cNvPr id="712" name="Google Shape;712;p52" descr="Graphic showing students' on-path percentage increasing from 63% in 2016 to 78% in 2019."/>
          <p:cNvPicPr preferRelativeResize="0">
            <a:picLocks noGrp="1"/>
          </p:cNvPicPr>
          <p:nvPr>
            <p:ph idx="1"/>
          </p:nvPr>
        </p:nvPicPr>
        <p:blipFill rotWithShape="1">
          <a:blip r:embed="rId3" cstate="screen">
            <a:alphaModFix/>
            <a:extLst>
              <a:ext uri="{28A0092B-C50C-407E-A947-70E740481C1C}">
                <a14:useLocalDpi xmlns:a14="http://schemas.microsoft.com/office/drawing/2010/main"/>
              </a:ext>
            </a:extLst>
          </a:blip>
          <a:srcRect/>
          <a:stretch/>
        </p:blipFill>
        <p:spPr>
          <a:xfrm>
            <a:off x="607882" y="1773911"/>
            <a:ext cx="6048408" cy="4468761"/>
          </a:xfrm>
          <a:prstGeom prst="rect">
            <a:avLst/>
          </a:prstGeom>
          <a:noFill/>
          <a:ln>
            <a:noFill/>
          </a:ln>
        </p:spPr>
      </p:pic>
      <p:sp>
        <p:nvSpPr>
          <p:cNvPr id="711" name="Google Shape;711;p52"/>
          <p:cNvSpPr/>
          <p:nvPr/>
        </p:nvSpPr>
        <p:spPr>
          <a:xfrm>
            <a:off x="462" y="3895800"/>
            <a:ext cx="184719" cy="307736"/>
          </a:xfrm>
          <a:prstGeom prst="rect">
            <a:avLst/>
          </a:prstGeom>
          <a:noFill/>
          <a:ln>
            <a:noFill/>
          </a:ln>
        </p:spPr>
        <p:txBody>
          <a:bodyPr spcFirstLastPara="1" wrap="square" lIns="91425" tIns="45700" rIns="91425" bIns="45700" anchor="ctr" anchorCtr="0">
            <a:spAutoFit/>
          </a:bodyPr>
          <a:lstStyle/>
          <a:p>
            <a:endParaRPr sz="1400">
              <a:solidFill>
                <a:schemeClr val="dk1"/>
              </a:solidFill>
              <a:latin typeface="Calibri"/>
              <a:ea typeface="Calibri"/>
              <a:cs typeface="Calibri"/>
              <a:sym typeface="Calibri"/>
            </a:endParaRPr>
          </a:p>
        </p:txBody>
      </p:sp>
      <p:sp>
        <p:nvSpPr>
          <p:cNvPr id="713" name="Google Shape;713;p52"/>
          <p:cNvSpPr/>
          <p:nvPr/>
        </p:nvSpPr>
        <p:spPr>
          <a:xfrm>
            <a:off x="2368735" y="1064735"/>
            <a:ext cx="6453499" cy="87936"/>
          </a:xfrm>
          <a:prstGeom prst="rect">
            <a:avLst/>
          </a:prstGeom>
          <a:solidFill>
            <a:schemeClr val="lt1"/>
          </a:solidFill>
          <a:ln>
            <a:noFill/>
          </a:ln>
        </p:spPr>
        <p:txBody>
          <a:bodyPr spcFirstLastPara="1" wrap="square" lIns="91425" tIns="45700" rIns="91425" bIns="45700" anchor="ctr" anchorCtr="0">
            <a:noAutofit/>
          </a:bodyPr>
          <a:lstStyle/>
          <a:p>
            <a:pPr algn="ctr"/>
            <a:endParaRPr sz="2500">
              <a:solidFill>
                <a:schemeClr val="lt1"/>
              </a:solidFill>
              <a:latin typeface="Calibri"/>
              <a:ea typeface="Calibri"/>
              <a:cs typeface="Calibri"/>
              <a:sym typeface="Calibri"/>
            </a:endParaRPr>
          </a:p>
        </p:txBody>
      </p:sp>
      <p:graphicFrame>
        <p:nvGraphicFramePr>
          <p:cNvPr id="6" name="Google Shape;742;p56">
            <a:extLst>
              <a:ext uri="{FF2B5EF4-FFF2-40B4-BE49-F238E27FC236}">
                <a16:creationId xmlns:a16="http://schemas.microsoft.com/office/drawing/2014/main" id="{48205098-9837-46BB-9F49-D6D1DAF03038}"/>
              </a:ext>
            </a:extLst>
          </p:cNvPr>
          <p:cNvGraphicFramePr/>
          <p:nvPr/>
        </p:nvGraphicFramePr>
        <p:xfrm>
          <a:off x="6861862" y="1773912"/>
          <a:ext cx="5061155" cy="446876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97BEBC99-7060-4108-B4BE-0A3EC07ADFC2}"/>
              </a:ext>
            </a:extLst>
          </p:cNvPr>
          <p:cNvSpPr txBox="1"/>
          <p:nvPr/>
        </p:nvSpPr>
        <p:spPr>
          <a:xfrm>
            <a:off x="7095381" y="6300332"/>
            <a:ext cx="1819729" cy="261610"/>
          </a:xfrm>
          <a:prstGeom prst="rect">
            <a:avLst/>
          </a:prstGeom>
          <a:noFill/>
        </p:spPr>
        <p:txBody>
          <a:bodyPr wrap="none" rtlCol="0">
            <a:spAutoFit/>
          </a:bodyPr>
          <a:lstStyle/>
          <a:p>
            <a:r>
              <a:rPr lang="en-US" sz="1100" dirty="0">
                <a:latin typeface="Cambria" panose="02040503050406030204" pitchFamily="18" charset="0"/>
                <a:ea typeface="Cambria" panose="02040503050406030204" pitchFamily="18" charset="0"/>
              </a:rPr>
              <a:t>Source: Bakersfield College</a:t>
            </a:r>
          </a:p>
        </p:txBody>
      </p:sp>
    </p:spTree>
    <p:extLst>
      <p:ext uri="{BB962C8B-B14F-4D97-AF65-F5344CB8AC3E}">
        <p14:creationId xmlns:p14="http://schemas.microsoft.com/office/powerpoint/2010/main" val="153477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56"/>
          <p:cNvSpPr txBox="1">
            <a:spLocks noGrp="1"/>
          </p:cNvSpPr>
          <p:nvPr>
            <p:ph type="title"/>
          </p:nvPr>
        </p:nvSpPr>
        <p:spPr>
          <a:xfrm>
            <a:off x="838200" y="365125"/>
            <a:ext cx="10515600" cy="1132203"/>
          </a:xfrm>
          <a:prstGeom prst="rect">
            <a:avLst/>
          </a:prstGeom>
          <a:noFill/>
          <a:ln>
            <a:noFill/>
          </a:ln>
        </p:spPr>
        <p:txBody>
          <a:bodyPr spcFirstLastPara="1" vert="horz" wrap="square" lIns="91425" tIns="45700" rIns="91425" bIns="45700" rtlCol="0" anchor="ctr" anchorCtr="0">
            <a:normAutofit/>
          </a:bodyPr>
          <a:lstStyle/>
          <a:p>
            <a:pPr>
              <a:buSzPts val="4400"/>
            </a:pPr>
            <a:r>
              <a:rPr lang="en-US" dirty="0">
                <a:ea typeface="Arial"/>
                <a:cs typeface="Arial"/>
                <a:sym typeface="Arial"/>
              </a:rPr>
              <a:t>Evidence of PPM Impact on Equity </a:t>
            </a:r>
            <a:br>
              <a:rPr lang="en-US" sz="3200" dirty="0">
                <a:ea typeface="Arial"/>
                <a:cs typeface="Arial"/>
                <a:sym typeface="Arial"/>
              </a:rPr>
            </a:br>
            <a:r>
              <a:rPr lang="en-US" sz="2700" dirty="0">
                <a:solidFill>
                  <a:schemeClr val="tx1">
                    <a:lumMod val="75000"/>
                    <a:lumOff val="25000"/>
                  </a:schemeClr>
                </a:solidFill>
              </a:rPr>
              <a:t>The PPM has already advanced the equity agenda</a:t>
            </a:r>
            <a:endParaRPr sz="2700" dirty="0">
              <a:solidFill>
                <a:schemeClr val="tx1">
                  <a:lumMod val="75000"/>
                  <a:lumOff val="25000"/>
                </a:schemeClr>
              </a:solidFill>
            </a:endParaRPr>
          </a:p>
        </p:txBody>
      </p:sp>
      <p:sp>
        <p:nvSpPr>
          <p:cNvPr id="743" name="Google Shape;743;p56"/>
          <p:cNvSpPr txBox="1">
            <a:spLocks noGrp="1"/>
          </p:cNvSpPr>
          <p:nvPr>
            <p:ph type="sldNum" sz="quarter" idx="12"/>
          </p:nvPr>
        </p:nvSpPr>
        <p:spPr>
          <a:xfrm>
            <a:off x="8610600" y="6356351"/>
            <a:ext cx="27432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pPr/>
              <a:t>16</a:t>
            </a:fld>
            <a:endParaRPr/>
          </a:p>
        </p:txBody>
      </p:sp>
      <p:graphicFrame>
        <p:nvGraphicFramePr>
          <p:cNvPr id="742" name="Google Shape;742;p56"/>
          <p:cNvGraphicFramePr/>
          <p:nvPr/>
        </p:nvGraphicFramePr>
        <p:xfrm>
          <a:off x="838202" y="1497330"/>
          <a:ext cx="10515599" cy="465892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03A73873-2B89-4E02-8723-7DFBB78383CE}"/>
              </a:ext>
            </a:extLst>
          </p:cNvPr>
          <p:cNvSpPr txBox="1"/>
          <p:nvPr/>
        </p:nvSpPr>
        <p:spPr>
          <a:xfrm>
            <a:off x="977661" y="6408108"/>
            <a:ext cx="1819729" cy="261610"/>
          </a:xfrm>
          <a:prstGeom prst="rect">
            <a:avLst/>
          </a:prstGeom>
          <a:noFill/>
        </p:spPr>
        <p:txBody>
          <a:bodyPr wrap="none" rtlCol="0">
            <a:spAutoFit/>
          </a:bodyPr>
          <a:lstStyle/>
          <a:p>
            <a:r>
              <a:rPr lang="en-US" sz="1100" dirty="0">
                <a:latin typeface="Cambria" panose="02040503050406030204" pitchFamily="18" charset="0"/>
                <a:ea typeface="Cambria" panose="02040503050406030204" pitchFamily="18" charset="0"/>
              </a:rPr>
              <a:t>Source: Bakersfield College</a:t>
            </a:r>
          </a:p>
        </p:txBody>
      </p:sp>
    </p:spTree>
    <p:extLst>
      <p:ext uri="{BB962C8B-B14F-4D97-AF65-F5344CB8AC3E}">
        <p14:creationId xmlns:p14="http://schemas.microsoft.com/office/powerpoint/2010/main" val="190053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9F80-5546-0424-B35D-BB7F0ACE9B13}"/>
              </a:ext>
            </a:extLst>
          </p:cNvPr>
          <p:cNvSpPr>
            <a:spLocks noGrp="1"/>
          </p:cNvSpPr>
          <p:nvPr>
            <p:ph type="title"/>
          </p:nvPr>
        </p:nvSpPr>
        <p:spPr>
          <a:xfrm>
            <a:off x="838200" y="0"/>
            <a:ext cx="10515600" cy="1325563"/>
          </a:xfrm>
        </p:spPr>
        <p:txBody>
          <a:bodyPr>
            <a:normAutofit/>
          </a:bodyPr>
          <a:lstStyle/>
          <a:p>
            <a:r>
              <a:rPr lang="en-US" sz="4000" dirty="0"/>
              <a:t>Reducing Units Earned at Degree Completion</a:t>
            </a:r>
          </a:p>
        </p:txBody>
      </p:sp>
      <p:graphicFrame>
        <p:nvGraphicFramePr>
          <p:cNvPr id="4" name="Content Placeholder 3">
            <a:extLst>
              <a:ext uri="{FF2B5EF4-FFF2-40B4-BE49-F238E27FC236}">
                <a16:creationId xmlns:a16="http://schemas.microsoft.com/office/drawing/2014/main" id="{D61C0A49-1A54-4AB3-A109-EA30C965B038}"/>
              </a:ext>
            </a:extLst>
          </p:cNvPr>
          <p:cNvGraphicFramePr>
            <a:graphicFrameLocks noGrp="1"/>
          </p:cNvGraphicFramePr>
          <p:nvPr>
            <p:ph idx="1"/>
          </p:nvPr>
        </p:nvGraphicFramePr>
        <p:xfrm>
          <a:off x="578735" y="1325564"/>
          <a:ext cx="11088546" cy="53877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0156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0FE83D-5203-1E4A-BC03-BF9F9D0FC073}"/>
              </a:ext>
            </a:extLst>
          </p:cNvPr>
          <p:cNvSpPr/>
          <p:nvPr/>
        </p:nvSpPr>
        <p:spPr>
          <a:xfrm>
            <a:off x="861660" y="1129117"/>
            <a:ext cx="5392384" cy="4585871"/>
          </a:xfrm>
          <a:prstGeom prst="rect">
            <a:avLst/>
          </a:prstGeom>
        </p:spPr>
        <p:txBody>
          <a:bodyPr wrap="square">
            <a:spAutoFit/>
          </a:bodyPr>
          <a:lstStyle/>
          <a:p>
            <a:pPr algn="ctr">
              <a:buClr>
                <a:schemeClr val="dk1"/>
              </a:buClr>
              <a:buSzPts val="1100"/>
            </a:pPr>
            <a:endParaRPr lang="en-US" sz="3600" dirty="0">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US" sz="3600" dirty="0">
                <a:latin typeface="Calibri" panose="020F0502020204030204" pitchFamily="34" charset="0"/>
                <a:ea typeface="Proxima Nova"/>
                <a:cs typeface="Calibri" panose="020F0502020204030204" pitchFamily="34" charset="0"/>
                <a:sym typeface="Proxima Nova"/>
              </a:rPr>
              <a:t>We are happy to answer any questions you might have.</a:t>
            </a:r>
          </a:p>
          <a:p>
            <a:pPr algn="ctr">
              <a:buClr>
                <a:schemeClr val="dk1"/>
              </a:buClr>
              <a:buSzPts val="1100"/>
            </a:pPr>
            <a:endParaRPr lang="en-US" sz="3600" dirty="0">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US" sz="2400" dirty="0">
                <a:latin typeface="Calibri" panose="020F0502020204030204" pitchFamily="34" charset="0"/>
                <a:ea typeface="Proxima Nova"/>
                <a:cs typeface="Calibri" panose="020F0502020204030204" pitchFamily="34" charset="0"/>
                <a:sym typeface="Proxima Nova"/>
                <a:hlinkClick r:id="rId2"/>
              </a:rPr>
              <a:t>jzimmerman6@ucmerced.edu</a:t>
            </a:r>
            <a:endParaRPr lang="en-US" sz="2400" dirty="0">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US" sz="2400" dirty="0">
                <a:latin typeface="Calibri" panose="020F0502020204030204" pitchFamily="34" charset="0"/>
                <a:ea typeface="Proxima Nova"/>
                <a:cs typeface="Calibri" panose="020F0502020204030204" pitchFamily="34" charset="0"/>
                <a:sym typeface="Proxima Nova"/>
                <a:hlinkClick r:id="rId3"/>
              </a:rPr>
              <a:t>tburke5@att.net</a:t>
            </a:r>
            <a:endParaRPr lang="en-US" sz="2400" dirty="0">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US" sz="2400" dirty="0">
                <a:latin typeface="Calibri" panose="020F0502020204030204" pitchFamily="34" charset="0"/>
                <a:ea typeface="Proxima Nova"/>
                <a:cs typeface="Calibri" panose="020F0502020204030204" pitchFamily="34" charset="0"/>
                <a:sym typeface="Proxima Nova"/>
                <a:hlinkClick r:id="rId4"/>
              </a:rPr>
              <a:t>craig.hayward@kccd.edu</a:t>
            </a:r>
            <a:endParaRPr lang="en-US" sz="2400">
              <a:latin typeface="Calibri" panose="020F0502020204030204" pitchFamily="34" charset="0"/>
              <a:ea typeface="Proxima Nova"/>
              <a:cs typeface="Calibri" panose="020F0502020204030204" pitchFamily="34" charset="0"/>
              <a:sym typeface="Proxima Nova"/>
              <a:hlinkClick r:id="rId4"/>
            </a:endParaRPr>
          </a:p>
          <a:p>
            <a:pPr algn="ctr">
              <a:buClr>
                <a:schemeClr val="dk1"/>
              </a:buClr>
              <a:buSzPts val="1100"/>
            </a:pPr>
            <a:r>
              <a:rPr lang="en-US" sz="2400">
                <a:latin typeface="Calibri" panose="020F0502020204030204" pitchFamily="34" charset="0"/>
                <a:ea typeface="Proxima Nova"/>
                <a:cs typeface="Calibri" panose="020F0502020204030204" pitchFamily="34" charset="0"/>
                <a:sym typeface="Proxima Nova"/>
                <a:hlinkClick r:id="rId4"/>
              </a:rPr>
              <a:t>scarrizosa44</a:t>
            </a:r>
            <a:r>
              <a:rPr lang="en-US" sz="2400" dirty="0">
                <a:latin typeface="Calibri" panose="020F0502020204030204" pitchFamily="34" charset="0"/>
                <a:ea typeface="Proxima Nova"/>
                <a:cs typeface="Calibri" panose="020F0502020204030204" pitchFamily="34" charset="0"/>
                <a:sym typeface="Proxima Nova"/>
                <a:hlinkClick r:id="rId4"/>
              </a:rPr>
              <a:t>@gmail.com</a:t>
            </a:r>
            <a:r>
              <a:rPr lang="en-US" sz="2400" dirty="0">
                <a:latin typeface="Calibri" panose="020F0502020204030204" pitchFamily="34" charset="0"/>
                <a:ea typeface="Proxima Nova"/>
                <a:cs typeface="Calibri" panose="020F0502020204030204" pitchFamily="34" charset="0"/>
                <a:sym typeface="Proxima Nova"/>
              </a:rPr>
              <a:t> </a:t>
            </a:r>
          </a:p>
          <a:p>
            <a:pPr>
              <a:buClr>
                <a:schemeClr val="dk1"/>
              </a:buClr>
              <a:buSzPts val="1100"/>
            </a:pPr>
            <a:endParaRPr lang="en-US" sz="1600" dirty="0">
              <a:latin typeface="Calibri" panose="020F0502020204030204" pitchFamily="34" charset="0"/>
              <a:ea typeface="Proxima Nova"/>
              <a:cs typeface="Calibri" panose="020F0502020204030204" pitchFamily="34" charset="0"/>
              <a:sym typeface="Proxima Nova"/>
            </a:endParaRPr>
          </a:p>
        </p:txBody>
      </p:sp>
      <p:sp>
        <p:nvSpPr>
          <p:cNvPr id="3" name="TextBox 2">
            <a:extLst>
              <a:ext uri="{FF2B5EF4-FFF2-40B4-BE49-F238E27FC236}">
                <a16:creationId xmlns:a16="http://schemas.microsoft.com/office/drawing/2014/main" id="{F0C42888-C6C0-9245-A861-00BE3E6B0C28}"/>
              </a:ext>
            </a:extLst>
          </p:cNvPr>
          <p:cNvSpPr txBox="1"/>
          <p:nvPr/>
        </p:nvSpPr>
        <p:spPr>
          <a:xfrm>
            <a:off x="4554733" y="705677"/>
            <a:ext cx="3082533" cy="830997"/>
          </a:xfrm>
          <a:prstGeom prst="rect">
            <a:avLst/>
          </a:prstGeom>
          <a:noFill/>
        </p:spPr>
        <p:txBody>
          <a:bodyPr wrap="square" rtlCol="0">
            <a:spAutoFit/>
          </a:bodyPr>
          <a:lstStyle/>
          <a:p>
            <a:pPr algn="ctr"/>
            <a:r>
              <a:rPr lang="en-US" sz="4800" dirty="0">
                <a:latin typeface="Calibri" panose="020F0502020204030204" pitchFamily="34" charset="0"/>
                <a:cs typeface="Calibri" panose="020F0502020204030204" pitchFamily="34" charset="0"/>
              </a:rPr>
              <a:t>Q and A</a:t>
            </a:r>
          </a:p>
        </p:txBody>
      </p:sp>
      <p:grpSp>
        <p:nvGrpSpPr>
          <p:cNvPr id="6" name="Group 5">
            <a:extLst>
              <a:ext uri="{FF2B5EF4-FFF2-40B4-BE49-F238E27FC236}">
                <a16:creationId xmlns:a16="http://schemas.microsoft.com/office/drawing/2014/main" id="{5F54A9A9-D235-75A7-8A98-D552A086D683}"/>
              </a:ext>
            </a:extLst>
          </p:cNvPr>
          <p:cNvGrpSpPr/>
          <p:nvPr/>
        </p:nvGrpSpPr>
        <p:grpSpPr>
          <a:xfrm>
            <a:off x="7666685" y="1129117"/>
            <a:ext cx="3810000" cy="4919620"/>
            <a:chOff x="7666685" y="1129117"/>
            <a:chExt cx="3810000" cy="4919620"/>
          </a:xfrm>
        </p:grpSpPr>
        <p:grpSp>
          <p:nvGrpSpPr>
            <p:cNvPr id="9" name="Group 8">
              <a:extLst>
                <a:ext uri="{FF2B5EF4-FFF2-40B4-BE49-F238E27FC236}">
                  <a16:creationId xmlns:a16="http://schemas.microsoft.com/office/drawing/2014/main" id="{046582E3-BB33-144D-7841-7F3ED428D0A7}"/>
                </a:ext>
              </a:extLst>
            </p:cNvPr>
            <p:cNvGrpSpPr/>
            <p:nvPr/>
          </p:nvGrpSpPr>
          <p:grpSpPr>
            <a:xfrm>
              <a:off x="7666685" y="3106167"/>
              <a:ext cx="3810000" cy="2942570"/>
              <a:chOff x="7666685" y="3106167"/>
              <a:chExt cx="3810000" cy="2942570"/>
            </a:xfrm>
          </p:grpSpPr>
          <p:pic>
            <p:nvPicPr>
              <p:cNvPr id="11" name="Picture 2" descr="Central Valley Higher Education Consortium">
                <a:extLst>
                  <a:ext uri="{FF2B5EF4-FFF2-40B4-BE49-F238E27FC236}">
                    <a16:creationId xmlns:a16="http://schemas.microsoft.com/office/drawing/2014/main" id="{6E76809F-5771-D04B-1FB1-7A666E4940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6685" y="4778737"/>
                <a:ext cx="3810000" cy="127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All images">
                <a:extLst>
                  <a:ext uri="{FF2B5EF4-FFF2-40B4-BE49-F238E27FC236}">
                    <a16:creationId xmlns:a16="http://schemas.microsoft.com/office/drawing/2014/main" id="{C0CD52B7-B385-F9C9-F414-FEF034CC9B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59296" y="3106167"/>
                <a:ext cx="1917389" cy="1917389"/>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9">
              <a:extLst>
                <a:ext uri="{FF2B5EF4-FFF2-40B4-BE49-F238E27FC236}">
                  <a16:creationId xmlns:a16="http://schemas.microsoft.com/office/drawing/2014/main" id="{050D603C-5D0F-12EE-B39A-3630EDC88C51}"/>
                </a:ext>
              </a:extLst>
            </p:cNvPr>
            <p:cNvPicPr>
              <a:picLocks noChangeAspect="1"/>
            </p:cNvPicPr>
            <p:nvPr/>
          </p:nvPicPr>
          <p:blipFill>
            <a:blip r:embed="rId7"/>
            <a:stretch>
              <a:fillRect/>
            </a:stretch>
          </p:blipFill>
          <p:spPr>
            <a:xfrm>
              <a:off x="9705639" y="1129117"/>
              <a:ext cx="1624701" cy="1810578"/>
            </a:xfrm>
            <a:prstGeom prst="rect">
              <a:avLst/>
            </a:prstGeom>
          </p:spPr>
        </p:pic>
      </p:grpSp>
    </p:spTree>
    <p:extLst>
      <p:ext uri="{BB962C8B-B14F-4D97-AF65-F5344CB8AC3E}">
        <p14:creationId xmlns:p14="http://schemas.microsoft.com/office/powerpoint/2010/main" val="341007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lear communicatio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3" name="AutoShape 4" descr="Image result for clear communicatio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4" name="AutoShape 6" descr="Image result for clear communication"/>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7" name="Content Placeholder 6">
            <a:extLst>
              <a:ext uri="{FF2B5EF4-FFF2-40B4-BE49-F238E27FC236}">
                <a16:creationId xmlns:a16="http://schemas.microsoft.com/office/drawing/2014/main" id="{FCFB64C4-340C-7E41-AA9D-8FE0C37174DF}"/>
              </a:ext>
            </a:extLst>
          </p:cNvPr>
          <p:cNvSpPr>
            <a:spLocks noGrp="1"/>
          </p:cNvSpPr>
          <p:nvPr>
            <p:ph idx="1"/>
          </p:nvPr>
        </p:nvSpPr>
        <p:spPr>
          <a:xfrm>
            <a:off x="690622" y="1360592"/>
            <a:ext cx="10810755" cy="4497492"/>
          </a:xfrm>
        </p:spPr>
        <p:txBody>
          <a:bodyPr>
            <a:normAutofit/>
          </a:bodyPr>
          <a:lstStyle/>
          <a:p>
            <a:r>
              <a:rPr lang="en-US" sz="3200" b="1" u="sng" dirty="0"/>
              <a:t>Agenda</a:t>
            </a:r>
            <a:endParaRPr lang="en-US" sz="3200" dirty="0"/>
          </a:p>
          <a:p>
            <a:r>
              <a:rPr lang="en-US" sz="3200" dirty="0"/>
              <a:t>1.	Welcome and Introductions</a:t>
            </a:r>
          </a:p>
          <a:p>
            <a:r>
              <a:rPr lang="en-US" sz="3200" dirty="0"/>
              <a:t>2.	Phase I – UC Merced/BC/MC Progress from CELL Grant pilot</a:t>
            </a:r>
          </a:p>
          <a:p>
            <a:r>
              <a:rPr lang="en-US" sz="3200" dirty="0"/>
              <a:t>3.	Onboarding process / CC preparation</a:t>
            </a:r>
          </a:p>
          <a:p>
            <a:r>
              <a:rPr lang="en-US" sz="3200" dirty="0"/>
              <a:t>4.	Status Update: Implementation In-progress</a:t>
            </a:r>
          </a:p>
          <a:p>
            <a:r>
              <a:rPr lang="en-US" sz="3200" dirty="0"/>
              <a:t>5.	Q and A</a:t>
            </a:r>
          </a:p>
          <a:p>
            <a:endParaRPr lang="en-US" dirty="0">
              <a:solidFill>
                <a:srgbClr val="00B050"/>
              </a:solidFill>
            </a:endParaRPr>
          </a:p>
          <a:p>
            <a:endParaRPr lang="en-US" dirty="0"/>
          </a:p>
        </p:txBody>
      </p:sp>
      <p:sp>
        <p:nvSpPr>
          <p:cNvPr id="6" name="Title 5">
            <a:extLst>
              <a:ext uri="{FF2B5EF4-FFF2-40B4-BE49-F238E27FC236}">
                <a16:creationId xmlns:a16="http://schemas.microsoft.com/office/drawing/2014/main" id="{4947217D-EB16-594F-A754-CAF58209D693}"/>
              </a:ext>
            </a:extLst>
          </p:cNvPr>
          <p:cNvSpPr>
            <a:spLocks noGrp="1"/>
          </p:cNvSpPr>
          <p:nvPr>
            <p:ph type="title"/>
          </p:nvPr>
        </p:nvSpPr>
        <p:spPr>
          <a:xfrm>
            <a:off x="1290289" y="773008"/>
            <a:ext cx="10463702" cy="587584"/>
          </a:xfrm>
        </p:spPr>
        <p:txBody>
          <a:bodyPr>
            <a:noAutofit/>
          </a:bodyPr>
          <a:lstStyle/>
          <a:p>
            <a:r>
              <a:rPr lang="en-US" dirty="0">
                <a:solidFill>
                  <a:srgbClr val="0024FF"/>
                </a:solidFill>
              </a:rPr>
              <a:t>UCM/CVHEC: Developing Transfer pathways to uc merced</a:t>
            </a:r>
          </a:p>
        </p:txBody>
      </p:sp>
    </p:spTree>
    <p:extLst>
      <p:ext uri="{BB962C8B-B14F-4D97-AF65-F5344CB8AC3E}">
        <p14:creationId xmlns:p14="http://schemas.microsoft.com/office/powerpoint/2010/main" val="1707719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lear communicatio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3" name="AutoShape 4" descr="Image result for clear communicatio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4" name="AutoShape 6" descr="Image result for clear communication"/>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7" name="Content Placeholder 6">
            <a:extLst>
              <a:ext uri="{FF2B5EF4-FFF2-40B4-BE49-F238E27FC236}">
                <a16:creationId xmlns:a16="http://schemas.microsoft.com/office/drawing/2014/main" id="{FCFB64C4-340C-7E41-AA9D-8FE0C37174DF}"/>
              </a:ext>
            </a:extLst>
          </p:cNvPr>
          <p:cNvSpPr>
            <a:spLocks noGrp="1"/>
          </p:cNvSpPr>
          <p:nvPr>
            <p:ph idx="1"/>
          </p:nvPr>
        </p:nvSpPr>
        <p:spPr>
          <a:xfrm>
            <a:off x="1097280" y="1665075"/>
            <a:ext cx="10058400" cy="4497810"/>
          </a:xfrm>
        </p:spPr>
        <p:txBody>
          <a:bodyPr>
            <a:normAutofit lnSpcReduction="10000"/>
          </a:bodyPr>
          <a:lstStyle/>
          <a:p>
            <a:pPr marL="457200" indent="-457200">
              <a:buFont typeface="+mj-lt"/>
              <a:buAutoNum type="arabicPeriod"/>
            </a:pPr>
            <a:r>
              <a:rPr lang="en-US" b="1" dirty="0"/>
              <a:t>Convening BC/MC/UCM faculty and staff to work together on creating transfer pathways that connect Associate Degrees for Transfer (ADTs) to UC Merced majors. </a:t>
            </a:r>
            <a:r>
              <a:rPr lang="en-US" b="1" dirty="0">
                <a:solidFill>
                  <a:srgbClr val="0024FF"/>
                </a:solidFill>
              </a:rPr>
              <a:t>(COMPLETED)</a:t>
            </a:r>
          </a:p>
          <a:p>
            <a:pPr marL="457200" indent="-457200">
              <a:buFont typeface="+mj-lt"/>
              <a:buAutoNum type="arabicPeriod"/>
            </a:pPr>
            <a:r>
              <a:rPr lang="en-US" dirty="0">
                <a:solidFill>
                  <a:schemeClr val="bg1">
                    <a:lumMod val="65000"/>
                  </a:schemeClr>
                </a:solidFill>
              </a:rPr>
              <a:t>Developing a two-semester Transfer experience course sequence at BC and MC that will encourage and prepare students to apply to UCM in the first semester and begin a cohort-model of integration into school culture (SNS, SSHA, SOE) in the second semester. (COMPLETED)</a:t>
            </a:r>
          </a:p>
          <a:p>
            <a:pPr marL="457200" indent="-457200">
              <a:buFont typeface="+mj-lt"/>
              <a:buAutoNum type="arabicPeriod"/>
            </a:pPr>
            <a:r>
              <a:rPr lang="en-US" dirty="0">
                <a:solidFill>
                  <a:schemeClr val="bg1">
                    <a:lumMod val="65000"/>
                  </a:schemeClr>
                </a:solidFill>
              </a:rPr>
              <a:t>Developing Merced College program maps and gathering MC data and information pathways to prepare this data for loading in the program mapper interface. (In Progress)</a:t>
            </a:r>
          </a:p>
          <a:p>
            <a:pPr marL="457200" indent="-457200">
              <a:buFont typeface="+mj-lt"/>
              <a:buAutoNum type="arabicPeriod"/>
            </a:pPr>
            <a:r>
              <a:rPr lang="en-US" dirty="0">
                <a:solidFill>
                  <a:schemeClr val="bg1">
                    <a:lumMod val="65000"/>
                  </a:schemeClr>
                </a:solidFill>
              </a:rPr>
              <a:t>Gathering data and information pathways on UC Merced undergraduate degree programs to prepare this data for loading in the program mapper interface. (COMPLETED)</a:t>
            </a:r>
          </a:p>
          <a:p>
            <a:pPr marL="457200" indent="-457200">
              <a:buFont typeface="+mj-lt"/>
              <a:buAutoNum type="arabicPeriod"/>
            </a:pPr>
            <a:r>
              <a:rPr lang="en-US" b="1" dirty="0">
                <a:solidFill>
                  <a:schemeClr val="bg1">
                    <a:lumMod val="75000"/>
                  </a:schemeClr>
                </a:solidFill>
              </a:rPr>
              <a:t>Aligning Bakersfield College program maps, Merced College program maps, and Associate Degrees for Transfer (ADTs) to University of California-Merced undergraduate degree programs. (In Progress)</a:t>
            </a:r>
          </a:p>
          <a:p>
            <a:endParaRPr lang="en-US" dirty="0">
              <a:solidFill>
                <a:srgbClr val="00B050"/>
              </a:solidFill>
            </a:endParaRPr>
          </a:p>
          <a:p>
            <a:endParaRPr lang="en-US" dirty="0"/>
          </a:p>
        </p:txBody>
      </p:sp>
      <p:sp>
        <p:nvSpPr>
          <p:cNvPr id="6" name="Title 5">
            <a:extLst>
              <a:ext uri="{FF2B5EF4-FFF2-40B4-BE49-F238E27FC236}">
                <a16:creationId xmlns:a16="http://schemas.microsoft.com/office/drawing/2014/main" id="{4947217D-EB16-594F-A754-CAF58209D693}"/>
              </a:ext>
            </a:extLst>
          </p:cNvPr>
          <p:cNvSpPr>
            <a:spLocks noGrp="1"/>
          </p:cNvSpPr>
          <p:nvPr>
            <p:ph type="title"/>
          </p:nvPr>
        </p:nvSpPr>
        <p:spPr>
          <a:xfrm>
            <a:off x="691978" y="695114"/>
            <a:ext cx="10463702" cy="817559"/>
          </a:xfrm>
        </p:spPr>
        <p:txBody>
          <a:bodyPr>
            <a:noAutofit/>
          </a:bodyPr>
          <a:lstStyle/>
          <a:p>
            <a:r>
              <a:rPr lang="en-US" dirty="0"/>
              <a:t>UCM + Merced College + Bakersfield College - Pilot  </a:t>
            </a:r>
          </a:p>
        </p:txBody>
      </p:sp>
    </p:spTree>
    <p:extLst>
      <p:ext uri="{BB962C8B-B14F-4D97-AF65-F5344CB8AC3E}">
        <p14:creationId xmlns:p14="http://schemas.microsoft.com/office/powerpoint/2010/main" val="387330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lear communicatio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3" name="AutoShape 4" descr="Image result for clear communicatio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4" name="AutoShape 6" descr="Image result for clear communication"/>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7" name="Content Placeholder 6">
            <a:extLst>
              <a:ext uri="{FF2B5EF4-FFF2-40B4-BE49-F238E27FC236}">
                <a16:creationId xmlns:a16="http://schemas.microsoft.com/office/drawing/2014/main" id="{FCFB64C4-340C-7E41-AA9D-8FE0C37174DF}"/>
              </a:ext>
            </a:extLst>
          </p:cNvPr>
          <p:cNvSpPr>
            <a:spLocks noGrp="1"/>
          </p:cNvSpPr>
          <p:nvPr>
            <p:ph idx="1"/>
          </p:nvPr>
        </p:nvSpPr>
        <p:spPr>
          <a:xfrm>
            <a:off x="1097280" y="1371601"/>
            <a:ext cx="10058400" cy="4497492"/>
          </a:xfrm>
        </p:spPr>
        <p:txBody>
          <a:bodyPr>
            <a:normAutofit fontScale="92500"/>
          </a:bodyPr>
          <a:lstStyle/>
          <a:p>
            <a:pPr marL="457200" indent="-457200">
              <a:buFont typeface="+mj-lt"/>
              <a:buAutoNum type="arabicPeriod"/>
            </a:pPr>
            <a:r>
              <a:rPr lang="en-US" b="1" dirty="0">
                <a:solidFill>
                  <a:schemeClr val="bg1">
                    <a:lumMod val="75000"/>
                  </a:schemeClr>
                </a:solidFill>
              </a:rPr>
              <a:t>Convening BC/MC/UCM faculty and staff to work together on creating STEM transfer pathways that connect Associate Degrees for Transfer (ADTs) to UC Merced majors. (COMPLETED)</a:t>
            </a:r>
          </a:p>
          <a:p>
            <a:pPr marL="457200" indent="-457200">
              <a:buFont typeface="+mj-lt"/>
              <a:buAutoNum type="arabicPeriod"/>
            </a:pPr>
            <a:r>
              <a:rPr lang="en-US" b="1" dirty="0"/>
              <a:t>Developing a two-semester Transfer experience course sequence at BC and MC that will encourage and prepare students to apply to UCM in the first semester and begin a cohort-model of integration into school culture (SNS, SSHA, SOE) in the second semester.</a:t>
            </a:r>
            <a:r>
              <a:rPr lang="en-US" b="1" dirty="0">
                <a:solidFill>
                  <a:srgbClr val="0024FF"/>
                </a:solidFill>
              </a:rPr>
              <a:t> (COMPLETED)</a:t>
            </a:r>
          </a:p>
          <a:p>
            <a:pPr marL="457200" indent="-457200">
              <a:buFont typeface="+mj-lt"/>
              <a:buAutoNum type="arabicPeriod"/>
            </a:pPr>
            <a:r>
              <a:rPr lang="en-US" dirty="0">
                <a:solidFill>
                  <a:schemeClr val="bg1">
                    <a:lumMod val="65000"/>
                  </a:schemeClr>
                </a:solidFill>
              </a:rPr>
              <a:t>Developing Merced College program maps and gathering MC data and information pathways to prepare this data for loading in the program mapper interface. (In Progress)</a:t>
            </a:r>
          </a:p>
          <a:p>
            <a:pPr marL="457200" indent="-457200">
              <a:buFont typeface="+mj-lt"/>
              <a:buAutoNum type="arabicPeriod"/>
            </a:pPr>
            <a:r>
              <a:rPr lang="en-US" dirty="0">
                <a:solidFill>
                  <a:schemeClr val="bg1">
                    <a:lumMod val="65000"/>
                  </a:schemeClr>
                </a:solidFill>
              </a:rPr>
              <a:t>Gathering data and information pathways on UC Merced undergraduate degree programs to prepare this data for loading in the program mapper interface. (COMPLETED)</a:t>
            </a:r>
          </a:p>
          <a:p>
            <a:pPr marL="457200" indent="-457200">
              <a:buFont typeface="+mj-lt"/>
              <a:buAutoNum type="arabicPeriod"/>
            </a:pPr>
            <a:r>
              <a:rPr lang="en-US" b="1" dirty="0">
                <a:solidFill>
                  <a:srgbClr val="D0D1D9"/>
                </a:solidFill>
              </a:rPr>
              <a:t>Aligning Bakersfield College program maps, Merced College program maps, and Associate Degrees for Transfer (ADTs) to University of California-Merced undergraduate degree programs. (In Progress)</a:t>
            </a:r>
          </a:p>
          <a:p>
            <a:endParaRPr lang="en-US" dirty="0">
              <a:solidFill>
                <a:srgbClr val="00B050"/>
              </a:solidFill>
            </a:endParaRPr>
          </a:p>
          <a:p>
            <a:endParaRPr lang="en-US" dirty="0"/>
          </a:p>
        </p:txBody>
      </p:sp>
      <p:sp>
        <p:nvSpPr>
          <p:cNvPr id="6" name="Title 5">
            <a:extLst>
              <a:ext uri="{FF2B5EF4-FFF2-40B4-BE49-F238E27FC236}">
                <a16:creationId xmlns:a16="http://schemas.microsoft.com/office/drawing/2014/main" id="{4947217D-EB16-594F-A754-CAF58209D693}"/>
              </a:ext>
            </a:extLst>
          </p:cNvPr>
          <p:cNvSpPr>
            <a:spLocks noGrp="1"/>
          </p:cNvSpPr>
          <p:nvPr>
            <p:ph type="title"/>
          </p:nvPr>
        </p:nvSpPr>
        <p:spPr>
          <a:xfrm>
            <a:off x="691978" y="695115"/>
            <a:ext cx="10463702" cy="587584"/>
          </a:xfrm>
        </p:spPr>
        <p:txBody>
          <a:bodyPr>
            <a:noAutofit/>
          </a:bodyPr>
          <a:lstStyle/>
          <a:p>
            <a:r>
              <a:rPr lang="en-US" dirty="0"/>
              <a:t>UCM + Merced C + Bakersfield C - Pilot </a:t>
            </a:r>
          </a:p>
        </p:txBody>
      </p:sp>
    </p:spTree>
    <p:extLst>
      <p:ext uri="{BB962C8B-B14F-4D97-AF65-F5344CB8AC3E}">
        <p14:creationId xmlns:p14="http://schemas.microsoft.com/office/powerpoint/2010/main" val="180189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lear communicatio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3" name="AutoShape 4" descr="Image result for clear communicatio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4" name="AutoShape 6" descr="Image result for clear communication"/>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7" name="Content Placeholder 6">
            <a:extLst>
              <a:ext uri="{FF2B5EF4-FFF2-40B4-BE49-F238E27FC236}">
                <a16:creationId xmlns:a16="http://schemas.microsoft.com/office/drawing/2014/main" id="{FCFB64C4-340C-7E41-AA9D-8FE0C37174DF}"/>
              </a:ext>
            </a:extLst>
          </p:cNvPr>
          <p:cNvSpPr>
            <a:spLocks noGrp="1"/>
          </p:cNvSpPr>
          <p:nvPr>
            <p:ph idx="1"/>
          </p:nvPr>
        </p:nvSpPr>
        <p:spPr>
          <a:xfrm>
            <a:off x="1097280" y="1371601"/>
            <a:ext cx="10058400" cy="4497492"/>
          </a:xfrm>
        </p:spPr>
        <p:txBody>
          <a:bodyPr>
            <a:normAutofit fontScale="92500"/>
          </a:bodyPr>
          <a:lstStyle/>
          <a:p>
            <a:pPr marL="457200" indent="-457200">
              <a:buFont typeface="+mj-lt"/>
              <a:buAutoNum type="arabicPeriod"/>
            </a:pPr>
            <a:r>
              <a:rPr lang="en-US" b="1" dirty="0">
                <a:solidFill>
                  <a:srgbClr val="D0D1D9"/>
                </a:solidFill>
              </a:rPr>
              <a:t>Convening BC/MC/UCM faculty and staff to work together on creating STEM transfer pathways that connect Associate Degrees for Transfer (ADTs) to UC Merced majors. (COMPLETED)</a:t>
            </a:r>
          </a:p>
          <a:p>
            <a:pPr marL="457200" indent="-457200">
              <a:buFont typeface="+mj-lt"/>
              <a:buAutoNum type="arabicPeriod"/>
            </a:pPr>
            <a:r>
              <a:rPr lang="en-US" dirty="0">
                <a:solidFill>
                  <a:schemeClr val="bg1">
                    <a:lumMod val="65000"/>
                  </a:schemeClr>
                </a:solidFill>
              </a:rPr>
              <a:t>Developing a two-semester Transfer experience course sequence at BC and MC that will encourage and prepare students to apply to UCM in the first semester and begin a cohort-model of integration into school culture (SNS, SSHA, SOE) in the second semester. (COMPLETED)</a:t>
            </a:r>
          </a:p>
          <a:p>
            <a:pPr marL="457200" indent="-457200">
              <a:buFont typeface="+mj-lt"/>
              <a:buAutoNum type="arabicPeriod"/>
            </a:pPr>
            <a:r>
              <a:rPr lang="en-US" b="1" dirty="0"/>
              <a:t>Developing Merced College program maps and gathering MC data and information pathways to prepare this data for loading in the program mapper interface. </a:t>
            </a:r>
            <a:r>
              <a:rPr lang="en-US" b="1" dirty="0">
                <a:solidFill>
                  <a:srgbClr val="0024FF"/>
                </a:solidFill>
              </a:rPr>
              <a:t>(COMPLETED)</a:t>
            </a:r>
          </a:p>
          <a:p>
            <a:pPr marL="457200" indent="-457200">
              <a:buFont typeface="+mj-lt"/>
              <a:buAutoNum type="arabicPeriod"/>
            </a:pPr>
            <a:r>
              <a:rPr lang="en-US" dirty="0">
                <a:solidFill>
                  <a:schemeClr val="bg1">
                    <a:lumMod val="65000"/>
                  </a:schemeClr>
                </a:solidFill>
              </a:rPr>
              <a:t>Gathering data and information pathways on UC Merced undergraduate degree programs to prepare this data for loading in the program mapper interface. (COMPLETED)</a:t>
            </a:r>
          </a:p>
          <a:p>
            <a:pPr marL="457200" indent="-457200">
              <a:buFont typeface="+mj-lt"/>
              <a:buAutoNum type="arabicPeriod"/>
            </a:pPr>
            <a:r>
              <a:rPr lang="en-US" dirty="0">
                <a:solidFill>
                  <a:srgbClr val="D0D1D9"/>
                </a:solidFill>
              </a:rPr>
              <a:t>Aligning Bakersfield College program maps, Merced College program maps, and Associate Degrees for Transfer (ADTs) to University of California-Merced undergraduate degree programs. (In Progress)</a:t>
            </a:r>
          </a:p>
          <a:p>
            <a:endParaRPr lang="en-US" dirty="0">
              <a:solidFill>
                <a:srgbClr val="00B050"/>
              </a:solidFill>
            </a:endParaRPr>
          </a:p>
          <a:p>
            <a:endParaRPr lang="en-US" dirty="0"/>
          </a:p>
        </p:txBody>
      </p:sp>
      <p:sp>
        <p:nvSpPr>
          <p:cNvPr id="6" name="Title 5">
            <a:extLst>
              <a:ext uri="{FF2B5EF4-FFF2-40B4-BE49-F238E27FC236}">
                <a16:creationId xmlns:a16="http://schemas.microsoft.com/office/drawing/2014/main" id="{4947217D-EB16-594F-A754-CAF58209D693}"/>
              </a:ext>
            </a:extLst>
          </p:cNvPr>
          <p:cNvSpPr>
            <a:spLocks noGrp="1"/>
          </p:cNvSpPr>
          <p:nvPr>
            <p:ph type="title"/>
          </p:nvPr>
        </p:nvSpPr>
        <p:spPr>
          <a:xfrm>
            <a:off x="691978" y="695115"/>
            <a:ext cx="10463702" cy="587584"/>
          </a:xfrm>
        </p:spPr>
        <p:txBody>
          <a:bodyPr>
            <a:noAutofit/>
          </a:bodyPr>
          <a:lstStyle/>
          <a:p>
            <a:r>
              <a:rPr lang="en-US" dirty="0"/>
              <a:t>UCM + Merced C + Bakersfield C - Pilot </a:t>
            </a:r>
          </a:p>
        </p:txBody>
      </p:sp>
    </p:spTree>
    <p:extLst>
      <p:ext uri="{BB962C8B-B14F-4D97-AF65-F5344CB8AC3E}">
        <p14:creationId xmlns:p14="http://schemas.microsoft.com/office/powerpoint/2010/main" val="3205440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lear communicatio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3" name="AutoShape 4" descr="Image result for clear communicatio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4" name="AutoShape 6" descr="Image result for clear communication"/>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7" name="Content Placeholder 6">
            <a:extLst>
              <a:ext uri="{FF2B5EF4-FFF2-40B4-BE49-F238E27FC236}">
                <a16:creationId xmlns:a16="http://schemas.microsoft.com/office/drawing/2014/main" id="{FCFB64C4-340C-7E41-AA9D-8FE0C37174DF}"/>
              </a:ext>
            </a:extLst>
          </p:cNvPr>
          <p:cNvSpPr>
            <a:spLocks noGrp="1"/>
          </p:cNvSpPr>
          <p:nvPr>
            <p:ph idx="1"/>
          </p:nvPr>
        </p:nvSpPr>
        <p:spPr>
          <a:xfrm>
            <a:off x="1097280" y="1371601"/>
            <a:ext cx="10058400" cy="4497492"/>
          </a:xfrm>
        </p:spPr>
        <p:txBody>
          <a:bodyPr>
            <a:normAutofit fontScale="92500"/>
          </a:bodyPr>
          <a:lstStyle/>
          <a:p>
            <a:pPr marL="457200" indent="-457200">
              <a:buFont typeface="+mj-lt"/>
              <a:buAutoNum type="arabicPeriod"/>
            </a:pPr>
            <a:r>
              <a:rPr lang="en-US" dirty="0">
                <a:solidFill>
                  <a:srgbClr val="D0D1D9"/>
                </a:solidFill>
              </a:rPr>
              <a:t>Convening BC/MC/UCM faculty and staff to work together on creating STEM transfer pathways that connect Associate Degrees for Transfer (ADTs) to UC Merced majors. (COMPLETED)</a:t>
            </a:r>
          </a:p>
          <a:p>
            <a:pPr marL="457200" indent="-457200">
              <a:buFont typeface="+mj-lt"/>
              <a:buAutoNum type="arabicPeriod"/>
            </a:pPr>
            <a:r>
              <a:rPr lang="en-US" dirty="0">
                <a:solidFill>
                  <a:schemeClr val="bg1">
                    <a:lumMod val="65000"/>
                  </a:schemeClr>
                </a:solidFill>
              </a:rPr>
              <a:t>Developing a two-semester Transfer experience course sequence at BC and MC that will encourage and prepare students to apply to UCM in the first semester and begin a cohort-model of integration into school culture (SNS, SSHA, SOE) in the second semester. (COMPLETED)</a:t>
            </a:r>
          </a:p>
          <a:p>
            <a:pPr marL="457200" indent="-457200">
              <a:buFont typeface="+mj-lt"/>
              <a:buAutoNum type="arabicPeriod"/>
            </a:pPr>
            <a:r>
              <a:rPr lang="en-US" dirty="0">
                <a:solidFill>
                  <a:schemeClr val="bg1">
                    <a:lumMod val="65000"/>
                  </a:schemeClr>
                </a:solidFill>
              </a:rPr>
              <a:t>Developing Merced College program maps and gathering MC data and information pathways to prepare this data for loading in the program mapper interface. (In Progress)</a:t>
            </a:r>
          </a:p>
          <a:p>
            <a:pPr marL="457200" indent="-457200">
              <a:buFont typeface="+mj-lt"/>
              <a:buAutoNum type="arabicPeriod"/>
            </a:pPr>
            <a:r>
              <a:rPr lang="en-US" b="1" dirty="0"/>
              <a:t>Gathering data and information pathways on UC Merced undergraduate degree programs to prepare this data for loading in the program mapper interface. </a:t>
            </a:r>
            <a:r>
              <a:rPr lang="en-US" b="1" dirty="0">
                <a:solidFill>
                  <a:srgbClr val="0024FF"/>
                </a:solidFill>
              </a:rPr>
              <a:t>(COMPLETED)</a:t>
            </a:r>
          </a:p>
          <a:p>
            <a:pPr marL="457200" indent="-457200">
              <a:buFont typeface="+mj-lt"/>
              <a:buAutoNum type="arabicPeriod"/>
            </a:pPr>
            <a:r>
              <a:rPr lang="en-US" dirty="0">
                <a:solidFill>
                  <a:srgbClr val="D0D1D9"/>
                </a:solidFill>
              </a:rPr>
              <a:t>Aligning Bakersfield College program maps, Merced College program maps, and Associate Degrees for Transfer (ADTs) to University of California-Merced undergraduate degree programs. (In Progress)</a:t>
            </a:r>
          </a:p>
          <a:p>
            <a:endParaRPr lang="en-US" dirty="0">
              <a:solidFill>
                <a:srgbClr val="00B050"/>
              </a:solidFill>
            </a:endParaRPr>
          </a:p>
          <a:p>
            <a:endParaRPr lang="en-US" dirty="0"/>
          </a:p>
        </p:txBody>
      </p:sp>
      <p:sp>
        <p:nvSpPr>
          <p:cNvPr id="6" name="Title 5">
            <a:extLst>
              <a:ext uri="{FF2B5EF4-FFF2-40B4-BE49-F238E27FC236}">
                <a16:creationId xmlns:a16="http://schemas.microsoft.com/office/drawing/2014/main" id="{4947217D-EB16-594F-A754-CAF58209D693}"/>
              </a:ext>
            </a:extLst>
          </p:cNvPr>
          <p:cNvSpPr>
            <a:spLocks noGrp="1"/>
          </p:cNvSpPr>
          <p:nvPr>
            <p:ph type="title"/>
          </p:nvPr>
        </p:nvSpPr>
        <p:spPr>
          <a:xfrm>
            <a:off x="691978" y="695115"/>
            <a:ext cx="10463702" cy="587584"/>
          </a:xfrm>
        </p:spPr>
        <p:txBody>
          <a:bodyPr>
            <a:noAutofit/>
          </a:bodyPr>
          <a:lstStyle/>
          <a:p>
            <a:r>
              <a:rPr lang="en-US" dirty="0"/>
              <a:t>UCM + Merced C + Bakersfield C - Pilot </a:t>
            </a:r>
          </a:p>
        </p:txBody>
      </p:sp>
    </p:spTree>
    <p:extLst>
      <p:ext uri="{BB962C8B-B14F-4D97-AF65-F5344CB8AC3E}">
        <p14:creationId xmlns:p14="http://schemas.microsoft.com/office/powerpoint/2010/main" val="1178301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lear communicatio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3" name="AutoShape 4" descr="Image result for clear communicatio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4" name="AutoShape 6" descr="Image result for clear communication"/>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7" name="Content Placeholder 6">
            <a:extLst>
              <a:ext uri="{FF2B5EF4-FFF2-40B4-BE49-F238E27FC236}">
                <a16:creationId xmlns:a16="http://schemas.microsoft.com/office/drawing/2014/main" id="{FCFB64C4-340C-7E41-AA9D-8FE0C37174DF}"/>
              </a:ext>
            </a:extLst>
          </p:cNvPr>
          <p:cNvSpPr>
            <a:spLocks noGrp="1"/>
          </p:cNvSpPr>
          <p:nvPr>
            <p:ph idx="1"/>
          </p:nvPr>
        </p:nvSpPr>
        <p:spPr>
          <a:xfrm>
            <a:off x="1097280" y="1371601"/>
            <a:ext cx="10058400" cy="4497492"/>
          </a:xfrm>
        </p:spPr>
        <p:txBody>
          <a:bodyPr>
            <a:normAutofit fontScale="92500"/>
          </a:bodyPr>
          <a:lstStyle/>
          <a:p>
            <a:pPr marL="457200" indent="-457200">
              <a:buFont typeface="+mj-lt"/>
              <a:buAutoNum type="arabicPeriod"/>
            </a:pPr>
            <a:r>
              <a:rPr lang="en-US" dirty="0">
                <a:solidFill>
                  <a:srgbClr val="D0D1D9"/>
                </a:solidFill>
              </a:rPr>
              <a:t>Convening BC/MC/UCM faculty and staff to work together on creating STEM transfer pathways that connect Associate Degrees for Transfer (ADTs) to UC Merced majors. (COMPLETED)</a:t>
            </a:r>
          </a:p>
          <a:p>
            <a:pPr marL="457200" indent="-457200">
              <a:buFont typeface="+mj-lt"/>
              <a:buAutoNum type="arabicPeriod"/>
            </a:pPr>
            <a:r>
              <a:rPr lang="en-US" dirty="0">
                <a:solidFill>
                  <a:schemeClr val="bg1">
                    <a:lumMod val="65000"/>
                  </a:schemeClr>
                </a:solidFill>
              </a:rPr>
              <a:t>Developing a two-semester Transfer experience course sequence at BC and MC that will encourage and prepare students to apply to UCM in the first semester and begin a cohort-model of integration into school culture (SNS, SSHA, SOE) in the second semester. (COMPLETED)</a:t>
            </a:r>
          </a:p>
          <a:p>
            <a:pPr marL="457200" indent="-457200">
              <a:buFont typeface="+mj-lt"/>
              <a:buAutoNum type="arabicPeriod"/>
            </a:pPr>
            <a:r>
              <a:rPr lang="en-US" dirty="0">
                <a:solidFill>
                  <a:schemeClr val="bg1">
                    <a:lumMod val="65000"/>
                  </a:schemeClr>
                </a:solidFill>
              </a:rPr>
              <a:t>Developing Merced College program maps and gathering MC data and information pathways to prepare this data for loading in the program mapper interface. (In Progress)</a:t>
            </a:r>
          </a:p>
          <a:p>
            <a:pPr marL="457200" indent="-457200">
              <a:buFont typeface="+mj-lt"/>
              <a:buAutoNum type="arabicPeriod"/>
            </a:pPr>
            <a:r>
              <a:rPr lang="en-US" dirty="0">
                <a:solidFill>
                  <a:schemeClr val="bg1">
                    <a:lumMod val="65000"/>
                  </a:schemeClr>
                </a:solidFill>
              </a:rPr>
              <a:t>Gathering data and information pathways on UC Merced undergraduate degree programs to prepare this data for loading in the program mapper interface. (COMPLETED)</a:t>
            </a:r>
          </a:p>
          <a:p>
            <a:pPr marL="457200" indent="-457200">
              <a:buFont typeface="+mj-lt"/>
              <a:buAutoNum type="arabicPeriod"/>
            </a:pPr>
            <a:r>
              <a:rPr lang="en-US" b="1" dirty="0"/>
              <a:t>Aligning Bakersfield College program maps, Merced College program maps, and Associate Degrees for Transfer (ADTs) to University of California-Merced undergraduate degree programs. </a:t>
            </a:r>
            <a:r>
              <a:rPr lang="en-US" b="1" dirty="0">
                <a:solidFill>
                  <a:srgbClr val="0000FF"/>
                </a:solidFill>
              </a:rPr>
              <a:t>(COMPLETED)</a:t>
            </a:r>
            <a:endParaRPr lang="en-US" b="1" dirty="0"/>
          </a:p>
          <a:p>
            <a:endParaRPr lang="en-US" dirty="0">
              <a:solidFill>
                <a:srgbClr val="00B050"/>
              </a:solidFill>
            </a:endParaRPr>
          </a:p>
          <a:p>
            <a:endParaRPr lang="en-US" dirty="0"/>
          </a:p>
        </p:txBody>
      </p:sp>
      <p:sp>
        <p:nvSpPr>
          <p:cNvPr id="6" name="Title 5">
            <a:extLst>
              <a:ext uri="{FF2B5EF4-FFF2-40B4-BE49-F238E27FC236}">
                <a16:creationId xmlns:a16="http://schemas.microsoft.com/office/drawing/2014/main" id="{4947217D-EB16-594F-A754-CAF58209D693}"/>
              </a:ext>
            </a:extLst>
          </p:cNvPr>
          <p:cNvSpPr>
            <a:spLocks noGrp="1"/>
          </p:cNvSpPr>
          <p:nvPr>
            <p:ph type="title"/>
          </p:nvPr>
        </p:nvSpPr>
        <p:spPr>
          <a:xfrm>
            <a:off x="691978" y="695115"/>
            <a:ext cx="10463702" cy="587584"/>
          </a:xfrm>
        </p:spPr>
        <p:txBody>
          <a:bodyPr>
            <a:noAutofit/>
          </a:bodyPr>
          <a:lstStyle/>
          <a:p>
            <a:r>
              <a:rPr lang="en-US" dirty="0"/>
              <a:t>UCM + Merced C + Bakersfield C - Pilot </a:t>
            </a:r>
          </a:p>
        </p:txBody>
      </p:sp>
    </p:spTree>
    <p:extLst>
      <p:ext uri="{BB962C8B-B14F-4D97-AF65-F5344CB8AC3E}">
        <p14:creationId xmlns:p14="http://schemas.microsoft.com/office/powerpoint/2010/main" val="3908117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lear communicatio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3" name="AutoShape 4" descr="Image result for clear communicatio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4" name="AutoShape 6" descr="Image result for clear communication"/>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latin typeface="Calibri"/>
            </a:endParaRPr>
          </a:p>
        </p:txBody>
      </p:sp>
      <p:sp>
        <p:nvSpPr>
          <p:cNvPr id="54" name="TextBox 53"/>
          <p:cNvSpPr txBox="1"/>
          <p:nvPr/>
        </p:nvSpPr>
        <p:spPr>
          <a:xfrm>
            <a:off x="1670366" y="1039265"/>
            <a:ext cx="8851265" cy="4431983"/>
          </a:xfrm>
          <a:prstGeom prst="rect">
            <a:avLst/>
          </a:prstGeom>
          <a:noFill/>
        </p:spPr>
        <p:txBody>
          <a:bodyPr wrap="square" rtlCol="0">
            <a:spAutoFit/>
          </a:bodyPr>
          <a:lstStyle/>
          <a:p>
            <a:pPr algn="ctr"/>
            <a:r>
              <a:rPr lang="en-US" sz="3600" b="1" dirty="0"/>
              <a:t>Two Primary Teams</a:t>
            </a:r>
          </a:p>
          <a:p>
            <a:pPr algn="ctr"/>
            <a:r>
              <a:rPr lang="en-US" b="1" dirty="0"/>
              <a:t>(running in parallel)</a:t>
            </a:r>
          </a:p>
          <a:p>
            <a:pPr algn="ctr"/>
            <a:endParaRPr lang="en-US" b="1" dirty="0"/>
          </a:p>
          <a:p>
            <a:pPr algn="ctr"/>
            <a:endParaRPr lang="en-US" b="1" dirty="0"/>
          </a:p>
          <a:p>
            <a:pPr algn="ctr"/>
            <a:r>
              <a:rPr lang="en-US" sz="2400" b="1" dirty="0">
                <a:solidFill>
                  <a:srgbClr val="0024FF"/>
                </a:solidFill>
              </a:rPr>
              <a:t>----- Curriculum Pathway Team -----</a:t>
            </a:r>
          </a:p>
          <a:p>
            <a:pPr algn="ctr"/>
            <a:r>
              <a:rPr lang="en-US" b="1" dirty="0"/>
              <a:t>Approval of discipline-based transfer pathways from CVCC to UC Merced</a:t>
            </a:r>
          </a:p>
          <a:p>
            <a:pPr algn="ctr"/>
            <a:r>
              <a:rPr lang="en-US" b="1" dirty="0"/>
              <a:t>**Optional development of ½ CR transfer courses**</a:t>
            </a:r>
          </a:p>
          <a:p>
            <a:pPr algn="ctr"/>
            <a:endParaRPr lang="en-US" b="1" dirty="0"/>
          </a:p>
          <a:p>
            <a:pPr algn="ctr"/>
            <a:endParaRPr lang="en-US" b="1" dirty="0"/>
          </a:p>
          <a:p>
            <a:pPr algn="ctr"/>
            <a:r>
              <a:rPr lang="en-US" sz="2400" b="1" dirty="0">
                <a:solidFill>
                  <a:srgbClr val="0024FF"/>
                </a:solidFill>
              </a:rPr>
              <a:t>----- Program Mapper Team -----</a:t>
            </a:r>
          </a:p>
          <a:p>
            <a:pPr algn="ctr"/>
            <a:r>
              <a:rPr lang="en-US" b="1" dirty="0"/>
              <a:t>Preparation of CVCC College, Program, and Course data for upload into Program Mapper</a:t>
            </a:r>
          </a:p>
          <a:p>
            <a:pPr algn="ctr"/>
            <a:endParaRPr lang="en-US" b="1" dirty="0"/>
          </a:p>
          <a:p>
            <a:pPr algn="ctr"/>
            <a:endParaRPr lang="en-US" b="1" dirty="0"/>
          </a:p>
        </p:txBody>
      </p:sp>
    </p:spTree>
    <p:extLst>
      <p:ext uri="{BB962C8B-B14F-4D97-AF65-F5344CB8AC3E}">
        <p14:creationId xmlns:p14="http://schemas.microsoft.com/office/powerpoint/2010/main" val="3692140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88AC7-511B-CC41-A1DD-18B8186B11E6}"/>
              </a:ext>
            </a:extLst>
          </p:cNvPr>
          <p:cNvSpPr>
            <a:spLocks noGrp="1"/>
          </p:cNvSpPr>
          <p:nvPr>
            <p:ph type="title"/>
          </p:nvPr>
        </p:nvSpPr>
        <p:spPr>
          <a:xfrm>
            <a:off x="1066800" y="638175"/>
            <a:ext cx="10058400" cy="587584"/>
          </a:xfrm>
        </p:spPr>
        <p:txBody>
          <a:bodyPr>
            <a:normAutofit/>
          </a:bodyPr>
          <a:lstStyle/>
          <a:p>
            <a:pPr algn="ctr"/>
            <a:r>
              <a:rPr lang="en-US" u="sng" dirty="0">
                <a:solidFill>
                  <a:srgbClr val="0024FF"/>
                </a:solidFill>
              </a:rPr>
              <a:t>Curriculum</a:t>
            </a:r>
            <a:r>
              <a:rPr lang="en-US" dirty="0">
                <a:solidFill>
                  <a:srgbClr val="0024FF"/>
                </a:solidFill>
              </a:rPr>
              <a:t> Pathway team</a:t>
            </a:r>
          </a:p>
        </p:txBody>
      </p:sp>
      <p:sp>
        <p:nvSpPr>
          <p:cNvPr id="5" name="Google Shape;56;p13">
            <a:extLst>
              <a:ext uri="{FF2B5EF4-FFF2-40B4-BE49-F238E27FC236}">
                <a16:creationId xmlns:a16="http://schemas.microsoft.com/office/drawing/2014/main" id="{16ED40AB-D733-AB44-93EA-DDE20DCF36CD}"/>
              </a:ext>
            </a:extLst>
          </p:cNvPr>
          <p:cNvSpPr txBox="1"/>
          <p:nvPr/>
        </p:nvSpPr>
        <p:spPr>
          <a:xfrm>
            <a:off x="545017"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Concentric Sky</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6" name="Google Shape;54;p13">
            <a:extLst>
              <a:ext uri="{FF2B5EF4-FFF2-40B4-BE49-F238E27FC236}">
                <a16:creationId xmlns:a16="http://schemas.microsoft.com/office/drawing/2014/main" id="{8B3D84D9-D66C-E242-B9BC-F4D45B228832}"/>
              </a:ext>
            </a:extLst>
          </p:cNvPr>
          <p:cNvSpPr txBox="1"/>
          <p:nvPr/>
        </p:nvSpPr>
        <p:spPr>
          <a:xfrm>
            <a:off x="6478367"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buClr>
                <a:schemeClr val="dk1"/>
              </a:buClr>
              <a:buSzPts val="1100"/>
            </a:pP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b="1"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r>
              <a:rPr lang="en-US" sz="1600" dirty="0">
                <a:solidFill>
                  <a:srgbClr val="666666"/>
                </a:solidFill>
                <a:latin typeface="Calibri" panose="020F0502020204030204" pitchFamily="34" charset="0"/>
                <a:ea typeface="Proxima Nova"/>
                <a:cs typeface="Calibri" panose="020F0502020204030204" pitchFamily="34" charset="0"/>
                <a:sym typeface="Proxima Nova"/>
              </a:rPr>
              <a:t>With Support from UCM</a:t>
            </a:r>
          </a:p>
          <a:p>
            <a:endParaRPr sz="1067" dirty="0">
              <a:solidFill>
                <a:srgbClr val="666666"/>
              </a:solidFill>
              <a:latin typeface="Calibri" panose="020F0502020204030204" pitchFamily="34" charset="0"/>
              <a:cs typeface="Calibri" panose="020F0502020204030204" pitchFamily="34" charset="0"/>
            </a:endParaRPr>
          </a:p>
        </p:txBody>
      </p:sp>
      <p:sp>
        <p:nvSpPr>
          <p:cNvPr id="7" name="Google Shape;55;p13">
            <a:extLst>
              <a:ext uri="{FF2B5EF4-FFF2-40B4-BE49-F238E27FC236}">
                <a16:creationId xmlns:a16="http://schemas.microsoft.com/office/drawing/2014/main" id="{C85CE915-B04A-7147-850B-34F4E5E4E556}"/>
              </a:ext>
            </a:extLst>
          </p:cNvPr>
          <p:cNvSpPr txBox="1"/>
          <p:nvPr/>
        </p:nvSpPr>
        <p:spPr>
          <a:xfrm>
            <a:off x="3511684"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b="1"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US" sz="2133" b="1" dirty="0">
                <a:solidFill>
                  <a:srgbClr val="666666"/>
                </a:solidFill>
                <a:latin typeface="Calibri" panose="020F0502020204030204" pitchFamily="34" charset="0"/>
                <a:ea typeface="Proxima Nova"/>
                <a:cs typeface="Calibri" panose="020F0502020204030204" pitchFamily="34" charset="0"/>
                <a:sym typeface="Proxima Nova"/>
              </a:rPr>
              <a:t>College and UCM</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CVHEC</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8" name="Google Shape;56;p13">
            <a:extLst>
              <a:ext uri="{FF2B5EF4-FFF2-40B4-BE49-F238E27FC236}">
                <a16:creationId xmlns:a16="http://schemas.microsoft.com/office/drawing/2014/main" id="{1576A7CC-F1B4-064B-A06E-A87FB43C4D95}"/>
              </a:ext>
            </a:extLst>
          </p:cNvPr>
          <p:cNvSpPr txBox="1"/>
          <p:nvPr/>
        </p:nvSpPr>
        <p:spPr>
          <a:xfrm>
            <a:off x="545017" y="3955000"/>
            <a:ext cx="2534800" cy="2160400"/>
          </a:xfrm>
          <a:prstGeom prst="rect">
            <a:avLst/>
          </a:prstGeom>
          <a:solidFill>
            <a:srgbClr val="F3F3F3"/>
          </a:solidFill>
          <a:ln>
            <a:noFill/>
          </a:ln>
        </p:spPr>
        <p:txBody>
          <a:bodyPr spcFirstLastPara="1" wrap="square" lIns="219433" tIns="219433" rIns="219433" bIns="219433" anchor="ctr" anchorCtr="0">
            <a:noAutofit/>
          </a:bodyPr>
          <a:lstStyle/>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467" dirty="0">
                <a:solidFill>
                  <a:srgbClr val="666666"/>
                </a:solidFill>
                <a:latin typeface="Calibri" panose="020F0502020204030204" pitchFamily="34" charset="0"/>
                <a:ea typeface="Proxima Nova"/>
                <a:cs typeface="Calibri" panose="020F0502020204030204" pitchFamily="34" charset="0"/>
                <a:sym typeface="Proxima Nova"/>
              </a:rPr>
              <a:t>With Support from </a:t>
            </a:r>
            <a:r>
              <a:rPr lang="en-US" sz="1467" dirty="0">
                <a:solidFill>
                  <a:srgbClr val="666666"/>
                </a:solidFill>
                <a:latin typeface="Calibri" panose="020F0502020204030204" pitchFamily="34" charset="0"/>
                <a:ea typeface="Proxima Nova"/>
                <a:cs typeface="Calibri" panose="020F0502020204030204" pitchFamily="34" charset="0"/>
                <a:sym typeface="Proxima Nova"/>
              </a:rPr>
              <a:t>UCM / CVHEC</a:t>
            </a:r>
            <a:endParaRPr sz="1467"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9" name="Google Shape;57;p13">
            <a:extLst>
              <a:ext uri="{FF2B5EF4-FFF2-40B4-BE49-F238E27FC236}">
                <a16:creationId xmlns:a16="http://schemas.microsoft.com/office/drawing/2014/main" id="{62764287-678A-2648-8C26-7C3398AD6AE4}"/>
              </a:ext>
            </a:extLst>
          </p:cNvPr>
          <p:cNvSpPr txBox="1"/>
          <p:nvPr/>
        </p:nvSpPr>
        <p:spPr>
          <a:xfrm>
            <a:off x="9384000" y="3955000"/>
            <a:ext cx="2534800" cy="2264825"/>
          </a:xfrm>
          <a:prstGeom prst="rect">
            <a:avLst/>
          </a:prstGeom>
          <a:solidFill>
            <a:srgbClr val="F3F3F3"/>
          </a:solidFill>
          <a:ln>
            <a:noFill/>
          </a:ln>
        </p:spPr>
        <p:txBody>
          <a:bodyPr spcFirstLastPara="1" wrap="square" lIns="219433" tIns="219433" rIns="219433" bIns="219433" anchor="ctr" anchorCtr="0">
            <a:noAutofit/>
          </a:bodyPr>
          <a:lstStyle/>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endParaRPr sz="1067" dirty="0">
              <a:solidFill>
                <a:srgbClr val="666666"/>
              </a:solidFill>
              <a:latin typeface="Calibri" panose="020F0502020204030204" pitchFamily="34" charset="0"/>
              <a:ea typeface="Proxima Nova"/>
              <a:cs typeface="Calibri" panose="020F0502020204030204" pitchFamily="34" charset="0"/>
              <a:sym typeface="Proxima Nova"/>
            </a:endParaRPr>
          </a:p>
          <a:p>
            <a:pPr algn="ctr">
              <a:buClr>
                <a:schemeClr val="dk1"/>
              </a:buClr>
              <a:buSzPts val="1100"/>
            </a:pPr>
            <a:r>
              <a:rPr lang="en" sz="1600" dirty="0">
                <a:solidFill>
                  <a:srgbClr val="666666"/>
                </a:solidFill>
                <a:latin typeface="Calibri" panose="020F0502020204030204" pitchFamily="34" charset="0"/>
                <a:ea typeface="Proxima Nova"/>
                <a:cs typeface="Calibri" panose="020F0502020204030204" pitchFamily="34" charset="0"/>
                <a:sym typeface="Proxima Nova"/>
              </a:rPr>
              <a:t>Who’s responsible?</a:t>
            </a:r>
            <a:endParaRPr sz="1600" dirty="0">
              <a:solidFill>
                <a:srgbClr val="666666"/>
              </a:solidFill>
              <a:latin typeface="Calibri" panose="020F0502020204030204" pitchFamily="34" charset="0"/>
              <a:ea typeface="Proxima Nova"/>
              <a:cs typeface="Calibri" panose="020F0502020204030204" pitchFamily="34" charset="0"/>
              <a:sym typeface="Proxima Nova"/>
            </a:endParaRPr>
          </a:p>
          <a:p>
            <a:pPr algn="ctr"/>
            <a:r>
              <a:rPr lang="en" sz="2133" b="1" dirty="0">
                <a:solidFill>
                  <a:srgbClr val="666666"/>
                </a:solidFill>
                <a:latin typeface="Calibri" panose="020F0502020204030204" pitchFamily="34" charset="0"/>
                <a:ea typeface="Proxima Nova"/>
                <a:cs typeface="Calibri" panose="020F0502020204030204" pitchFamily="34" charset="0"/>
                <a:sym typeface="Proxima Nova"/>
              </a:rPr>
              <a:t>College &amp; UCM</a:t>
            </a: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a:p>
            <a:pPr algn="ctr"/>
            <a:endParaRPr sz="2133" b="1" dirty="0">
              <a:solidFill>
                <a:srgbClr val="666666"/>
              </a:solidFill>
              <a:latin typeface="Calibri" panose="020F0502020204030204" pitchFamily="34" charset="0"/>
              <a:ea typeface="Proxima Nova"/>
              <a:cs typeface="Calibri" panose="020F0502020204030204" pitchFamily="34" charset="0"/>
              <a:sym typeface="Proxima Nova"/>
            </a:endParaRPr>
          </a:p>
        </p:txBody>
      </p:sp>
      <p:sp>
        <p:nvSpPr>
          <p:cNvPr id="11" name="Google Shape;59;p13">
            <a:extLst>
              <a:ext uri="{FF2B5EF4-FFF2-40B4-BE49-F238E27FC236}">
                <a16:creationId xmlns:a16="http://schemas.microsoft.com/office/drawing/2014/main" id="{FAF9C92B-4479-2D44-9FF0-C98D53F3311D}"/>
              </a:ext>
            </a:extLst>
          </p:cNvPr>
          <p:cNvSpPr txBox="1"/>
          <p:nvPr/>
        </p:nvSpPr>
        <p:spPr>
          <a:xfrm>
            <a:off x="545000"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1. </a:t>
            </a:r>
            <a:r>
              <a:rPr lang="en-US" sz="2133" b="1" dirty="0">
                <a:latin typeface="Calibri" panose="020F0502020204030204" pitchFamily="34" charset="0"/>
                <a:ea typeface="Proxima Nova"/>
                <a:cs typeface="Calibri" panose="020F0502020204030204" pitchFamily="34" charset="0"/>
                <a:sym typeface="Proxima Nova"/>
              </a:rPr>
              <a:t>Review  ADT’s </a:t>
            </a:r>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BC/MC Program Maps</a:t>
            </a:r>
            <a:endParaRPr sz="1333"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Align with CC Courses</a:t>
            </a:r>
            <a:endParaRPr sz="1333" dirty="0">
              <a:latin typeface="Calibri" panose="020F0502020204030204" pitchFamily="34" charset="0"/>
              <a:ea typeface="Proxima Nova"/>
              <a:cs typeface="Calibri" panose="020F0502020204030204" pitchFamily="34" charset="0"/>
              <a:sym typeface="Proxima Nova"/>
            </a:endParaRPr>
          </a:p>
          <a:p>
            <a:pPr marL="243834" indent="-206582">
              <a:buSzPts val="1000"/>
              <a:buFont typeface="Proxima Nova"/>
              <a:buChar char="●"/>
            </a:pPr>
            <a:r>
              <a:rPr lang="en" sz="1333" dirty="0">
                <a:latin typeface="Calibri" panose="020F0502020204030204" pitchFamily="34" charset="0"/>
                <a:ea typeface="Proxima Nova"/>
                <a:cs typeface="Calibri" panose="020F0502020204030204" pitchFamily="34" charset="0"/>
                <a:sym typeface="Proxima Nova"/>
              </a:rPr>
              <a:t>Develop CC Pathway Template</a:t>
            </a:r>
            <a:endParaRPr sz="1333" dirty="0">
              <a:latin typeface="Calibri" panose="020F0502020204030204" pitchFamily="34" charset="0"/>
              <a:ea typeface="Proxima Nova"/>
              <a:cs typeface="Calibri" panose="020F0502020204030204" pitchFamily="34" charset="0"/>
              <a:sym typeface="Proxima Nova"/>
            </a:endParaRPr>
          </a:p>
        </p:txBody>
      </p:sp>
      <p:sp>
        <p:nvSpPr>
          <p:cNvPr id="12" name="Google Shape;60;p13">
            <a:extLst>
              <a:ext uri="{FF2B5EF4-FFF2-40B4-BE49-F238E27FC236}">
                <a16:creationId xmlns:a16="http://schemas.microsoft.com/office/drawing/2014/main" id="{E95CB33C-C4A9-4345-B8B6-60C6F5A32555}"/>
              </a:ext>
            </a:extLst>
          </p:cNvPr>
          <p:cNvSpPr txBox="1"/>
          <p:nvPr/>
        </p:nvSpPr>
        <p:spPr>
          <a:xfrm>
            <a:off x="3505433"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2.</a:t>
            </a:r>
            <a:r>
              <a:rPr lang="en" sz="2133" b="1" dirty="0">
                <a:latin typeface="Calibri" panose="020F0502020204030204" pitchFamily="34" charset="0"/>
                <a:ea typeface="Proxima Nova"/>
                <a:cs typeface="Calibri" panose="020F0502020204030204" pitchFamily="34" charset="0"/>
                <a:sym typeface="Proxima Nova"/>
              </a:rPr>
              <a:t> </a:t>
            </a:r>
            <a:r>
              <a:rPr lang="en-US" sz="2133" b="1" dirty="0">
                <a:latin typeface="Calibri" panose="020F0502020204030204" pitchFamily="34" charset="0"/>
                <a:ea typeface="Proxima Nova"/>
                <a:cs typeface="Calibri" panose="020F0502020204030204" pitchFamily="34" charset="0"/>
                <a:sym typeface="Proxima Nova"/>
              </a:rPr>
              <a:t>Attend Convening(s)</a:t>
            </a:r>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Char char="●"/>
            </a:pPr>
            <a:r>
              <a:rPr lang="en-US" sz="1333" dirty="0">
                <a:latin typeface="Calibri" panose="020F0502020204030204" pitchFamily="34" charset="0"/>
                <a:cs typeface="Calibri" panose="020F0502020204030204" pitchFamily="34" charset="0"/>
              </a:rPr>
              <a:t>CC faculty and counselors</a:t>
            </a:r>
            <a:endParaRPr sz="1333" dirty="0">
              <a:latin typeface="Calibri" panose="020F0502020204030204" pitchFamily="34" charset="0"/>
              <a:cs typeface="Calibri" panose="020F0502020204030204" pitchFamily="34" charset="0"/>
            </a:endParaRPr>
          </a:p>
          <a:p>
            <a:pPr marL="243834" indent="-206582">
              <a:buSzPts val="1000"/>
              <a:buChar char="●"/>
            </a:pPr>
            <a:r>
              <a:rPr lang="en" sz="1333" dirty="0">
                <a:latin typeface="Calibri" panose="020F0502020204030204" pitchFamily="34" charset="0"/>
                <a:cs typeface="Calibri" panose="020F0502020204030204" pitchFamily="34" charset="0"/>
              </a:rPr>
              <a:t>UCM faculty and staff</a:t>
            </a:r>
            <a:endParaRPr sz="1333" dirty="0">
              <a:latin typeface="Calibri" panose="020F0502020204030204" pitchFamily="34" charset="0"/>
              <a:cs typeface="Calibri" panose="020F0502020204030204" pitchFamily="34" charset="0"/>
            </a:endParaRPr>
          </a:p>
          <a:p>
            <a:pPr marL="243834" indent="-206582">
              <a:buSzPts val="1000"/>
              <a:buChar char="●"/>
            </a:pPr>
            <a:r>
              <a:rPr lang="en-US" sz="1333" dirty="0">
                <a:latin typeface="Calibri" panose="020F0502020204030204" pitchFamily="34" charset="0"/>
                <a:cs typeface="Calibri" panose="020F0502020204030204" pitchFamily="34" charset="0"/>
              </a:rPr>
              <a:t>Meet by discipline</a:t>
            </a:r>
            <a:endParaRPr sz="1333" dirty="0">
              <a:latin typeface="Calibri" panose="020F0502020204030204" pitchFamily="34" charset="0"/>
              <a:cs typeface="Calibri" panose="020F0502020204030204" pitchFamily="34" charset="0"/>
            </a:endParaRPr>
          </a:p>
          <a:p>
            <a:pPr marL="243834" indent="-206582">
              <a:buSzPts val="1000"/>
              <a:buChar char="●"/>
            </a:pPr>
            <a:r>
              <a:rPr lang="en" sz="1333" dirty="0">
                <a:latin typeface="Calibri" panose="020F0502020204030204" pitchFamily="34" charset="0"/>
                <a:cs typeface="Calibri" panose="020F0502020204030204" pitchFamily="34" charset="0"/>
              </a:rPr>
              <a:t>Identify gaps, articulation issues, etc.</a:t>
            </a:r>
            <a:endParaRPr sz="1333" dirty="0">
              <a:latin typeface="Calibri" panose="020F0502020204030204" pitchFamily="34" charset="0"/>
              <a:cs typeface="Calibri" panose="020F0502020204030204" pitchFamily="34" charset="0"/>
            </a:endParaRPr>
          </a:p>
        </p:txBody>
      </p:sp>
      <p:sp>
        <p:nvSpPr>
          <p:cNvPr id="13" name="Google Shape;61;p13">
            <a:extLst>
              <a:ext uri="{FF2B5EF4-FFF2-40B4-BE49-F238E27FC236}">
                <a16:creationId xmlns:a16="http://schemas.microsoft.com/office/drawing/2014/main" id="{75BAD358-8610-4642-AD08-3AEC26C720C2}"/>
              </a:ext>
            </a:extLst>
          </p:cNvPr>
          <p:cNvSpPr txBox="1"/>
          <p:nvPr/>
        </p:nvSpPr>
        <p:spPr>
          <a:xfrm>
            <a:off x="6478367"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3.</a:t>
            </a:r>
            <a:r>
              <a:rPr lang="en" sz="2133" b="1" dirty="0">
                <a:latin typeface="Calibri" panose="020F0502020204030204" pitchFamily="34" charset="0"/>
                <a:ea typeface="Proxima Nova"/>
                <a:cs typeface="Calibri" panose="020F0502020204030204" pitchFamily="34" charset="0"/>
                <a:sym typeface="Proxima Nova"/>
              </a:rPr>
              <a:t> Build CC to UCM Maps</a:t>
            </a:r>
            <a:endParaRPr sz="2133" b="1" dirty="0">
              <a:latin typeface="Calibri" panose="020F0502020204030204" pitchFamily="34" charset="0"/>
              <a:ea typeface="Proxima Nova"/>
              <a:cs typeface="Calibri" panose="020F0502020204030204" pitchFamily="34" charset="0"/>
              <a:sym typeface="Proxima Nova"/>
            </a:endParaRPr>
          </a:p>
          <a:p>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Char char="●"/>
            </a:pPr>
            <a:r>
              <a:rPr lang="en" sz="1333" dirty="0">
                <a:latin typeface="Calibri" panose="020F0502020204030204" pitchFamily="34" charset="0"/>
                <a:cs typeface="Calibri" panose="020F0502020204030204" pitchFamily="34" charset="0"/>
              </a:rPr>
              <a:t>Create and edit maps</a:t>
            </a:r>
            <a:endParaRPr sz="1333" dirty="0">
              <a:latin typeface="Calibri" panose="020F0502020204030204" pitchFamily="34" charset="0"/>
              <a:cs typeface="Calibri" panose="020F0502020204030204" pitchFamily="34" charset="0"/>
            </a:endParaRPr>
          </a:p>
        </p:txBody>
      </p:sp>
      <p:sp>
        <p:nvSpPr>
          <p:cNvPr id="14" name="Google Shape;62;p13">
            <a:extLst>
              <a:ext uri="{FF2B5EF4-FFF2-40B4-BE49-F238E27FC236}">
                <a16:creationId xmlns:a16="http://schemas.microsoft.com/office/drawing/2014/main" id="{3EB951BA-047D-7B41-B197-A6BB855C0E89}"/>
              </a:ext>
            </a:extLst>
          </p:cNvPr>
          <p:cNvSpPr txBox="1"/>
          <p:nvPr/>
        </p:nvSpPr>
        <p:spPr>
          <a:xfrm>
            <a:off x="9384000" y="1794600"/>
            <a:ext cx="2534800" cy="2160400"/>
          </a:xfrm>
          <a:prstGeom prst="rect">
            <a:avLst/>
          </a:prstGeom>
          <a:solidFill>
            <a:srgbClr val="D9D9D9"/>
          </a:solidFill>
          <a:ln>
            <a:noFill/>
          </a:ln>
        </p:spPr>
        <p:txBody>
          <a:bodyPr spcFirstLastPara="1" wrap="square" lIns="219433" tIns="219433" rIns="219433" bIns="219433" anchor="t" anchorCtr="0">
            <a:noAutofit/>
          </a:bodyPr>
          <a:lstStyle/>
          <a:p>
            <a:r>
              <a:rPr lang="en" sz="2133" dirty="0">
                <a:latin typeface="Calibri" panose="020F0502020204030204" pitchFamily="34" charset="0"/>
                <a:ea typeface="Proxima Nova"/>
                <a:cs typeface="Calibri" panose="020F0502020204030204" pitchFamily="34" charset="0"/>
                <a:sym typeface="Proxima Nova"/>
              </a:rPr>
              <a:t>4.</a:t>
            </a:r>
            <a:r>
              <a:rPr lang="en" sz="2133" b="1" dirty="0">
                <a:latin typeface="Calibri" panose="020F0502020204030204" pitchFamily="34" charset="0"/>
                <a:ea typeface="Proxima Nova"/>
                <a:cs typeface="Calibri" panose="020F0502020204030204" pitchFamily="34" charset="0"/>
                <a:sym typeface="Proxima Nova"/>
              </a:rPr>
              <a:t> </a:t>
            </a:r>
            <a:r>
              <a:rPr lang="en-US" sz="2133" b="1" dirty="0">
                <a:latin typeface="Calibri" panose="020F0502020204030204" pitchFamily="34" charset="0"/>
                <a:ea typeface="Proxima Nova"/>
                <a:cs typeface="Calibri" panose="020F0502020204030204" pitchFamily="34" charset="0"/>
                <a:sym typeface="Proxima Nova"/>
              </a:rPr>
              <a:t>UCM / College Approval</a:t>
            </a:r>
            <a:endParaRPr sz="2133" b="1" dirty="0">
              <a:latin typeface="Calibri" panose="020F0502020204030204" pitchFamily="34" charset="0"/>
              <a:ea typeface="Proxima Nova"/>
              <a:cs typeface="Calibri" panose="020F0502020204030204" pitchFamily="34" charset="0"/>
              <a:sym typeface="Proxima Nova"/>
            </a:endParaRPr>
          </a:p>
          <a:p>
            <a:endParaRPr sz="2133" b="1" dirty="0">
              <a:latin typeface="Calibri" panose="020F0502020204030204" pitchFamily="34" charset="0"/>
              <a:ea typeface="Proxima Nova"/>
              <a:cs typeface="Calibri" panose="020F0502020204030204" pitchFamily="34" charset="0"/>
              <a:sym typeface="Proxima Nova"/>
            </a:endParaRPr>
          </a:p>
          <a:p>
            <a:pPr marL="243834" indent="-206582">
              <a:buSzPts val="1000"/>
              <a:buChar char="●"/>
            </a:pPr>
            <a:r>
              <a:rPr lang="en" sz="1333" dirty="0">
                <a:latin typeface="Calibri" panose="020F0502020204030204" pitchFamily="34" charset="0"/>
                <a:cs typeface="Calibri" panose="020F0502020204030204" pitchFamily="34" charset="0"/>
              </a:rPr>
              <a:t>Publish maps</a:t>
            </a:r>
            <a:endParaRPr sz="1333"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4865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theme/theme1.xml><?xml version="1.0" encoding="utf-8"?>
<a:theme xmlns:a="http://schemas.openxmlformats.org/drawingml/2006/main" name="RetrospectVTI">
  <a:themeElements>
    <a:clrScheme name="UC Merced 2">
      <a:dk1>
        <a:srgbClr val="000000"/>
      </a:dk1>
      <a:lt1>
        <a:srgbClr val="FFFFFF"/>
      </a:lt1>
      <a:dk2>
        <a:srgbClr val="454545"/>
      </a:dk2>
      <a:lt2>
        <a:srgbClr val="E0E0E0"/>
      </a:lt2>
      <a:accent1>
        <a:srgbClr val="002856"/>
      </a:accent1>
      <a:accent2>
        <a:srgbClr val="CDA430"/>
      </a:accent2>
      <a:accent3>
        <a:srgbClr val="0091B2"/>
      </a:accent3>
      <a:accent4>
        <a:srgbClr val="002856"/>
      </a:accent4>
      <a:accent5>
        <a:srgbClr val="007CBA"/>
      </a:accent5>
      <a:accent6>
        <a:srgbClr val="88C933"/>
      </a:accent6>
      <a:hlink>
        <a:srgbClr val="0091B2"/>
      </a:hlink>
      <a:folHlink>
        <a:srgbClr val="0091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les Pitch" id="{BA0280BF-E6B4-464B-BF28-F0D2A23065D1}" vid="{A1F0DEB3-06CD-4A85-8D08-B66BE056CE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22530</TotalTime>
  <Words>1986</Words>
  <Application>Microsoft Macintosh PowerPoint</Application>
  <PresentationFormat>Widescreen</PresentationFormat>
  <Paragraphs>310</Paragraphs>
  <Slides>18</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Arial Narrow</vt:lpstr>
      <vt:lpstr>Bebas Neue Bold</vt:lpstr>
      <vt:lpstr>Calibri</vt:lpstr>
      <vt:lpstr>Calibri Light</vt:lpstr>
      <vt:lpstr>Cambria</vt:lpstr>
      <vt:lpstr>Century Gothic</vt:lpstr>
      <vt:lpstr>Kievit Offc Pro</vt:lpstr>
      <vt:lpstr>Proxima Nova</vt:lpstr>
      <vt:lpstr>RetrospectVTI</vt:lpstr>
      <vt:lpstr>Office Theme</vt:lpstr>
      <vt:lpstr>Central Valley Transfer Project    James Zimmerman Stan Carrizosa Sr.  Craig Hayward Sr. Assoc VPDUE Tom Burke  Assoc. VC, Analytics &amp; innovation UC Merced   CVHEC Coordinators Kern Community College District </vt:lpstr>
      <vt:lpstr>UCM/CVHEC: Developing Transfer pathways to uc merced</vt:lpstr>
      <vt:lpstr>UCM + Merced College + Bakersfield College - Pilot  </vt:lpstr>
      <vt:lpstr>UCM + Merced C + Bakersfield C - Pilot </vt:lpstr>
      <vt:lpstr>UCM + Merced C + Bakersfield C - Pilot </vt:lpstr>
      <vt:lpstr>UCM + Merced C + Bakersfield C - Pilot </vt:lpstr>
      <vt:lpstr>UCM + Merced C + Bakersfield C - Pilot </vt:lpstr>
      <vt:lpstr>PowerPoint Presentation</vt:lpstr>
      <vt:lpstr>Curriculum Pathway team</vt:lpstr>
      <vt:lpstr>Program Mapper Team</vt:lpstr>
      <vt:lpstr>PowerPoint Presentation</vt:lpstr>
      <vt:lpstr>PowerPoint Presentation</vt:lpstr>
      <vt:lpstr>PowerPoint Presentation</vt:lpstr>
      <vt:lpstr>PowerPoint Presentation</vt:lpstr>
      <vt:lpstr>Evidence of PPM Effectiveness Student Course-Taking Becomes More Focused</vt:lpstr>
      <vt:lpstr>Evidence of PPM Impact on Equity  The PPM has already advanced the equity agenda</vt:lpstr>
      <vt:lpstr>Reducing Units Earned at Degree Completion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2020  virtual commencement</dc:title>
  <dc:creator>Trisha Koenig</dc:creator>
  <cp:lastModifiedBy>Stan Carrizosa</cp:lastModifiedBy>
  <cp:revision>61</cp:revision>
  <dcterms:created xsi:type="dcterms:W3CDTF">2020-11-04T20:26:26Z</dcterms:created>
  <dcterms:modified xsi:type="dcterms:W3CDTF">2022-10-10T21:12:26Z</dcterms:modified>
</cp:coreProperties>
</file>