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notesSlides/notesSlide10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24" r:id="rId2"/>
  </p:sldMasterIdLst>
  <p:notesMasterIdLst>
    <p:notesMasterId r:id="rId26"/>
  </p:notesMasterIdLst>
  <p:handoutMasterIdLst>
    <p:handoutMasterId r:id="rId27"/>
  </p:handoutMasterIdLst>
  <p:sldIdLst>
    <p:sldId id="323" r:id="rId3"/>
    <p:sldId id="258" r:id="rId4"/>
    <p:sldId id="324" r:id="rId5"/>
    <p:sldId id="325" r:id="rId6"/>
    <p:sldId id="332" r:id="rId7"/>
    <p:sldId id="257" r:id="rId8"/>
    <p:sldId id="333" r:id="rId9"/>
    <p:sldId id="334" r:id="rId10"/>
    <p:sldId id="335" r:id="rId11"/>
    <p:sldId id="326" r:id="rId12"/>
    <p:sldId id="327" r:id="rId13"/>
    <p:sldId id="339" r:id="rId14"/>
    <p:sldId id="336" r:id="rId15"/>
    <p:sldId id="340" r:id="rId16"/>
    <p:sldId id="341" r:id="rId17"/>
    <p:sldId id="337" r:id="rId18"/>
    <p:sldId id="328" r:id="rId19"/>
    <p:sldId id="272" r:id="rId20"/>
    <p:sldId id="329" r:id="rId21"/>
    <p:sldId id="276" r:id="rId22"/>
    <p:sldId id="283" r:id="rId23"/>
    <p:sldId id="284" r:id="rId24"/>
    <p:sldId id="330" r:id="rId25"/>
  </p:sldIdLst>
  <p:sldSz cx="9144000" cy="5143500" type="screen16x9"/>
  <p:notesSz cx="7099300" cy="9385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phanie Barton" initials="SB" lastIdx="16" clrIdx="0">
    <p:extLst>
      <p:ext uri="{19B8F6BF-5375-455C-9EA6-DF929625EA0E}">
        <p15:presenceInfo xmlns:p15="http://schemas.microsoft.com/office/powerpoint/2012/main" userId="S-1-5-21-2042961196-1869548768-1554850252-1180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5E2A"/>
    <a:srgbClr val="000000"/>
    <a:srgbClr val="6C7075"/>
    <a:srgbClr val="646D76"/>
    <a:srgbClr val="CFCFCF"/>
    <a:srgbClr val="FFFFFF"/>
    <a:srgbClr val="DEDEDE"/>
    <a:srgbClr val="F2F2F2"/>
    <a:srgbClr val="E7E6E9"/>
    <a:srgbClr val="E9EA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72239" autoAdjust="0"/>
  </p:normalViewPr>
  <p:slideViewPr>
    <p:cSldViewPr snapToGrid="0" snapToObjects="1">
      <p:cViewPr varScale="1">
        <p:scale>
          <a:sx n="109" d="100"/>
          <a:sy n="109" d="100"/>
        </p:scale>
        <p:origin x="984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-8586"/>
    </p:cViewPr>
  </p:sorterViewPr>
  <p:notesViewPr>
    <p:cSldViewPr snapToGrid="0" snapToObjects="1" showGuides="1">
      <p:cViewPr varScale="1">
        <p:scale>
          <a:sx n="121" d="100"/>
          <a:sy n="121" d="100"/>
        </p:scale>
        <p:origin x="48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10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0920789024877851E-2"/>
          <c:y val="4.4659212169299654E-2"/>
          <c:w val="0.68234798917553774"/>
          <c:h val="0.82185673631628309"/>
        </c:manualLayout>
      </c:layout>
      <c:lineChart>
        <c:grouping val="standard"/>
        <c:varyColors val="0"/>
        <c:ser>
          <c:idx val="0"/>
          <c:order val="0"/>
          <c:tx>
            <c:v>Bay Area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Lit>
              <c:formatCode>General</c:formatCode>
              <c:ptCount val="52"/>
              <c:pt idx="0">
                <c:v>1969</c:v>
              </c:pt>
              <c:pt idx="1">
                <c:v>1970</c:v>
              </c:pt>
              <c:pt idx="2">
                <c:v>1971</c:v>
              </c:pt>
              <c:pt idx="3">
                <c:v>1972</c:v>
              </c:pt>
              <c:pt idx="4">
                <c:v>1973</c:v>
              </c:pt>
              <c:pt idx="5">
                <c:v>1974</c:v>
              </c:pt>
              <c:pt idx="6">
                <c:v>1975</c:v>
              </c:pt>
              <c:pt idx="7">
                <c:v>1976</c:v>
              </c:pt>
              <c:pt idx="8">
                <c:v>1977</c:v>
              </c:pt>
              <c:pt idx="9">
                <c:v>1978</c:v>
              </c:pt>
              <c:pt idx="10">
                <c:v>1979</c:v>
              </c:pt>
              <c:pt idx="11">
                <c:v>1980</c:v>
              </c:pt>
              <c:pt idx="12">
                <c:v>1981</c:v>
              </c:pt>
              <c:pt idx="13">
                <c:v>1982</c:v>
              </c:pt>
              <c:pt idx="14">
                <c:v>1983</c:v>
              </c:pt>
              <c:pt idx="15">
                <c:v>1984</c:v>
              </c:pt>
              <c:pt idx="16">
                <c:v>1985</c:v>
              </c:pt>
              <c:pt idx="17">
                <c:v>1986</c:v>
              </c:pt>
              <c:pt idx="18">
                <c:v>1987</c:v>
              </c:pt>
              <c:pt idx="19">
                <c:v>1988</c:v>
              </c:pt>
              <c:pt idx="20">
                <c:v>1989</c:v>
              </c:pt>
              <c:pt idx="21">
                <c:v>1990</c:v>
              </c:pt>
              <c:pt idx="22">
                <c:v>1991</c:v>
              </c:pt>
              <c:pt idx="23">
                <c:v>1992</c:v>
              </c:pt>
              <c:pt idx="24">
                <c:v>1993</c:v>
              </c:pt>
              <c:pt idx="25">
                <c:v>1994</c:v>
              </c:pt>
              <c:pt idx="26">
                <c:v>1995</c:v>
              </c:pt>
              <c:pt idx="27">
                <c:v>1996</c:v>
              </c:pt>
              <c:pt idx="28">
                <c:v>1997</c:v>
              </c:pt>
              <c:pt idx="29">
                <c:v>1998</c:v>
              </c:pt>
              <c:pt idx="30">
                <c:v>1999</c:v>
              </c:pt>
              <c:pt idx="31">
                <c:v>2000</c:v>
              </c:pt>
              <c:pt idx="32">
                <c:v>2001</c:v>
              </c:pt>
              <c:pt idx="33">
                <c:v>2002</c:v>
              </c:pt>
              <c:pt idx="34">
                <c:v>2003</c:v>
              </c:pt>
              <c:pt idx="35">
                <c:v>2004</c:v>
              </c:pt>
              <c:pt idx="36">
                <c:v>2005</c:v>
              </c:pt>
              <c:pt idx="37">
                <c:v>2006</c:v>
              </c:pt>
              <c:pt idx="38">
                <c:v>2007</c:v>
              </c:pt>
              <c:pt idx="39">
                <c:v>2008</c:v>
              </c:pt>
              <c:pt idx="40">
                <c:v>2009</c:v>
              </c:pt>
              <c:pt idx="41">
                <c:v>2010</c:v>
              </c:pt>
              <c:pt idx="42">
                <c:v>2011</c:v>
              </c:pt>
              <c:pt idx="43">
                <c:v>2012</c:v>
              </c:pt>
              <c:pt idx="44">
                <c:v>2013</c:v>
              </c:pt>
              <c:pt idx="45">
                <c:v>2014</c:v>
              </c:pt>
              <c:pt idx="46">
                <c:v>2015</c:v>
              </c:pt>
              <c:pt idx="47">
                <c:v>2016</c:v>
              </c:pt>
              <c:pt idx="48">
                <c:v>2017</c:v>
              </c:pt>
              <c:pt idx="49">
                <c:v>2018</c:v>
              </c:pt>
              <c:pt idx="50">
                <c:v>2019</c:v>
              </c:pt>
              <c:pt idx="51">
                <c:v>2020</c:v>
              </c:pt>
            </c:numLit>
          </c:cat>
          <c:val>
            <c:numLit>
              <c:formatCode>General</c:formatCode>
              <c:ptCount val="52"/>
              <c:pt idx="0">
                <c:v>109.64303128944806</c:v>
              </c:pt>
              <c:pt idx="1">
                <c:v>110.02519994534556</c:v>
              </c:pt>
              <c:pt idx="2">
                <c:v>111.06896678960673</c:v>
              </c:pt>
              <c:pt idx="3">
                <c:v>110.2654541088896</c:v>
              </c:pt>
              <c:pt idx="4">
                <c:v>109.36372827160858</c:v>
              </c:pt>
              <c:pt idx="5">
                <c:v>109.95727501274627</c:v>
              </c:pt>
              <c:pt idx="6">
                <c:v>111.10860391084651</c:v>
              </c:pt>
              <c:pt idx="7">
                <c:v>111.10097758252344</c:v>
              </c:pt>
              <c:pt idx="8">
                <c:v>111.30912386378797</c:v>
              </c:pt>
              <c:pt idx="9">
                <c:v>111.59989604651757</c:v>
              </c:pt>
              <c:pt idx="10">
                <c:v>111.97584131525574</c:v>
              </c:pt>
              <c:pt idx="11">
                <c:v>112.77731427082138</c:v>
              </c:pt>
              <c:pt idx="12">
                <c:v>114.21388898808236</c:v>
              </c:pt>
              <c:pt idx="13">
                <c:v>115.85982463921161</c:v>
              </c:pt>
              <c:pt idx="14">
                <c:v>117.62213010362051</c:v>
              </c:pt>
              <c:pt idx="15">
                <c:v>118.27327491231188</c:v>
              </c:pt>
              <c:pt idx="16">
                <c:v>117.95264389966897</c:v>
              </c:pt>
              <c:pt idx="17">
                <c:v>117.71053450569539</c:v>
              </c:pt>
              <c:pt idx="18">
                <c:v>117.09567696184655</c:v>
              </c:pt>
              <c:pt idx="19">
                <c:v>118.84036372197872</c:v>
              </c:pt>
              <c:pt idx="20">
                <c:v>119.60214352181416</c:v>
              </c:pt>
              <c:pt idx="21">
                <c:v>119.38323100938671</c:v>
              </c:pt>
              <c:pt idx="22">
                <c:v>121.07314314967613</c:v>
              </c:pt>
              <c:pt idx="23">
                <c:v>122.41341715017869</c:v>
              </c:pt>
              <c:pt idx="24">
                <c:v>123.55084271788968</c:v>
              </c:pt>
              <c:pt idx="25">
                <c:v>124.28060111037902</c:v>
              </c:pt>
              <c:pt idx="26">
                <c:v>126.8728331529216</c:v>
              </c:pt>
              <c:pt idx="27">
                <c:v>128.88788448244688</c:v>
              </c:pt>
              <c:pt idx="28">
                <c:v>130.59272004421177</c:v>
              </c:pt>
              <c:pt idx="29">
                <c:v>132.14240131923034</c:v>
              </c:pt>
              <c:pt idx="30">
                <c:v>136.41640371719072</c:v>
              </c:pt>
              <c:pt idx="31">
                <c:v>145.43901585847908</c:v>
              </c:pt>
              <c:pt idx="32">
                <c:v>136.4536717124254</c:v>
              </c:pt>
              <c:pt idx="33">
                <c:v>141.17535128710489</c:v>
              </c:pt>
              <c:pt idx="34">
                <c:v>134.02161229905164</c:v>
              </c:pt>
              <c:pt idx="35">
                <c:v>133.40693160917965</c:v>
              </c:pt>
              <c:pt idx="36">
                <c:v>134.269746531843</c:v>
              </c:pt>
              <c:pt idx="37">
                <c:v>136.21801533194457</c:v>
              </c:pt>
              <c:pt idx="38">
                <c:v>137.26214254199758</c:v>
              </c:pt>
              <c:pt idx="39">
                <c:v>136.1753222090579</c:v>
              </c:pt>
              <c:pt idx="40">
                <c:v>133.67632032758419</c:v>
              </c:pt>
              <c:pt idx="41">
                <c:v>133.96220753041058</c:v>
              </c:pt>
              <c:pt idx="42">
                <c:v>135.66262654596611</c:v>
              </c:pt>
              <c:pt idx="43">
                <c:v>138.47213257920481</c:v>
              </c:pt>
              <c:pt idx="44">
                <c:v>138.80748554808457</c:v>
              </c:pt>
              <c:pt idx="45">
                <c:v>140.46030215382797</c:v>
              </c:pt>
              <c:pt idx="46">
                <c:v>142.89812851437352</c:v>
              </c:pt>
              <c:pt idx="47">
                <c:v>145.9112071741429</c:v>
              </c:pt>
              <c:pt idx="48">
                <c:v>149.65885255095492</c:v>
              </c:pt>
              <c:pt idx="49">
                <c:v>153.64186589052119</c:v>
              </c:pt>
              <c:pt idx="50">
                <c:v>154.42738335629537</c:v>
              </c:pt>
              <c:pt idx="51">
                <c:v>154.00154733038912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0-DF69-47F4-87A6-0D089A406DE6}"/>
            </c:ext>
          </c:extLst>
        </c:ser>
        <c:ser>
          <c:idx val="5"/>
          <c:order val="1"/>
          <c:tx>
            <c:v>Orange County</c:v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Lit>
              <c:formatCode>General</c:formatCode>
              <c:ptCount val="52"/>
              <c:pt idx="0">
                <c:v>1969</c:v>
              </c:pt>
              <c:pt idx="1">
                <c:v>1970</c:v>
              </c:pt>
              <c:pt idx="2">
                <c:v>1971</c:v>
              </c:pt>
              <c:pt idx="3">
                <c:v>1972</c:v>
              </c:pt>
              <c:pt idx="4">
                <c:v>1973</c:v>
              </c:pt>
              <c:pt idx="5">
                <c:v>1974</c:v>
              </c:pt>
              <c:pt idx="6">
                <c:v>1975</c:v>
              </c:pt>
              <c:pt idx="7">
                <c:v>1976</c:v>
              </c:pt>
              <c:pt idx="8">
                <c:v>1977</c:v>
              </c:pt>
              <c:pt idx="9">
                <c:v>1978</c:v>
              </c:pt>
              <c:pt idx="10">
                <c:v>1979</c:v>
              </c:pt>
              <c:pt idx="11">
                <c:v>1980</c:v>
              </c:pt>
              <c:pt idx="12">
                <c:v>1981</c:v>
              </c:pt>
              <c:pt idx="13">
                <c:v>1982</c:v>
              </c:pt>
              <c:pt idx="14">
                <c:v>1983</c:v>
              </c:pt>
              <c:pt idx="15">
                <c:v>1984</c:v>
              </c:pt>
              <c:pt idx="16">
                <c:v>1985</c:v>
              </c:pt>
              <c:pt idx="17">
                <c:v>1986</c:v>
              </c:pt>
              <c:pt idx="18">
                <c:v>1987</c:v>
              </c:pt>
              <c:pt idx="19">
                <c:v>1988</c:v>
              </c:pt>
              <c:pt idx="20">
                <c:v>1989</c:v>
              </c:pt>
              <c:pt idx="21">
                <c:v>1990</c:v>
              </c:pt>
              <c:pt idx="22">
                <c:v>1991</c:v>
              </c:pt>
              <c:pt idx="23">
                <c:v>1992</c:v>
              </c:pt>
              <c:pt idx="24">
                <c:v>1993</c:v>
              </c:pt>
              <c:pt idx="25">
                <c:v>1994</c:v>
              </c:pt>
              <c:pt idx="26">
                <c:v>1995</c:v>
              </c:pt>
              <c:pt idx="27">
                <c:v>1996</c:v>
              </c:pt>
              <c:pt idx="28">
                <c:v>1997</c:v>
              </c:pt>
              <c:pt idx="29">
                <c:v>1998</c:v>
              </c:pt>
              <c:pt idx="30">
                <c:v>1999</c:v>
              </c:pt>
              <c:pt idx="31">
                <c:v>2000</c:v>
              </c:pt>
              <c:pt idx="32">
                <c:v>2001</c:v>
              </c:pt>
              <c:pt idx="33">
                <c:v>2002</c:v>
              </c:pt>
              <c:pt idx="34">
                <c:v>2003</c:v>
              </c:pt>
              <c:pt idx="35">
                <c:v>2004</c:v>
              </c:pt>
              <c:pt idx="36">
                <c:v>2005</c:v>
              </c:pt>
              <c:pt idx="37">
                <c:v>2006</c:v>
              </c:pt>
              <c:pt idx="38">
                <c:v>2007</c:v>
              </c:pt>
              <c:pt idx="39">
                <c:v>2008</c:v>
              </c:pt>
              <c:pt idx="40">
                <c:v>2009</c:v>
              </c:pt>
              <c:pt idx="41">
                <c:v>2010</c:v>
              </c:pt>
              <c:pt idx="42">
                <c:v>2011</c:v>
              </c:pt>
              <c:pt idx="43">
                <c:v>2012</c:v>
              </c:pt>
              <c:pt idx="44">
                <c:v>2013</c:v>
              </c:pt>
              <c:pt idx="45">
                <c:v>2014</c:v>
              </c:pt>
              <c:pt idx="46">
                <c:v>2015</c:v>
              </c:pt>
              <c:pt idx="47">
                <c:v>2016</c:v>
              </c:pt>
              <c:pt idx="48">
                <c:v>2017</c:v>
              </c:pt>
              <c:pt idx="49">
                <c:v>2018</c:v>
              </c:pt>
              <c:pt idx="50">
                <c:v>2019</c:v>
              </c:pt>
              <c:pt idx="51">
                <c:v>2020</c:v>
              </c:pt>
            </c:numLit>
          </c:cat>
          <c:val>
            <c:numLit>
              <c:formatCode>General</c:formatCode>
              <c:ptCount val="52"/>
              <c:pt idx="0">
                <c:v>103.10041202155291</c:v>
              </c:pt>
              <c:pt idx="1">
                <c:v>102.18612939347973</c:v>
              </c:pt>
              <c:pt idx="2">
                <c:v>101.40163594167497</c:v>
              </c:pt>
              <c:pt idx="3">
                <c:v>102.16959326355935</c:v>
              </c:pt>
              <c:pt idx="4">
                <c:v>101.81434541953263</c:v>
              </c:pt>
              <c:pt idx="5">
                <c:v>100.8403035902042</c:v>
              </c:pt>
              <c:pt idx="6">
                <c:v>101.0473171472583</c:v>
              </c:pt>
              <c:pt idx="7">
                <c:v>102.8080117396363</c:v>
              </c:pt>
              <c:pt idx="8">
                <c:v>106.07077581518931</c:v>
              </c:pt>
              <c:pt idx="9">
                <c:v>108.5597064108475</c:v>
              </c:pt>
              <c:pt idx="10">
                <c:v>110.15215103532225</c:v>
              </c:pt>
              <c:pt idx="11">
                <c:v>111.13416933522085</c:v>
              </c:pt>
              <c:pt idx="12">
                <c:v>111.82450054800353</c:v>
              </c:pt>
              <c:pt idx="13">
                <c:v>110.92872081572163</c:v>
              </c:pt>
              <c:pt idx="14">
                <c:v>110.79375028642615</c:v>
              </c:pt>
              <c:pt idx="15">
                <c:v>112.29450420384528</c:v>
              </c:pt>
              <c:pt idx="16">
                <c:v>113.11276125298428</c:v>
              </c:pt>
              <c:pt idx="17">
                <c:v>113.50037777150274</c:v>
              </c:pt>
              <c:pt idx="18">
                <c:v>114.4493603399998</c:v>
              </c:pt>
              <c:pt idx="19">
                <c:v>115.46641624298488</c:v>
              </c:pt>
              <c:pt idx="20">
                <c:v>116.04078319738613</c:v>
              </c:pt>
              <c:pt idx="21">
                <c:v>115.95476817715308</c:v>
              </c:pt>
              <c:pt idx="22">
                <c:v>116.20954597155037</c:v>
              </c:pt>
              <c:pt idx="23">
                <c:v>116.48260080124579</c:v>
              </c:pt>
              <c:pt idx="24">
                <c:v>115.61013316447021</c:v>
              </c:pt>
              <c:pt idx="25">
                <c:v>114.96117800998667</c:v>
              </c:pt>
              <c:pt idx="26">
                <c:v>114.51801938557276</c:v>
              </c:pt>
              <c:pt idx="27">
                <c:v>115.13335786832906</c:v>
              </c:pt>
              <c:pt idx="28">
                <c:v>116.22523793517688</c:v>
              </c:pt>
              <c:pt idx="29">
                <c:v>115.16222530885088</c:v>
              </c:pt>
              <c:pt idx="30">
                <c:v>114.77918653423802</c:v>
              </c:pt>
              <c:pt idx="31">
                <c:v>114.3511713703457</c:v>
              </c:pt>
              <c:pt idx="32">
                <c:v>116.56489159674935</c:v>
              </c:pt>
              <c:pt idx="33">
                <c:v>115.26803672163798</c:v>
              </c:pt>
              <c:pt idx="34">
                <c:v>118.40647255996568</c:v>
              </c:pt>
              <c:pt idx="35">
                <c:v>118.92330977244727</c:v>
              </c:pt>
              <c:pt idx="36">
                <c:v>121.01789868481991</c:v>
              </c:pt>
              <c:pt idx="37">
                <c:v>121.56000606059251</c:v>
              </c:pt>
              <c:pt idx="38">
                <c:v>117.81870615599436</c:v>
              </c:pt>
              <c:pt idx="39">
                <c:v>114.27130265830434</c:v>
              </c:pt>
              <c:pt idx="40">
                <c:v>111.8271771359851</c:v>
              </c:pt>
              <c:pt idx="41">
                <c:v>114.69704585237162</c:v>
              </c:pt>
              <c:pt idx="42">
                <c:v>112.12818422820187</c:v>
              </c:pt>
              <c:pt idx="43">
                <c:v>113.97915639942333</c:v>
              </c:pt>
              <c:pt idx="44">
                <c:v>111.81422215106977</c:v>
              </c:pt>
              <c:pt idx="45">
                <c:v>109.98424772202118</c:v>
              </c:pt>
              <c:pt idx="46">
                <c:v>110.50092340679802</c:v>
              </c:pt>
              <c:pt idx="47">
                <c:v>109.97499248949929</c:v>
              </c:pt>
              <c:pt idx="48">
                <c:v>109.60029438851426</c:v>
              </c:pt>
              <c:pt idx="49">
                <c:v>108.72626959330134</c:v>
              </c:pt>
              <c:pt idx="50">
                <c:v>108.4289229711852</c:v>
              </c:pt>
              <c:pt idx="51">
                <c:v>106.30554151567189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3-DF69-47F4-87A6-0D089A406DE6}"/>
            </c:ext>
          </c:extLst>
        </c:ser>
        <c:ser>
          <c:idx val="4"/>
          <c:order val="2"/>
          <c:tx>
            <c:v>Los Angeles County</c:v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Lit>
              <c:formatCode>General</c:formatCode>
              <c:ptCount val="52"/>
              <c:pt idx="0">
                <c:v>1969</c:v>
              </c:pt>
              <c:pt idx="1">
                <c:v>1970</c:v>
              </c:pt>
              <c:pt idx="2">
                <c:v>1971</c:v>
              </c:pt>
              <c:pt idx="3">
                <c:v>1972</c:v>
              </c:pt>
              <c:pt idx="4">
                <c:v>1973</c:v>
              </c:pt>
              <c:pt idx="5">
                <c:v>1974</c:v>
              </c:pt>
              <c:pt idx="6">
                <c:v>1975</c:v>
              </c:pt>
              <c:pt idx="7">
                <c:v>1976</c:v>
              </c:pt>
              <c:pt idx="8">
                <c:v>1977</c:v>
              </c:pt>
              <c:pt idx="9">
                <c:v>1978</c:v>
              </c:pt>
              <c:pt idx="10">
                <c:v>1979</c:v>
              </c:pt>
              <c:pt idx="11">
                <c:v>1980</c:v>
              </c:pt>
              <c:pt idx="12">
                <c:v>1981</c:v>
              </c:pt>
              <c:pt idx="13">
                <c:v>1982</c:v>
              </c:pt>
              <c:pt idx="14">
                <c:v>1983</c:v>
              </c:pt>
              <c:pt idx="15">
                <c:v>1984</c:v>
              </c:pt>
              <c:pt idx="16">
                <c:v>1985</c:v>
              </c:pt>
              <c:pt idx="17">
                <c:v>1986</c:v>
              </c:pt>
              <c:pt idx="18">
                <c:v>1987</c:v>
              </c:pt>
              <c:pt idx="19">
                <c:v>1988</c:v>
              </c:pt>
              <c:pt idx="20">
                <c:v>1989</c:v>
              </c:pt>
              <c:pt idx="21">
                <c:v>1990</c:v>
              </c:pt>
              <c:pt idx="22">
                <c:v>1991</c:v>
              </c:pt>
              <c:pt idx="23">
                <c:v>1992</c:v>
              </c:pt>
              <c:pt idx="24">
                <c:v>1993</c:v>
              </c:pt>
              <c:pt idx="25">
                <c:v>1994</c:v>
              </c:pt>
              <c:pt idx="26">
                <c:v>1995</c:v>
              </c:pt>
              <c:pt idx="27">
                <c:v>1996</c:v>
              </c:pt>
              <c:pt idx="28">
                <c:v>1997</c:v>
              </c:pt>
              <c:pt idx="29">
                <c:v>1998</c:v>
              </c:pt>
              <c:pt idx="30">
                <c:v>1999</c:v>
              </c:pt>
              <c:pt idx="31">
                <c:v>2000</c:v>
              </c:pt>
              <c:pt idx="32">
                <c:v>2001</c:v>
              </c:pt>
              <c:pt idx="33">
                <c:v>2002</c:v>
              </c:pt>
              <c:pt idx="34">
                <c:v>2003</c:v>
              </c:pt>
              <c:pt idx="35">
                <c:v>2004</c:v>
              </c:pt>
              <c:pt idx="36">
                <c:v>2005</c:v>
              </c:pt>
              <c:pt idx="37">
                <c:v>2006</c:v>
              </c:pt>
              <c:pt idx="38">
                <c:v>2007</c:v>
              </c:pt>
              <c:pt idx="39">
                <c:v>2008</c:v>
              </c:pt>
              <c:pt idx="40">
                <c:v>2009</c:v>
              </c:pt>
              <c:pt idx="41">
                <c:v>2010</c:v>
              </c:pt>
              <c:pt idx="42">
                <c:v>2011</c:v>
              </c:pt>
              <c:pt idx="43">
                <c:v>2012</c:v>
              </c:pt>
              <c:pt idx="44">
                <c:v>2013</c:v>
              </c:pt>
              <c:pt idx="45">
                <c:v>2014</c:v>
              </c:pt>
              <c:pt idx="46">
                <c:v>2015</c:v>
              </c:pt>
              <c:pt idx="47">
                <c:v>2016</c:v>
              </c:pt>
              <c:pt idx="48">
                <c:v>2017</c:v>
              </c:pt>
              <c:pt idx="49">
                <c:v>2018</c:v>
              </c:pt>
              <c:pt idx="50">
                <c:v>2019</c:v>
              </c:pt>
              <c:pt idx="51">
                <c:v>2020</c:v>
              </c:pt>
            </c:numLit>
          </c:cat>
          <c:val>
            <c:numLit>
              <c:formatCode>General</c:formatCode>
              <c:ptCount val="52"/>
              <c:pt idx="0">
                <c:v>103.07471168526128</c:v>
              </c:pt>
              <c:pt idx="1">
                <c:v>101.8918875547472</c:v>
              </c:pt>
              <c:pt idx="2">
                <c:v>100.31469988816953</c:v>
              </c:pt>
              <c:pt idx="3">
                <c:v>100.55664567058211</c:v>
              </c:pt>
              <c:pt idx="4">
                <c:v>100.11590580737757</c:v>
              </c:pt>
              <c:pt idx="5">
                <c:v>99.443382790536333</c:v>
              </c:pt>
              <c:pt idx="6">
                <c:v>99.489238870394033</c:v>
              </c:pt>
              <c:pt idx="7">
                <c:v>99.105409369664827</c:v>
              </c:pt>
              <c:pt idx="8">
                <c:v>99.629293537378089</c:v>
              </c:pt>
              <c:pt idx="9">
                <c:v>99.91618657826136</c:v>
              </c:pt>
              <c:pt idx="10">
                <c:v>100.12560867236191</c:v>
              </c:pt>
              <c:pt idx="11">
                <c:v>99.745042251345993</c:v>
              </c:pt>
              <c:pt idx="12">
                <c:v>100.38039133200627</c:v>
              </c:pt>
              <c:pt idx="13">
                <c:v>99.888962345179394</c:v>
              </c:pt>
              <c:pt idx="14">
                <c:v>99.322414440197747</c:v>
              </c:pt>
              <c:pt idx="15">
                <c:v>98.827649477605178</c:v>
              </c:pt>
              <c:pt idx="16">
                <c:v>98.954142665555878</c:v>
              </c:pt>
              <c:pt idx="17">
                <c:v>98.386190232276618</c:v>
              </c:pt>
              <c:pt idx="18">
                <c:v>99.019275853832355</c:v>
              </c:pt>
              <c:pt idx="19">
                <c:v>98.631478792912489</c:v>
              </c:pt>
              <c:pt idx="20">
                <c:v>97.95361583314029</c:v>
              </c:pt>
              <c:pt idx="21">
                <c:v>100.11419551960945</c:v>
              </c:pt>
              <c:pt idx="22">
                <c:v>98.833568105751837</c:v>
              </c:pt>
              <c:pt idx="23">
                <c:v>98.281888927559052</c:v>
              </c:pt>
              <c:pt idx="24">
                <c:v>97.023828817908125</c:v>
              </c:pt>
              <c:pt idx="25">
                <c:v>96.917093884134871</c:v>
              </c:pt>
              <c:pt idx="26">
                <c:v>96.485106414447941</c:v>
              </c:pt>
              <c:pt idx="27">
                <c:v>96.05849288975061</c:v>
              </c:pt>
              <c:pt idx="28">
                <c:v>94.989198719710814</c:v>
              </c:pt>
              <c:pt idx="29">
                <c:v>95.479830836370454</c:v>
              </c:pt>
              <c:pt idx="30">
                <c:v>93.602114737369931</c:v>
              </c:pt>
              <c:pt idx="31">
                <c:v>90.033515354174284</c:v>
              </c:pt>
              <c:pt idx="32">
                <c:v>92.115363684406631</c:v>
              </c:pt>
              <c:pt idx="33">
                <c:v>90.81727374940786</c:v>
              </c:pt>
              <c:pt idx="34">
                <c:v>92.865502675423812</c:v>
              </c:pt>
              <c:pt idx="35">
                <c:v>93.360348151917137</c:v>
              </c:pt>
              <c:pt idx="36">
                <c:v>94.588862974919209</c:v>
              </c:pt>
              <c:pt idx="37">
                <c:v>96.069389711283605</c:v>
              </c:pt>
              <c:pt idx="38">
                <c:v>97.047700578372059</c:v>
              </c:pt>
              <c:pt idx="39">
                <c:v>98.578345938610468</c:v>
              </c:pt>
              <c:pt idx="40">
                <c:v>99.037507497294939</c:v>
              </c:pt>
              <c:pt idx="41">
                <c:v>99.28268842326824</c:v>
              </c:pt>
              <c:pt idx="42">
                <c:v>99.994185779370042</c:v>
              </c:pt>
              <c:pt idx="43">
                <c:v>100.81954009609015</c:v>
              </c:pt>
              <c:pt idx="44">
                <c:v>99.027587107317942</c:v>
              </c:pt>
              <c:pt idx="45">
                <c:v>99.141112833992224</c:v>
              </c:pt>
              <c:pt idx="46">
                <c:v>98.855656588585177</c:v>
              </c:pt>
              <c:pt idx="47">
                <c:v>98.36061362897145</c:v>
              </c:pt>
              <c:pt idx="48">
                <c:v>97.640380598920459</c:v>
              </c:pt>
              <c:pt idx="49">
                <c:v>97.099897830147611</c:v>
              </c:pt>
              <c:pt idx="50">
                <c:v>97.721591731687383</c:v>
              </c:pt>
              <c:pt idx="51">
                <c:v>97.264708760832107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2-DF69-47F4-87A6-0D089A406DE6}"/>
            </c:ext>
          </c:extLst>
        </c:ser>
        <c:ser>
          <c:idx val="7"/>
          <c:order val="3"/>
          <c:tx>
            <c:v>San Diego</c:v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Lit>
              <c:formatCode>General</c:formatCode>
              <c:ptCount val="52"/>
              <c:pt idx="0">
                <c:v>1969</c:v>
              </c:pt>
              <c:pt idx="1">
                <c:v>1970</c:v>
              </c:pt>
              <c:pt idx="2">
                <c:v>1971</c:v>
              </c:pt>
              <c:pt idx="3">
                <c:v>1972</c:v>
              </c:pt>
              <c:pt idx="4">
                <c:v>1973</c:v>
              </c:pt>
              <c:pt idx="5">
                <c:v>1974</c:v>
              </c:pt>
              <c:pt idx="6">
                <c:v>1975</c:v>
              </c:pt>
              <c:pt idx="7">
                <c:v>1976</c:v>
              </c:pt>
              <c:pt idx="8">
                <c:v>1977</c:v>
              </c:pt>
              <c:pt idx="9">
                <c:v>1978</c:v>
              </c:pt>
              <c:pt idx="10">
                <c:v>1979</c:v>
              </c:pt>
              <c:pt idx="11">
                <c:v>1980</c:v>
              </c:pt>
              <c:pt idx="12">
                <c:v>1981</c:v>
              </c:pt>
              <c:pt idx="13">
                <c:v>1982</c:v>
              </c:pt>
              <c:pt idx="14">
                <c:v>1983</c:v>
              </c:pt>
              <c:pt idx="15">
                <c:v>1984</c:v>
              </c:pt>
              <c:pt idx="16">
                <c:v>1985</c:v>
              </c:pt>
              <c:pt idx="17">
                <c:v>1986</c:v>
              </c:pt>
              <c:pt idx="18">
                <c:v>1987</c:v>
              </c:pt>
              <c:pt idx="19">
                <c:v>1988</c:v>
              </c:pt>
              <c:pt idx="20">
                <c:v>1989</c:v>
              </c:pt>
              <c:pt idx="21">
                <c:v>1990</c:v>
              </c:pt>
              <c:pt idx="22">
                <c:v>1991</c:v>
              </c:pt>
              <c:pt idx="23">
                <c:v>1992</c:v>
              </c:pt>
              <c:pt idx="24">
                <c:v>1993</c:v>
              </c:pt>
              <c:pt idx="25">
                <c:v>1994</c:v>
              </c:pt>
              <c:pt idx="26">
                <c:v>1995</c:v>
              </c:pt>
              <c:pt idx="27">
                <c:v>1996</c:v>
              </c:pt>
              <c:pt idx="28">
                <c:v>1997</c:v>
              </c:pt>
              <c:pt idx="29">
                <c:v>1998</c:v>
              </c:pt>
              <c:pt idx="30">
                <c:v>1999</c:v>
              </c:pt>
              <c:pt idx="31">
                <c:v>2000</c:v>
              </c:pt>
              <c:pt idx="32">
                <c:v>2001</c:v>
              </c:pt>
              <c:pt idx="33">
                <c:v>2002</c:v>
              </c:pt>
              <c:pt idx="34">
                <c:v>2003</c:v>
              </c:pt>
              <c:pt idx="35">
                <c:v>2004</c:v>
              </c:pt>
              <c:pt idx="36">
                <c:v>2005</c:v>
              </c:pt>
              <c:pt idx="37">
                <c:v>2006</c:v>
              </c:pt>
              <c:pt idx="38">
                <c:v>2007</c:v>
              </c:pt>
              <c:pt idx="39">
                <c:v>2008</c:v>
              </c:pt>
              <c:pt idx="40">
                <c:v>2009</c:v>
              </c:pt>
              <c:pt idx="41">
                <c:v>2010</c:v>
              </c:pt>
              <c:pt idx="42">
                <c:v>2011</c:v>
              </c:pt>
              <c:pt idx="43">
                <c:v>2012</c:v>
              </c:pt>
              <c:pt idx="44">
                <c:v>2013</c:v>
              </c:pt>
              <c:pt idx="45">
                <c:v>2014</c:v>
              </c:pt>
              <c:pt idx="46">
                <c:v>2015</c:v>
              </c:pt>
              <c:pt idx="47">
                <c:v>2016</c:v>
              </c:pt>
              <c:pt idx="48">
                <c:v>2017</c:v>
              </c:pt>
              <c:pt idx="49">
                <c:v>2018</c:v>
              </c:pt>
              <c:pt idx="50">
                <c:v>2019</c:v>
              </c:pt>
              <c:pt idx="51">
                <c:v>2020</c:v>
              </c:pt>
            </c:numLit>
          </c:cat>
          <c:val>
            <c:numLit>
              <c:formatCode>General</c:formatCode>
              <c:ptCount val="52"/>
              <c:pt idx="0">
                <c:v>100.15268268642939</c:v>
              </c:pt>
              <c:pt idx="1">
                <c:v>102.32883593836996</c:v>
              </c:pt>
              <c:pt idx="2">
                <c:v>102.64357560967166</c:v>
              </c:pt>
              <c:pt idx="3">
                <c:v>102.86724950237117</c:v>
              </c:pt>
              <c:pt idx="4">
                <c:v>100.16094184845343</c:v>
              </c:pt>
              <c:pt idx="5">
                <c:v>99.237676617297808</c:v>
              </c:pt>
              <c:pt idx="6">
                <c:v>97.208567369713862</c:v>
              </c:pt>
              <c:pt idx="7">
                <c:v>97.955404905822945</c:v>
              </c:pt>
              <c:pt idx="8">
                <c:v>96.075081964159196</c:v>
              </c:pt>
              <c:pt idx="9">
                <c:v>95.605946816626499</c:v>
              </c:pt>
              <c:pt idx="10">
                <c:v>95.498923237416705</c:v>
              </c:pt>
              <c:pt idx="11">
                <c:v>95.983819024893663</c:v>
              </c:pt>
              <c:pt idx="12">
                <c:v>96.4325525485756</c:v>
              </c:pt>
              <c:pt idx="13">
                <c:v>97.496711723145935</c:v>
              </c:pt>
              <c:pt idx="14">
                <c:v>97.267958135944994</c:v>
              </c:pt>
              <c:pt idx="15">
                <c:v>97.529104872332454</c:v>
              </c:pt>
              <c:pt idx="16">
                <c:v>98.180864028484649</c:v>
              </c:pt>
              <c:pt idx="17">
                <c:v>98.903057976301355</c:v>
              </c:pt>
              <c:pt idx="18">
                <c:v>98.479543018986746</c:v>
              </c:pt>
              <c:pt idx="19">
                <c:v>98.424023210232775</c:v>
              </c:pt>
              <c:pt idx="20">
                <c:v>98.604171927876536</c:v>
              </c:pt>
              <c:pt idx="21">
                <c:v>96.793825404777635</c:v>
              </c:pt>
              <c:pt idx="22">
                <c:v>97.504231969217912</c:v>
              </c:pt>
              <c:pt idx="23">
                <c:v>97.130608402762846</c:v>
              </c:pt>
              <c:pt idx="24">
                <c:v>97.699660614863816</c:v>
              </c:pt>
              <c:pt idx="25">
                <c:v>97.470334940970034</c:v>
              </c:pt>
              <c:pt idx="26">
                <c:v>97.144486511498911</c:v>
              </c:pt>
              <c:pt idx="27">
                <c:v>97.209710118638952</c:v>
              </c:pt>
              <c:pt idx="28">
                <c:v>97.600043275966186</c:v>
              </c:pt>
              <c:pt idx="29">
                <c:v>99.130046211512763</c:v>
              </c:pt>
              <c:pt idx="30">
                <c:v>99.950260658982899</c:v>
              </c:pt>
              <c:pt idx="31">
                <c:v>99.245737524556361</c:v>
              </c:pt>
              <c:pt idx="32">
                <c:v>101.75228326099905</c:v>
              </c:pt>
              <c:pt idx="33">
                <c:v>98.920634647651383</c:v>
              </c:pt>
              <c:pt idx="34">
                <c:v>103.24251799329973</c:v>
              </c:pt>
              <c:pt idx="35">
                <c:v>105.29297665425068</c:v>
              </c:pt>
              <c:pt idx="36">
                <c:v>104.45571810338446</c:v>
              </c:pt>
              <c:pt idx="37">
                <c:v>102.28329491805481</c:v>
              </c:pt>
              <c:pt idx="38">
                <c:v>100.48127095222861</c:v>
              </c:pt>
              <c:pt idx="39">
                <c:v>100.95365457107066</c:v>
              </c:pt>
              <c:pt idx="40">
                <c:v>100.69710069079645</c:v>
              </c:pt>
              <c:pt idx="41">
                <c:v>99.468348775265511</c:v>
              </c:pt>
              <c:pt idx="42">
                <c:v>99.169155637704677</c:v>
              </c:pt>
              <c:pt idx="43">
                <c:v>97.299379393599068</c:v>
              </c:pt>
              <c:pt idx="44">
                <c:v>98.822230245070045</c:v>
              </c:pt>
              <c:pt idx="45">
                <c:v>98.072186742193935</c:v>
              </c:pt>
              <c:pt idx="46">
                <c:v>96.617767778182113</c:v>
              </c:pt>
              <c:pt idx="47">
                <c:v>95.362428506291494</c:v>
              </c:pt>
              <c:pt idx="48">
                <c:v>94.522453638414177</c:v>
              </c:pt>
              <c:pt idx="49">
                <c:v>93.271225539314244</c:v>
              </c:pt>
              <c:pt idx="50">
                <c:v>92.430744429630749</c:v>
              </c:pt>
              <c:pt idx="51">
                <c:v>92.815384927629609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5-DF69-47F4-87A6-0D089A406DE6}"/>
            </c:ext>
          </c:extLst>
        </c:ser>
        <c:ser>
          <c:idx val="6"/>
          <c:order val="4"/>
          <c:tx>
            <c:v>Sacramento Metro</c:v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Lit>
              <c:formatCode>General</c:formatCode>
              <c:ptCount val="52"/>
              <c:pt idx="0">
                <c:v>1969</c:v>
              </c:pt>
              <c:pt idx="1">
                <c:v>1970</c:v>
              </c:pt>
              <c:pt idx="2">
                <c:v>1971</c:v>
              </c:pt>
              <c:pt idx="3">
                <c:v>1972</c:v>
              </c:pt>
              <c:pt idx="4">
                <c:v>1973</c:v>
              </c:pt>
              <c:pt idx="5">
                <c:v>1974</c:v>
              </c:pt>
              <c:pt idx="6">
                <c:v>1975</c:v>
              </c:pt>
              <c:pt idx="7">
                <c:v>1976</c:v>
              </c:pt>
              <c:pt idx="8">
                <c:v>1977</c:v>
              </c:pt>
              <c:pt idx="9">
                <c:v>1978</c:v>
              </c:pt>
              <c:pt idx="10">
                <c:v>1979</c:v>
              </c:pt>
              <c:pt idx="11">
                <c:v>1980</c:v>
              </c:pt>
              <c:pt idx="12">
                <c:v>1981</c:v>
              </c:pt>
              <c:pt idx="13">
                <c:v>1982</c:v>
              </c:pt>
              <c:pt idx="14">
                <c:v>1983</c:v>
              </c:pt>
              <c:pt idx="15">
                <c:v>1984</c:v>
              </c:pt>
              <c:pt idx="16">
                <c:v>1985</c:v>
              </c:pt>
              <c:pt idx="17">
                <c:v>1986</c:v>
              </c:pt>
              <c:pt idx="18">
                <c:v>1987</c:v>
              </c:pt>
              <c:pt idx="19">
                <c:v>1988</c:v>
              </c:pt>
              <c:pt idx="20">
                <c:v>1989</c:v>
              </c:pt>
              <c:pt idx="21">
                <c:v>1990</c:v>
              </c:pt>
              <c:pt idx="22">
                <c:v>1991</c:v>
              </c:pt>
              <c:pt idx="23">
                <c:v>1992</c:v>
              </c:pt>
              <c:pt idx="24">
                <c:v>1993</c:v>
              </c:pt>
              <c:pt idx="25">
                <c:v>1994</c:v>
              </c:pt>
              <c:pt idx="26">
                <c:v>1995</c:v>
              </c:pt>
              <c:pt idx="27">
                <c:v>1996</c:v>
              </c:pt>
              <c:pt idx="28">
                <c:v>1997</c:v>
              </c:pt>
              <c:pt idx="29">
                <c:v>1998</c:v>
              </c:pt>
              <c:pt idx="30">
                <c:v>1999</c:v>
              </c:pt>
              <c:pt idx="31">
                <c:v>2000</c:v>
              </c:pt>
              <c:pt idx="32">
                <c:v>2001</c:v>
              </c:pt>
              <c:pt idx="33">
                <c:v>2002</c:v>
              </c:pt>
              <c:pt idx="34">
                <c:v>2003</c:v>
              </c:pt>
              <c:pt idx="35">
                <c:v>2004</c:v>
              </c:pt>
              <c:pt idx="36">
                <c:v>2005</c:v>
              </c:pt>
              <c:pt idx="37">
                <c:v>2006</c:v>
              </c:pt>
              <c:pt idx="38">
                <c:v>2007</c:v>
              </c:pt>
              <c:pt idx="39">
                <c:v>2008</c:v>
              </c:pt>
              <c:pt idx="40">
                <c:v>2009</c:v>
              </c:pt>
              <c:pt idx="41">
                <c:v>2010</c:v>
              </c:pt>
              <c:pt idx="42">
                <c:v>2011</c:v>
              </c:pt>
              <c:pt idx="43">
                <c:v>2012</c:v>
              </c:pt>
              <c:pt idx="44">
                <c:v>2013</c:v>
              </c:pt>
              <c:pt idx="45">
                <c:v>2014</c:v>
              </c:pt>
              <c:pt idx="46">
                <c:v>2015</c:v>
              </c:pt>
              <c:pt idx="47">
                <c:v>2016</c:v>
              </c:pt>
              <c:pt idx="48">
                <c:v>2017</c:v>
              </c:pt>
              <c:pt idx="49">
                <c:v>2018</c:v>
              </c:pt>
              <c:pt idx="50">
                <c:v>2019</c:v>
              </c:pt>
              <c:pt idx="51">
                <c:v>2020</c:v>
              </c:pt>
            </c:numLit>
          </c:cat>
          <c:val>
            <c:numLit>
              <c:formatCode>General</c:formatCode>
              <c:ptCount val="52"/>
              <c:pt idx="0">
                <c:v>94.219840586416765</c:v>
              </c:pt>
              <c:pt idx="1">
                <c:v>95.879111530007805</c:v>
              </c:pt>
              <c:pt idx="2">
                <c:v>97.773780963639041</c:v>
              </c:pt>
              <c:pt idx="3">
                <c:v>96.603702538197481</c:v>
              </c:pt>
              <c:pt idx="4">
                <c:v>98.18218367238255</c:v>
              </c:pt>
              <c:pt idx="5">
                <c:v>98.340465466497292</c:v>
              </c:pt>
              <c:pt idx="6">
                <c:v>99.149453939348192</c:v>
              </c:pt>
              <c:pt idx="7">
                <c:v>98.39729631450929</c:v>
              </c:pt>
              <c:pt idx="8">
                <c:v>98.146893312168388</c:v>
              </c:pt>
              <c:pt idx="9">
                <c:v>97.078872818539026</c:v>
              </c:pt>
              <c:pt idx="10">
                <c:v>95.986526068198941</c:v>
              </c:pt>
              <c:pt idx="11">
                <c:v>93.984440706204055</c:v>
              </c:pt>
              <c:pt idx="12">
                <c:v>92.287060956724559</c:v>
              </c:pt>
              <c:pt idx="13">
                <c:v>91.652146915543298</c:v>
              </c:pt>
              <c:pt idx="14">
                <c:v>91.7119445836925</c:v>
              </c:pt>
              <c:pt idx="15">
                <c:v>92.502661828196793</c:v>
              </c:pt>
              <c:pt idx="16">
                <c:v>94.369782773287028</c:v>
              </c:pt>
              <c:pt idx="17">
                <c:v>95.766491986450461</c:v>
              </c:pt>
              <c:pt idx="18">
                <c:v>95.360767255561356</c:v>
              </c:pt>
              <c:pt idx="19">
                <c:v>94.630036600563542</c:v>
              </c:pt>
              <c:pt idx="20">
                <c:v>96.474671537754375</c:v>
              </c:pt>
              <c:pt idx="21">
                <c:v>94.91722714279166</c:v>
              </c:pt>
              <c:pt idx="22">
                <c:v>96.030303051331984</c:v>
              </c:pt>
              <c:pt idx="23">
                <c:v>96.61387887783826</c:v>
              </c:pt>
              <c:pt idx="24">
                <c:v>96.629550707998419</c:v>
              </c:pt>
              <c:pt idx="25">
                <c:v>98.839427006330865</c:v>
              </c:pt>
              <c:pt idx="26">
                <c:v>99.53781244711881</c:v>
              </c:pt>
              <c:pt idx="27">
                <c:v>97.490535369486835</c:v>
              </c:pt>
              <c:pt idx="28">
                <c:v>97.460748378158939</c:v>
              </c:pt>
              <c:pt idx="29">
                <c:v>96.196629455144532</c:v>
              </c:pt>
              <c:pt idx="30">
                <c:v>96.113647236763143</c:v>
              </c:pt>
              <c:pt idx="31">
                <c:v>94.346310636664469</c:v>
              </c:pt>
              <c:pt idx="32">
                <c:v>98.595398662392583</c:v>
              </c:pt>
              <c:pt idx="33">
                <c:v>97.938808478470293</c:v>
              </c:pt>
              <c:pt idx="34">
                <c:v>98.728660104067671</c:v>
              </c:pt>
              <c:pt idx="35">
                <c:v>97.711396525516534</c:v>
              </c:pt>
              <c:pt idx="36">
                <c:v>95.95410762841567</c:v>
              </c:pt>
              <c:pt idx="37">
                <c:v>94.21023963575999</c:v>
              </c:pt>
              <c:pt idx="38">
                <c:v>93.661039629513482</c:v>
              </c:pt>
              <c:pt idx="39">
                <c:v>95.172506217625028</c:v>
              </c:pt>
              <c:pt idx="40">
                <c:v>96.306989379561756</c:v>
              </c:pt>
              <c:pt idx="41">
                <c:v>94.481916422947421</c:v>
              </c:pt>
              <c:pt idx="42">
                <c:v>93.537385587278948</c:v>
              </c:pt>
              <c:pt idx="43">
                <c:v>91.625022670093983</c:v>
              </c:pt>
              <c:pt idx="44">
                <c:v>93.111998783760896</c:v>
              </c:pt>
              <c:pt idx="45">
                <c:v>92.296189247677717</c:v>
              </c:pt>
              <c:pt idx="46">
                <c:v>91.572536109709134</c:v>
              </c:pt>
              <c:pt idx="47">
                <c:v>90.680166569449767</c:v>
              </c:pt>
              <c:pt idx="48">
                <c:v>89.616438307617955</c:v>
              </c:pt>
              <c:pt idx="49">
                <c:v>88.922414784166563</c:v>
              </c:pt>
              <c:pt idx="50">
                <c:v>88.376020462629711</c:v>
              </c:pt>
              <c:pt idx="51">
                <c:v>88.117983054599463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4-DF69-47F4-87A6-0D089A406DE6}"/>
            </c:ext>
          </c:extLst>
        </c:ser>
        <c:ser>
          <c:idx val="8"/>
          <c:order val="5"/>
          <c:tx>
            <c:v>San Joaquin Valley</c:v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cat>
            <c:numLit>
              <c:formatCode>General</c:formatCode>
              <c:ptCount val="52"/>
              <c:pt idx="0">
                <c:v>1969</c:v>
              </c:pt>
              <c:pt idx="1">
                <c:v>1970</c:v>
              </c:pt>
              <c:pt idx="2">
                <c:v>1971</c:v>
              </c:pt>
              <c:pt idx="3">
                <c:v>1972</c:v>
              </c:pt>
              <c:pt idx="4">
                <c:v>1973</c:v>
              </c:pt>
              <c:pt idx="5">
                <c:v>1974</c:v>
              </c:pt>
              <c:pt idx="6">
                <c:v>1975</c:v>
              </c:pt>
              <c:pt idx="7">
                <c:v>1976</c:v>
              </c:pt>
              <c:pt idx="8">
                <c:v>1977</c:v>
              </c:pt>
              <c:pt idx="9">
                <c:v>1978</c:v>
              </c:pt>
              <c:pt idx="10">
                <c:v>1979</c:v>
              </c:pt>
              <c:pt idx="11">
                <c:v>1980</c:v>
              </c:pt>
              <c:pt idx="12">
                <c:v>1981</c:v>
              </c:pt>
              <c:pt idx="13">
                <c:v>1982</c:v>
              </c:pt>
              <c:pt idx="14">
                <c:v>1983</c:v>
              </c:pt>
              <c:pt idx="15">
                <c:v>1984</c:v>
              </c:pt>
              <c:pt idx="16">
                <c:v>1985</c:v>
              </c:pt>
              <c:pt idx="17">
                <c:v>1986</c:v>
              </c:pt>
              <c:pt idx="18">
                <c:v>1987</c:v>
              </c:pt>
              <c:pt idx="19">
                <c:v>1988</c:v>
              </c:pt>
              <c:pt idx="20">
                <c:v>1989</c:v>
              </c:pt>
              <c:pt idx="21">
                <c:v>1990</c:v>
              </c:pt>
              <c:pt idx="22">
                <c:v>1991</c:v>
              </c:pt>
              <c:pt idx="23">
                <c:v>1992</c:v>
              </c:pt>
              <c:pt idx="24">
                <c:v>1993</c:v>
              </c:pt>
              <c:pt idx="25">
                <c:v>1994</c:v>
              </c:pt>
              <c:pt idx="26">
                <c:v>1995</c:v>
              </c:pt>
              <c:pt idx="27">
                <c:v>1996</c:v>
              </c:pt>
              <c:pt idx="28">
                <c:v>1997</c:v>
              </c:pt>
              <c:pt idx="29">
                <c:v>1998</c:v>
              </c:pt>
              <c:pt idx="30">
                <c:v>1999</c:v>
              </c:pt>
              <c:pt idx="31">
                <c:v>2000</c:v>
              </c:pt>
              <c:pt idx="32">
                <c:v>2001</c:v>
              </c:pt>
              <c:pt idx="33">
                <c:v>2002</c:v>
              </c:pt>
              <c:pt idx="34">
                <c:v>2003</c:v>
              </c:pt>
              <c:pt idx="35">
                <c:v>2004</c:v>
              </c:pt>
              <c:pt idx="36">
                <c:v>2005</c:v>
              </c:pt>
              <c:pt idx="37">
                <c:v>2006</c:v>
              </c:pt>
              <c:pt idx="38">
                <c:v>2007</c:v>
              </c:pt>
              <c:pt idx="39">
                <c:v>2008</c:v>
              </c:pt>
              <c:pt idx="40">
                <c:v>2009</c:v>
              </c:pt>
              <c:pt idx="41">
                <c:v>2010</c:v>
              </c:pt>
              <c:pt idx="42">
                <c:v>2011</c:v>
              </c:pt>
              <c:pt idx="43">
                <c:v>2012</c:v>
              </c:pt>
              <c:pt idx="44">
                <c:v>2013</c:v>
              </c:pt>
              <c:pt idx="45">
                <c:v>2014</c:v>
              </c:pt>
              <c:pt idx="46">
                <c:v>2015</c:v>
              </c:pt>
              <c:pt idx="47">
                <c:v>2016</c:v>
              </c:pt>
              <c:pt idx="48">
                <c:v>2017</c:v>
              </c:pt>
              <c:pt idx="49">
                <c:v>2018</c:v>
              </c:pt>
              <c:pt idx="50">
                <c:v>2019</c:v>
              </c:pt>
              <c:pt idx="51">
                <c:v>2020</c:v>
              </c:pt>
            </c:numLit>
          </c:cat>
          <c:val>
            <c:numLit>
              <c:formatCode>General</c:formatCode>
              <c:ptCount val="52"/>
              <c:pt idx="0">
                <c:v>81.209058348501571</c:v>
              </c:pt>
              <c:pt idx="1">
                <c:v>81.706846858513273</c:v>
              </c:pt>
              <c:pt idx="2">
                <c:v>82.636075080821357</c:v>
              </c:pt>
              <c:pt idx="3">
                <c:v>83.923715914244937</c:v>
              </c:pt>
              <c:pt idx="4">
                <c:v>86.774075723872542</c:v>
              </c:pt>
              <c:pt idx="5">
                <c:v>90.0233916972077</c:v>
              </c:pt>
              <c:pt idx="6">
                <c:v>87.558396219369499</c:v>
              </c:pt>
              <c:pt idx="7">
                <c:v>88.860745984521145</c:v>
              </c:pt>
              <c:pt idx="8">
                <c:v>86.799743371003444</c:v>
              </c:pt>
              <c:pt idx="9">
                <c:v>84.600394432170077</c:v>
              </c:pt>
              <c:pt idx="10">
                <c:v>86.83659965708263</c:v>
              </c:pt>
              <c:pt idx="11">
                <c:v>87.254692194580784</c:v>
              </c:pt>
              <c:pt idx="12">
                <c:v>82.000634656982015</c:v>
              </c:pt>
              <c:pt idx="13">
                <c:v>81.526175157581449</c:v>
              </c:pt>
              <c:pt idx="14">
                <c:v>78.166531124991749</c:v>
              </c:pt>
              <c:pt idx="15">
                <c:v>77.831824868562705</c:v>
              </c:pt>
              <c:pt idx="16">
                <c:v>76.863068380573168</c:v>
              </c:pt>
              <c:pt idx="17">
                <c:v>76.736851848499981</c:v>
              </c:pt>
              <c:pt idx="18">
                <c:v>77.152980947238859</c:v>
              </c:pt>
              <c:pt idx="19">
                <c:v>76.224086650780521</c:v>
              </c:pt>
              <c:pt idx="20">
                <c:v>76.075546901708265</c:v>
              </c:pt>
              <c:pt idx="21">
                <c:v>75.740565019317955</c:v>
              </c:pt>
              <c:pt idx="22">
                <c:v>76.054384718150317</c:v>
              </c:pt>
              <c:pt idx="23">
                <c:v>76.37675822123316</c:v>
              </c:pt>
              <c:pt idx="24">
                <c:v>77.215171422302703</c:v>
              </c:pt>
              <c:pt idx="25">
                <c:v>76.14573333121777</c:v>
              </c:pt>
              <c:pt idx="26">
                <c:v>74.282204366447331</c:v>
              </c:pt>
              <c:pt idx="27">
                <c:v>74.006054835082153</c:v>
              </c:pt>
              <c:pt idx="28">
                <c:v>72.478111689220555</c:v>
              </c:pt>
              <c:pt idx="29">
                <c:v>70.700197359813657</c:v>
              </c:pt>
              <c:pt idx="30">
                <c:v>69.04750463319607</c:v>
              </c:pt>
              <c:pt idx="31">
                <c:v>66.799265168859961</c:v>
              </c:pt>
              <c:pt idx="32">
                <c:v>70.400146279795621</c:v>
              </c:pt>
              <c:pt idx="33">
                <c:v>68.425630079013828</c:v>
              </c:pt>
              <c:pt idx="34">
                <c:v>71.159246622089583</c:v>
              </c:pt>
              <c:pt idx="35">
                <c:v>71.086721982935302</c:v>
              </c:pt>
              <c:pt idx="36">
                <c:v>69.703282540310042</c:v>
              </c:pt>
              <c:pt idx="37">
                <c:v>67.633273221721197</c:v>
              </c:pt>
              <c:pt idx="38">
                <c:v>68.905828916517947</c:v>
              </c:pt>
              <c:pt idx="39">
                <c:v>68.459469869182016</c:v>
              </c:pt>
              <c:pt idx="40">
                <c:v>70.271397573790523</c:v>
              </c:pt>
              <c:pt idx="41">
                <c:v>71.063633958092666</c:v>
              </c:pt>
              <c:pt idx="42">
                <c:v>70.544394239238954</c:v>
              </c:pt>
              <c:pt idx="43">
                <c:v>68.650579728703548</c:v>
              </c:pt>
              <c:pt idx="44">
                <c:v>69.934331273323153</c:v>
              </c:pt>
              <c:pt idx="45">
                <c:v>70.452320992190437</c:v>
              </c:pt>
              <c:pt idx="46">
                <c:v>68.994259990809809</c:v>
              </c:pt>
              <c:pt idx="47">
                <c:v>67.824667727711699</c:v>
              </c:pt>
              <c:pt idx="48">
                <c:v>66.527786486711491</c:v>
              </c:pt>
              <c:pt idx="49">
                <c:v>64.988201842217833</c:v>
              </c:pt>
              <c:pt idx="50">
                <c:v>64.572936490571152</c:v>
              </c:pt>
              <c:pt idx="51">
                <c:v>67.581907936229825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6-DF69-47F4-87A6-0D089A406DE6}"/>
            </c:ext>
          </c:extLst>
        </c:ser>
        <c:ser>
          <c:idx val="10"/>
          <c:order val="6"/>
          <c:tx>
            <c:v>State</c:v>
          </c:tx>
          <c:spPr>
            <a:ln w="15875" cap="rnd">
              <a:solidFill>
                <a:schemeClr val="accent5">
                  <a:lumMod val="6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Lit>
              <c:formatCode>General</c:formatCode>
              <c:ptCount val="52"/>
              <c:pt idx="0">
                <c:v>1969</c:v>
              </c:pt>
              <c:pt idx="1">
                <c:v>1970</c:v>
              </c:pt>
              <c:pt idx="2">
                <c:v>1971</c:v>
              </c:pt>
              <c:pt idx="3">
                <c:v>1972</c:v>
              </c:pt>
              <c:pt idx="4">
                <c:v>1973</c:v>
              </c:pt>
              <c:pt idx="5">
                <c:v>1974</c:v>
              </c:pt>
              <c:pt idx="6">
                <c:v>1975</c:v>
              </c:pt>
              <c:pt idx="7">
                <c:v>1976</c:v>
              </c:pt>
              <c:pt idx="8">
                <c:v>1977</c:v>
              </c:pt>
              <c:pt idx="9">
                <c:v>1978</c:v>
              </c:pt>
              <c:pt idx="10">
                <c:v>1979</c:v>
              </c:pt>
              <c:pt idx="11">
                <c:v>1980</c:v>
              </c:pt>
              <c:pt idx="12">
                <c:v>1981</c:v>
              </c:pt>
              <c:pt idx="13">
                <c:v>1982</c:v>
              </c:pt>
              <c:pt idx="14">
                <c:v>1983</c:v>
              </c:pt>
              <c:pt idx="15">
                <c:v>1984</c:v>
              </c:pt>
              <c:pt idx="16">
                <c:v>1985</c:v>
              </c:pt>
              <c:pt idx="17">
                <c:v>1986</c:v>
              </c:pt>
              <c:pt idx="18">
                <c:v>1987</c:v>
              </c:pt>
              <c:pt idx="19">
                <c:v>1988</c:v>
              </c:pt>
              <c:pt idx="20">
                <c:v>1989</c:v>
              </c:pt>
              <c:pt idx="21">
                <c:v>1990</c:v>
              </c:pt>
              <c:pt idx="22">
                <c:v>1991</c:v>
              </c:pt>
              <c:pt idx="23">
                <c:v>1992</c:v>
              </c:pt>
              <c:pt idx="24">
                <c:v>1993</c:v>
              </c:pt>
              <c:pt idx="25">
                <c:v>1994</c:v>
              </c:pt>
              <c:pt idx="26">
                <c:v>1995</c:v>
              </c:pt>
              <c:pt idx="27">
                <c:v>1996</c:v>
              </c:pt>
              <c:pt idx="28">
                <c:v>1997</c:v>
              </c:pt>
              <c:pt idx="29">
                <c:v>1998</c:v>
              </c:pt>
              <c:pt idx="30">
                <c:v>1999</c:v>
              </c:pt>
              <c:pt idx="31">
                <c:v>2000</c:v>
              </c:pt>
              <c:pt idx="32">
                <c:v>2001</c:v>
              </c:pt>
              <c:pt idx="33">
                <c:v>2002</c:v>
              </c:pt>
              <c:pt idx="34">
                <c:v>2003</c:v>
              </c:pt>
              <c:pt idx="35">
                <c:v>2004</c:v>
              </c:pt>
              <c:pt idx="36">
                <c:v>2005</c:v>
              </c:pt>
              <c:pt idx="37">
                <c:v>2006</c:v>
              </c:pt>
              <c:pt idx="38">
                <c:v>2007</c:v>
              </c:pt>
              <c:pt idx="39">
                <c:v>2008</c:v>
              </c:pt>
              <c:pt idx="40">
                <c:v>2009</c:v>
              </c:pt>
              <c:pt idx="41">
                <c:v>2010</c:v>
              </c:pt>
              <c:pt idx="42">
                <c:v>2011</c:v>
              </c:pt>
              <c:pt idx="43">
                <c:v>2012</c:v>
              </c:pt>
              <c:pt idx="44">
                <c:v>2013</c:v>
              </c:pt>
              <c:pt idx="45">
                <c:v>2014</c:v>
              </c:pt>
              <c:pt idx="46">
                <c:v>2015</c:v>
              </c:pt>
              <c:pt idx="47">
                <c:v>2016</c:v>
              </c:pt>
              <c:pt idx="48">
                <c:v>2017</c:v>
              </c:pt>
              <c:pt idx="49">
                <c:v>2018</c:v>
              </c:pt>
              <c:pt idx="50">
                <c:v>2019</c:v>
              </c:pt>
              <c:pt idx="51">
                <c:v>2020</c:v>
              </c:pt>
            </c:numLit>
          </c:cat>
          <c:val>
            <c:numLit>
              <c:formatCode>General</c:formatCode>
              <c:ptCount val="52"/>
              <c:pt idx="0">
                <c:v>100</c:v>
              </c:pt>
              <c:pt idx="1">
                <c:v>100</c:v>
              </c:pt>
              <c:pt idx="2">
                <c:v>100</c:v>
              </c:pt>
              <c:pt idx="3">
                <c:v>100</c:v>
              </c:pt>
              <c:pt idx="4">
                <c:v>100</c:v>
              </c:pt>
              <c:pt idx="5">
                <c:v>100</c:v>
              </c:pt>
              <c:pt idx="6">
                <c:v>100</c:v>
              </c:pt>
              <c:pt idx="7">
                <c:v>100</c:v>
              </c:pt>
              <c:pt idx="8">
                <c:v>100</c:v>
              </c:pt>
              <c:pt idx="9">
                <c:v>100</c:v>
              </c:pt>
              <c:pt idx="10">
                <c:v>100</c:v>
              </c:pt>
              <c:pt idx="11">
                <c:v>100</c:v>
              </c:pt>
              <c:pt idx="12">
                <c:v>100</c:v>
              </c:pt>
              <c:pt idx="13">
                <c:v>100</c:v>
              </c:pt>
              <c:pt idx="14">
                <c:v>100</c:v>
              </c:pt>
              <c:pt idx="15">
                <c:v>100</c:v>
              </c:pt>
              <c:pt idx="16">
                <c:v>100</c:v>
              </c:pt>
              <c:pt idx="17">
                <c:v>100</c:v>
              </c:pt>
              <c:pt idx="18">
                <c:v>100</c:v>
              </c:pt>
              <c:pt idx="19">
                <c:v>100</c:v>
              </c:pt>
              <c:pt idx="20">
                <c:v>100</c:v>
              </c:pt>
              <c:pt idx="21">
                <c:v>100</c:v>
              </c:pt>
              <c:pt idx="22">
                <c:v>100</c:v>
              </c:pt>
              <c:pt idx="23">
                <c:v>100</c:v>
              </c:pt>
              <c:pt idx="24">
                <c:v>100</c:v>
              </c:pt>
              <c:pt idx="25">
                <c:v>100</c:v>
              </c:pt>
              <c:pt idx="26">
                <c:v>100</c:v>
              </c:pt>
              <c:pt idx="27">
                <c:v>100</c:v>
              </c:pt>
              <c:pt idx="28">
                <c:v>100</c:v>
              </c:pt>
              <c:pt idx="29">
                <c:v>100</c:v>
              </c:pt>
              <c:pt idx="30">
                <c:v>100</c:v>
              </c:pt>
              <c:pt idx="31">
                <c:v>100</c:v>
              </c:pt>
              <c:pt idx="32">
                <c:v>100</c:v>
              </c:pt>
              <c:pt idx="33">
                <c:v>100</c:v>
              </c:pt>
              <c:pt idx="34">
                <c:v>100</c:v>
              </c:pt>
              <c:pt idx="35">
                <c:v>100</c:v>
              </c:pt>
              <c:pt idx="36">
                <c:v>100</c:v>
              </c:pt>
              <c:pt idx="37">
                <c:v>100</c:v>
              </c:pt>
              <c:pt idx="38">
                <c:v>100</c:v>
              </c:pt>
              <c:pt idx="39">
                <c:v>100</c:v>
              </c:pt>
              <c:pt idx="40">
                <c:v>100</c:v>
              </c:pt>
              <c:pt idx="41">
                <c:v>100</c:v>
              </c:pt>
              <c:pt idx="42">
                <c:v>100</c:v>
              </c:pt>
              <c:pt idx="43">
                <c:v>100</c:v>
              </c:pt>
              <c:pt idx="44">
                <c:v>100</c:v>
              </c:pt>
              <c:pt idx="45">
                <c:v>100</c:v>
              </c:pt>
              <c:pt idx="46">
                <c:v>100</c:v>
              </c:pt>
              <c:pt idx="47">
                <c:v>100</c:v>
              </c:pt>
              <c:pt idx="48">
                <c:v>100</c:v>
              </c:pt>
              <c:pt idx="49">
                <c:v>100</c:v>
              </c:pt>
              <c:pt idx="50">
                <c:v>100</c:v>
              </c:pt>
              <c:pt idx="51">
                <c:v>100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7-DF69-47F4-87A6-0D089A406DE6}"/>
            </c:ext>
          </c:extLst>
        </c:ser>
        <c:ser>
          <c:idx val="3"/>
          <c:order val="7"/>
          <c:tx>
            <c:v>Inland Empire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Lit>
              <c:formatCode>General</c:formatCode>
              <c:ptCount val="52"/>
              <c:pt idx="0">
                <c:v>1969</c:v>
              </c:pt>
              <c:pt idx="1">
                <c:v>1970</c:v>
              </c:pt>
              <c:pt idx="2">
                <c:v>1971</c:v>
              </c:pt>
              <c:pt idx="3">
                <c:v>1972</c:v>
              </c:pt>
              <c:pt idx="4">
                <c:v>1973</c:v>
              </c:pt>
              <c:pt idx="5">
                <c:v>1974</c:v>
              </c:pt>
              <c:pt idx="6">
                <c:v>1975</c:v>
              </c:pt>
              <c:pt idx="7">
                <c:v>1976</c:v>
              </c:pt>
              <c:pt idx="8">
                <c:v>1977</c:v>
              </c:pt>
              <c:pt idx="9">
                <c:v>1978</c:v>
              </c:pt>
              <c:pt idx="10">
                <c:v>1979</c:v>
              </c:pt>
              <c:pt idx="11">
                <c:v>1980</c:v>
              </c:pt>
              <c:pt idx="12">
                <c:v>1981</c:v>
              </c:pt>
              <c:pt idx="13">
                <c:v>1982</c:v>
              </c:pt>
              <c:pt idx="14">
                <c:v>1983</c:v>
              </c:pt>
              <c:pt idx="15">
                <c:v>1984</c:v>
              </c:pt>
              <c:pt idx="16">
                <c:v>1985</c:v>
              </c:pt>
              <c:pt idx="17">
                <c:v>1986</c:v>
              </c:pt>
              <c:pt idx="18">
                <c:v>1987</c:v>
              </c:pt>
              <c:pt idx="19">
                <c:v>1988</c:v>
              </c:pt>
              <c:pt idx="20">
                <c:v>1989</c:v>
              </c:pt>
              <c:pt idx="21">
                <c:v>1990</c:v>
              </c:pt>
              <c:pt idx="22">
                <c:v>1991</c:v>
              </c:pt>
              <c:pt idx="23">
                <c:v>1992</c:v>
              </c:pt>
              <c:pt idx="24">
                <c:v>1993</c:v>
              </c:pt>
              <c:pt idx="25">
                <c:v>1994</c:v>
              </c:pt>
              <c:pt idx="26">
                <c:v>1995</c:v>
              </c:pt>
              <c:pt idx="27">
                <c:v>1996</c:v>
              </c:pt>
              <c:pt idx="28">
                <c:v>1997</c:v>
              </c:pt>
              <c:pt idx="29">
                <c:v>1998</c:v>
              </c:pt>
              <c:pt idx="30">
                <c:v>1999</c:v>
              </c:pt>
              <c:pt idx="31">
                <c:v>2000</c:v>
              </c:pt>
              <c:pt idx="32">
                <c:v>2001</c:v>
              </c:pt>
              <c:pt idx="33">
                <c:v>2002</c:v>
              </c:pt>
              <c:pt idx="34">
                <c:v>2003</c:v>
              </c:pt>
              <c:pt idx="35">
                <c:v>2004</c:v>
              </c:pt>
              <c:pt idx="36">
                <c:v>2005</c:v>
              </c:pt>
              <c:pt idx="37">
                <c:v>2006</c:v>
              </c:pt>
              <c:pt idx="38">
                <c:v>2007</c:v>
              </c:pt>
              <c:pt idx="39">
                <c:v>2008</c:v>
              </c:pt>
              <c:pt idx="40">
                <c:v>2009</c:v>
              </c:pt>
              <c:pt idx="41">
                <c:v>2010</c:v>
              </c:pt>
              <c:pt idx="42">
                <c:v>2011</c:v>
              </c:pt>
              <c:pt idx="43">
                <c:v>2012</c:v>
              </c:pt>
              <c:pt idx="44">
                <c:v>2013</c:v>
              </c:pt>
              <c:pt idx="45">
                <c:v>2014</c:v>
              </c:pt>
              <c:pt idx="46">
                <c:v>2015</c:v>
              </c:pt>
              <c:pt idx="47">
                <c:v>2016</c:v>
              </c:pt>
              <c:pt idx="48">
                <c:v>2017</c:v>
              </c:pt>
              <c:pt idx="49">
                <c:v>2018</c:v>
              </c:pt>
              <c:pt idx="50">
                <c:v>2019</c:v>
              </c:pt>
              <c:pt idx="51">
                <c:v>2020</c:v>
              </c:pt>
            </c:numLit>
          </c:cat>
          <c:val>
            <c:numLit>
              <c:formatCode>General</c:formatCode>
              <c:ptCount val="52"/>
              <c:pt idx="0">
                <c:v>83.935695894379066</c:v>
              </c:pt>
              <c:pt idx="1">
                <c:v>86.489705013042922</c:v>
              </c:pt>
              <c:pt idx="2">
                <c:v>87.302698406240339</c:v>
              </c:pt>
              <c:pt idx="3">
                <c:v>88.46913882517245</c:v>
              </c:pt>
              <c:pt idx="4">
                <c:v>89.85495537073065</c:v>
              </c:pt>
              <c:pt idx="5">
                <c:v>89.714081688439336</c:v>
              </c:pt>
              <c:pt idx="6">
                <c:v>92.068185873712707</c:v>
              </c:pt>
              <c:pt idx="7">
                <c:v>92.946999472705954</c:v>
              </c:pt>
              <c:pt idx="8">
                <c:v>91.433214880223233</c:v>
              </c:pt>
              <c:pt idx="9">
                <c:v>89.162749567994098</c:v>
              </c:pt>
              <c:pt idx="10">
                <c:v>87.067061455651086</c:v>
              </c:pt>
              <c:pt idx="11">
                <c:v>86.077786733550312</c:v>
              </c:pt>
              <c:pt idx="12">
                <c:v>86.738826778307327</c:v>
              </c:pt>
              <c:pt idx="13">
                <c:v>86.203134819890337</c:v>
              </c:pt>
              <c:pt idx="14">
                <c:v>86.723124976100692</c:v>
              </c:pt>
              <c:pt idx="15">
                <c:v>86.323614581343122</c:v>
              </c:pt>
              <c:pt idx="16">
                <c:v>87.072725954190261</c:v>
              </c:pt>
              <c:pt idx="17">
                <c:v>87.917770824004464</c:v>
              </c:pt>
              <c:pt idx="18">
                <c:v>87.177492223979925</c:v>
              </c:pt>
              <c:pt idx="19">
                <c:v>85.684182427997456</c:v>
              </c:pt>
              <c:pt idx="20">
                <c:v>85.112957918336235</c:v>
              </c:pt>
              <c:pt idx="21">
                <c:v>83.459965483916406</c:v>
              </c:pt>
              <c:pt idx="22">
                <c:v>81.681241837671209</c:v>
              </c:pt>
              <c:pt idx="23">
                <c:v>80.125628371778106</c:v>
              </c:pt>
              <c:pt idx="24">
                <c:v>79.840840522027108</c:v>
              </c:pt>
              <c:pt idx="25">
                <c:v>78.971054430965907</c:v>
              </c:pt>
              <c:pt idx="26">
                <c:v>77.221509399390371</c:v>
              </c:pt>
              <c:pt idx="27">
                <c:v>75.855405372119861</c:v>
              </c:pt>
              <c:pt idx="28">
                <c:v>75.355939491055793</c:v>
              </c:pt>
              <c:pt idx="29">
                <c:v>74.636690563349532</c:v>
              </c:pt>
              <c:pt idx="30">
                <c:v>73.09079184921508</c:v>
              </c:pt>
              <c:pt idx="31">
                <c:v>70.43947918317653</c:v>
              </c:pt>
              <c:pt idx="32">
                <c:v>73.718760144936496</c:v>
              </c:pt>
              <c:pt idx="33">
                <c:v>72.27776742153435</c:v>
              </c:pt>
              <c:pt idx="34">
                <c:v>74.164388087351767</c:v>
              </c:pt>
              <c:pt idx="35">
                <c:v>73.682415166839462</c:v>
              </c:pt>
              <c:pt idx="36">
                <c:v>73.097797818835758</c:v>
              </c:pt>
              <c:pt idx="37">
                <c:v>71.661002956546184</c:v>
              </c:pt>
              <c:pt idx="38">
                <c:v>70.98149303349706</c:v>
              </c:pt>
              <c:pt idx="39">
                <c:v>70.838742893539248</c:v>
              </c:pt>
              <c:pt idx="40">
                <c:v>71.449121465758509</c:v>
              </c:pt>
              <c:pt idx="41">
                <c:v>69.803486035966088</c:v>
              </c:pt>
              <c:pt idx="42">
                <c:v>69.248897212366174</c:v>
              </c:pt>
              <c:pt idx="43">
                <c:v>66.617491275428279</c:v>
              </c:pt>
              <c:pt idx="44">
                <c:v>67.45361037414041</c:v>
              </c:pt>
              <c:pt idx="45">
                <c:v>66.53593857560665</c:v>
              </c:pt>
              <c:pt idx="46">
                <c:v>65.775480143095422</c:v>
              </c:pt>
              <c:pt idx="47">
                <c:v>65.587045914497764</c:v>
              </c:pt>
              <c:pt idx="48">
                <c:v>64.595501524248874</c:v>
              </c:pt>
              <c:pt idx="49">
                <c:v>63.901428371230118</c:v>
              </c:pt>
              <c:pt idx="50">
                <c:v>63.533822759267181</c:v>
              </c:pt>
              <c:pt idx="51">
                <c:v>64.630127558022664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1-DF69-47F4-87A6-0D089A406D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86659760"/>
        <c:axId val="1486663920"/>
      </c:lineChart>
      <c:catAx>
        <c:axId val="1486659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6663920"/>
        <c:crosses val="autoZero"/>
        <c:auto val="1"/>
        <c:lblAlgn val="ctr"/>
        <c:lblOffset val="100"/>
        <c:tickMarkSkip val="5"/>
        <c:noMultiLvlLbl val="0"/>
      </c:catAx>
      <c:valAx>
        <c:axId val="1486663920"/>
        <c:scaling>
          <c:orientation val="minMax"/>
          <c:max val="160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6659760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r"/>
      <c:legendEntry>
        <c:idx val="6"/>
        <c:delete val="1"/>
      </c:legendEntry>
      <c:layout>
        <c:manualLayout>
          <c:xMode val="edge"/>
          <c:yMode val="edge"/>
          <c:x val="0.74542605816933083"/>
          <c:y val="0.18455954891957954"/>
          <c:w val="0.22752406489343255"/>
          <c:h val="0.651443673810882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Six-year transfer rate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1401814418168143E-2"/>
          <c:y val="0.13305829596412555"/>
          <c:w val="0.93000139775427482"/>
          <c:h val="0.723720226394380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summary!$D$20</c:f>
              <c:strCache>
                <c:ptCount val="1"/>
                <c:pt idx="0">
                  <c:v>6 yr rate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B51-424F-AC63-846F0DA6B529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B51-424F-AC63-846F0DA6B52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summary!$C$21:$C$30</c:f>
              <c:strCache>
                <c:ptCount val="10"/>
                <c:pt idx="0">
                  <c:v>Kern CCD</c:v>
                </c:pt>
                <c:pt idx="1">
                  <c:v>Yosemite CCD</c:v>
                </c:pt>
                <c:pt idx="2">
                  <c:v>Merced CCD</c:v>
                </c:pt>
                <c:pt idx="3">
                  <c:v>San Joaquin Delta CCD</c:v>
                </c:pt>
                <c:pt idx="4">
                  <c:v>State Center CCD</c:v>
                </c:pt>
                <c:pt idx="5">
                  <c:v>West Hills CCD</c:v>
                </c:pt>
                <c:pt idx="6">
                  <c:v>Sequoias CCD</c:v>
                </c:pt>
                <c:pt idx="7">
                  <c:v>West Kern CCD</c:v>
                </c:pt>
                <c:pt idx="8">
                  <c:v>San Joaquin Valley</c:v>
                </c:pt>
                <c:pt idx="9">
                  <c:v>Rest of State</c:v>
                </c:pt>
              </c:strCache>
            </c:strRef>
          </c:cat>
          <c:val>
            <c:numRef>
              <c:f>summary!$D$21:$D$30</c:f>
              <c:numCache>
                <c:formatCode>0%</c:formatCode>
                <c:ptCount val="10"/>
                <c:pt idx="0">
                  <c:v>0.32302025782688765</c:v>
                </c:pt>
                <c:pt idx="1">
                  <c:v>0.33133304757822546</c:v>
                </c:pt>
                <c:pt idx="2">
                  <c:v>0.34194053208137715</c:v>
                </c:pt>
                <c:pt idx="3">
                  <c:v>0.34491778774289983</c:v>
                </c:pt>
                <c:pt idx="4">
                  <c:v>0.36558615647087495</c:v>
                </c:pt>
                <c:pt idx="5">
                  <c:v>0.37228915662650602</c:v>
                </c:pt>
                <c:pt idx="6">
                  <c:v>0.38113948919449903</c:v>
                </c:pt>
                <c:pt idx="7">
                  <c:v>0.41176470588235292</c:v>
                </c:pt>
                <c:pt idx="8">
                  <c:v>0.35071749162399646</c:v>
                </c:pt>
                <c:pt idx="9">
                  <c:v>0.40619425732886766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B51-424F-AC63-846F0DA6B5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81250704"/>
        <c:axId val="1281258192"/>
      </c:barChart>
      <c:catAx>
        <c:axId val="1281250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1258192"/>
        <c:crosses val="autoZero"/>
        <c:auto val="1"/>
        <c:lblAlgn val="ctr"/>
        <c:lblOffset val="100"/>
        <c:noMultiLvlLbl val="0"/>
      </c:catAx>
      <c:valAx>
        <c:axId val="1281258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1250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9247594050743664E-2"/>
          <c:y val="0.10317721154456279"/>
          <c:w val="0.89019685039370078"/>
          <c:h val="0.753033682759353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Sheet1!$D$3</c:f>
              <c:strCache>
                <c:ptCount val="1"/>
                <c:pt idx="0">
                  <c:v>Freshmen 6-year graduation rate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Sheet1!$C$4:$C$10</c:f>
              <c:strCache>
                <c:ptCount val="7"/>
                <c:pt idx="0">
                  <c:v>Merced</c:v>
                </c:pt>
                <c:pt idx="1">
                  <c:v>UC systemwide</c:v>
                </c:pt>
                <c:pt idx="3">
                  <c:v>Bakersfield</c:v>
                </c:pt>
                <c:pt idx="4">
                  <c:v>Fresno</c:v>
                </c:pt>
                <c:pt idx="5">
                  <c:v>Stanislaus</c:v>
                </c:pt>
                <c:pt idx="6">
                  <c:v>CSU systemwide</c:v>
                </c:pt>
              </c:strCache>
            </c:strRef>
          </c:cat>
          <c:val>
            <c:numRef>
              <c:f>Sheet1!$D$4:$D$10</c:f>
              <c:numCache>
                <c:formatCode>_(* #,##0_);_(* \(#,##0\);_(* "-"??_);_(@_)</c:formatCode>
                <c:ptCount val="7"/>
                <c:pt idx="0">
                  <c:v>69.2</c:v>
                </c:pt>
                <c:pt idx="1">
                  <c:v>86.1</c:v>
                </c:pt>
                <c:pt idx="3">
                  <c:v>49.7</c:v>
                </c:pt>
                <c:pt idx="4">
                  <c:v>56.2</c:v>
                </c:pt>
                <c:pt idx="5">
                  <c:v>55.3</c:v>
                </c:pt>
                <c:pt idx="6">
                  <c:v>62.4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62-423C-B584-9A5355C84335}"/>
            </c:ext>
          </c:extLst>
        </c:ser>
        <c:ser>
          <c:idx val="1"/>
          <c:order val="1"/>
          <c:tx>
            <c:strRef>
              <c:f>Sheet1!$E$3</c:f>
              <c:strCache>
                <c:ptCount val="1"/>
                <c:pt idx="0">
                  <c:v>Transfers 4-year graduation rate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Sheet1!$C$4:$C$10</c:f>
              <c:strCache>
                <c:ptCount val="7"/>
                <c:pt idx="0">
                  <c:v>Merced</c:v>
                </c:pt>
                <c:pt idx="1">
                  <c:v>UC systemwide</c:v>
                </c:pt>
                <c:pt idx="3">
                  <c:v>Bakersfield</c:v>
                </c:pt>
                <c:pt idx="4">
                  <c:v>Fresno</c:v>
                </c:pt>
                <c:pt idx="5">
                  <c:v>Stanislaus</c:v>
                </c:pt>
                <c:pt idx="6">
                  <c:v>CSU systemwide</c:v>
                </c:pt>
              </c:strCache>
            </c:strRef>
          </c:cat>
          <c:val>
            <c:numRef>
              <c:f>Sheet1!$E$4:$E$10</c:f>
              <c:numCache>
                <c:formatCode>_(* #,##0_);_(* \(#,##0\);_(* "-"??_);_(@_)</c:formatCode>
                <c:ptCount val="7"/>
                <c:pt idx="0">
                  <c:v>83.2</c:v>
                </c:pt>
                <c:pt idx="1">
                  <c:v>89.1</c:v>
                </c:pt>
                <c:pt idx="3">
                  <c:v>74.900000000000006</c:v>
                </c:pt>
                <c:pt idx="4">
                  <c:v>78</c:v>
                </c:pt>
                <c:pt idx="5">
                  <c:v>80.400000000000006</c:v>
                </c:pt>
                <c:pt idx="6">
                  <c:v>80.400000000000006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62-423C-B584-9A5355C843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55286640"/>
        <c:axId val="1455283312"/>
      </c:barChart>
      <c:catAx>
        <c:axId val="1455286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5283312"/>
        <c:crosses val="autoZero"/>
        <c:auto val="1"/>
        <c:lblAlgn val="ctr"/>
        <c:lblOffset val="100"/>
        <c:noMultiLvlLbl val="0"/>
      </c:catAx>
      <c:valAx>
        <c:axId val="1455283312"/>
        <c:scaling>
          <c:orientation val="minMax"/>
        </c:scaling>
        <c:delete val="1"/>
        <c:axPos val="l"/>
        <c:numFmt formatCode="_(* #,##0_);_(* \(#,##0\);_(* &quot;-&quot;??_);_(@_)" sourceLinked="1"/>
        <c:majorTickMark val="none"/>
        <c:minorTickMark val="none"/>
        <c:tickLblPos val="nextTo"/>
        <c:crossAx val="1455286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978793916308698"/>
          <c:y val="2.9151013541546335E-2"/>
          <c:w val="0.74106310950844922"/>
          <c:h val="7.12030300009967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Per capita income comparisons (2020)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337164452416625"/>
          <c:y val="0.14732869910625621"/>
          <c:w val="0.75000962897474754"/>
          <c:h val="0.7605232662699684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'2020 update'!$BM$3</c:f>
              <c:strCache>
                <c:ptCount val="1"/>
                <c:pt idx="0">
                  <c:v>Per capita ncome 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684-48D1-A221-44B530043364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684-48D1-A221-44B530043364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684-48D1-A221-44B530043364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684-48D1-A221-44B530043364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684-48D1-A221-44B530043364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8684-48D1-A221-44B530043364}"/>
              </c:ext>
            </c:extLst>
          </c:dPt>
          <c:dPt>
            <c:idx val="19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8684-48D1-A221-44B530043364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684-48D1-A221-44B530043364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684-48D1-A221-44B530043364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684-48D1-A221-44B530043364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684-48D1-A221-44B530043364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684-48D1-A221-44B530043364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4A28-4DAC-9EC9-36934D57337E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684-48D1-A221-44B530043364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8684-48D1-A221-44B5300433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'2020 update'!$BL$4:$BL$32</c:f>
              <c:strCache>
                <c:ptCount val="20"/>
                <c:pt idx="0">
                  <c:v>Bay Area</c:v>
                </c:pt>
                <c:pt idx="1">
                  <c:v>Connecticut</c:v>
                </c:pt>
                <c:pt idx="3">
                  <c:v>Orange County</c:v>
                </c:pt>
                <c:pt idx="4">
                  <c:v>Massachusetts</c:v>
                </c:pt>
                <c:pt idx="6">
                  <c:v>Los Angeles County</c:v>
                </c:pt>
                <c:pt idx="7">
                  <c:v>Washington</c:v>
                </c:pt>
                <c:pt idx="9">
                  <c:v>San Diego</c:v>
                </c:pt>
                <c:pt idx="10">
                  <c:v>Maryland</c:v>
                </c:pt>
                <c:pt idx="12">
                  <c:v>Sacramento Metro</c:v>
                </c:pt>
                <c:pt idx="13">
                  <c:v>Illinois</c:v>
                </c:pt>
                <c:pt idx="15">
                  <c:v>San Joaquin Valley</c:v>
                </c:pt>
                <c:pt idx="16">
                  <c:v>Arkansas</c:v>
                </c:pt>
                <c:pt idx="18">
                  <c:v>Inland Empire</c:v>
                </c:pt>
                <c:pt idx="19">
                  <c:v>Alabama</c:v>
                </c:pt>
              </c:strCache>
            </c:strRef>
          </c:cat>
          <c:val>
            <c:numRef>
              <c:f>'2020 update'!$BM$4:$BM$32</c:f>
              <c:numCache>
                <c:formatCode>_("$"* #,##0_);_("$"* \(#,##0\);_("$"* "-"??_);_(@_)</c:formatCode>
                <c:ptCount val="20"/>
                <c:pt idx="0">
                  <c:v>108096.29065828324</c:v>
                </c:pt>
                <c:pt idx="1">
                  <c:v>77664</c:v>
                </c:pt>
                <c:pt idx="3">
                  <c:v>74617.657507111944</c:v>
                </c:pt>
                <c:pt idx="4">
                  <c:v>77021</c:v>
                </c:pt>
                <c:pt idx="6">
                  <c:v>68271.744091297573</c:v>
                </c:pt>
                <c:pt idx="7">
                  <c:v>66907</c:v>
                </c:pt>
                <c:pt idx="9">
                  <c:v>65148.688442545805</c:v>
                </c:pt>
                <c:pt idx="10">
                  <c:v>65534</c:v>
                </c:pt>
                <c:pt idx="12">
                  <c:v>61851.502621961314</c:v>
                </c:pt>
                <c:pt idx="13">
                  <c:v>61957</c:v>
                </c:pt>
                <c:pt idx="15">
                  <c:v>47436.884175218111</c:v>
                </c:pt>
                <c:pt idx="16">
                  <c:v>47522</c:v>
                </c:pt>
                <c:pt idx="18">
                  <c:v>45364.979605080487</c:v>
                </c:pt>
                <c:pt idx="19">
                  <c:v>45524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8684-48D1-A221-44B5300433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"/>
        <c:axId val="1632181600"/>
        <c:axId val="1632168288"/>
      </c:barChart>
      <c:catAx>
        <c:axId val="1632181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2168288"/>
        <c:crosses val="autoZero"/>
        <c:auto val="1"/>
        <c:lblAlgn val="ctr"/>
        <c:lblOffset val="100"/>
        <c:tickLblSkip val="1"/>
        <c:noMultiLvlLbl val="0"/>
      </c:catAx>
      <c:valAx>
        <c:axId val="1632168288"/>
        <c:scaling>
          <c:orientation val="minMax"/>
          <c:max val="1100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2181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Percent of 25-54 year olds with at least a bachelor's degree, 2021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summary!$D$5</c:f>
              <c:strCache>
                <c:ptCount val="1"/>
                <c:pt idx="0">
                  <c:v>% bach or more 25-54 year olds, 2021 ACS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A9D-4B3B-98FB-D18C28A52844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A9D-4B3B-98FB-D18C28A5284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summary!$C$6:$C$13</c:f>
              <c:strCache>
                <c:ptCount val="8"/>
                <c:pt idx="0">
                  <c:v>Bay Area</c:v>
                </c:pt>
                <c:pt idx="1">
                  <c:v>Orange County</c:v>
                </c:pt>
                <c:pt idx="2">
                  <c:v>San Diego County</c:v>
                </c:pt>
                <c:pt idx="3">
                  <c:v>Los Angeles County</c:v>
                </c:pt>
                <c:pt idx="4">
                  <c:v>Sacramento Metro</c:v>
                </c:pt>
                <c:pt idx="5">
                  <c:v>Inland Empire</c:v>
                </c:pt>
                <c:pt idx="6">
                  <c:v>San Joaquin Valley</c:v>
                </c:pt>
                <c:pt idx="7">
                  <c:v>State</c:v>
                </c:pt>
              </c:strCache>
            </c:strRef>
          </c:cat>
          <c:val>
            <c:numRef>
              <c:f>summary!$D$6:$D$13</c:f>
              <c:numCache>
                <c:formatCode>0%</c:formatCode>
                <c:ptCount val="8"/>
                <c:pt idx="0">
                  <c:v>0.57257961671951108</c:v>
                </c:pt>
                <c:pt idx="1">
                  <c:v>0.47758844905747516</c:v>
                </c:pt>
                <c:pt idx="2">
                  <c:v>0.45388973547454381</c:v>
                </c:pt>
                <c:pt idx="3">
                  <c:v>0.41901162192286479</c:v>
                </c:pt>
                <c:pt idx="4">
                  <c:v>0.3901371275348014</c:v>
                </c:pt>
                <c:pt idx="5">
                  <c:v>0.24668032688474992</c:v>
                </c:pt>
                <c:pt idx="6">
                  <c:v>0.1943028104013495</c:v>
                </c:pt>
                <c:pt idx="7">
                  <c:v>0.39973560485744153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A9D-4B3B-98FB-D18C28A528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3529776"/>
        <c:axId val="833156768"/>
      </c:barChart>
      <c:catAx>
        <c:axId val="17352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3156768"/>
        <c:crosses val="autoZero"/>
        <c:auto val="1"/>
        <c:lblAlgn val="ctr"/>
        <c:lblOffset val="100"/>
        <c:noMultiLvlLbl val="0"/>
      </c:catAx>
      <c:valAx>
        <c:axId val="833156768"/>
        <c:scaling>
          <c:orientation val="minMax"/>
          <c:max val="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529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Cohort graduation rate, 2021-22 per CDE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Pivot!$B$16</c:f>
              <c:strCache>
                <c:ptCount val="1"/>
                <c:pt idx="0">
                  <c:v>All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D25-48A8-9B7E-D86DBB7FF356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49C-4442-8752-12BA2803F3B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Pivot!$C$15:$D$15</c:f>
              <c:strCache>
                <c:ptCount val="2"/>
                <c:pt idx="0">
                  <c:v>San Joaquin Valley</c:v>
                </c:pt>
                <c:pt idx="1">
                  <c:v>State</c:v>
                </c:pt>
              </c:strCache>
            </c:strRef>
          </c:cat>
          <c:val>
            <c:numRef>
              <c:f>Pivot!$C$16:$D$16</c:f>
              <c:numCache>
                <c:formatCode>0.0%</c:formatCode>
                <c:ptCount val="2"/>
                <c:pt idx="0">
                  <c:v>0.86831250000000004</c:v>
                </c:pt>
                <c:pt idx="1">
                  <c:v>0.87149999999999994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25-48A8-9B7E-D86DBB7FF3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24658832"/>
        <c:axId val="1660925808"/>
      </c:barChart>
      <c:catAx>
        <c:axId val="1224658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0925808"/>
        <c:crosses val="autoZero"/>
        <c:auto val="1"/>
        <c:lblAlgn val="ctr"/>
        <c:lblOffset val="100"/>
        <c:noMultiLvlLbl val="0"/>
      </c:catAx>
      <c:valAx>
        <c:axId val="1660925808"/>
        <c:scaling>
          <c:orientation val="minMax"/>
          <c:min val="0"/>
        </c:scaling>
        <c:delete val="0"/>
        <c:axPos val="l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4658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7122703412073491E-2"/>
          <c:y val="0.10265351664235219"/>
          <c:w val="0.87232174103237092"/>
          <c:h val="0.795733906730738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Pivot!$C$10</c:f>
              <c:strCache>
                <c:ptCount val="1"/>
                <c:pt idx="0">
                  <c:v>San Joaquin Valley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Pivot!$B$17:$B$22</c:f>
              <c:strCache>
                <c:ptCount val="6"/>
                <c:pt idx="0">
                  <c:v>Filipino</c:v>
                </c:pt>
                <c:pt idx="1">
                  <c:v>Asian</c:v>
                </c:pt>
                <c:pt idx="2">
                  <c:v>White</c:v>
                </c:pt>
                <c:pt idx="3">
                  <c:v>Hispanic or Latino</c:v>
                </c:pt>
                <c:pt idx="4">
                  <c:v>African American</c:v>
                </c:pt>
                <c:pt idx="5">
                  <c:v>American Indian or Alaska Native</c:v>
                </c:pt>
              </c:strCache>
            </c:strRef>
          </c:cat>
          <c:val>
            <c:numRef>
              <c:f>Pivot!$C$17:$C$22</c:f>
              <c:numCache>
                <c:formatCode>0%</c:formatCode>
                <c:ptCount val="6"/>
                <c:pt idx="0">
                  <c:v>0.97335714285714292</c:v>
                </c:pt>
                <c:pt idx="1">
                  <c:v>0.91946666666666654</c:v>
                </c:pt>
                <c:pt idx="2">
                  <c:v>0.88668749999999985</c:v>
                </c:pt>
                <c:pt idx="3">
                  <c:v>0.86168750000000016</c:v>
                </c:pt>
                <c:pt idx="4">
                  <c:v>0.82481250000000006</c:v>
                </c:pt>
                <c:pt idx="5">
                  <c:v>0.79838461538461547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C6-4105-961B-BFAB5F1D5FDA}"/>
            </c:ext>
          </c:extLst>
        </c:ser>
        <c:ser>
          <c:idx val="1"/>
          <c:order val="1"/>
          <c:tx>
            <c:strRef>
              <c:f>Pivot!$D$10</c:f>
              <c:strCache>
                <c:ptCount val="1"/>
                <c:pt idx="0">
                  <c:v>State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Pivot!$B$17:$B$22</c:f>
              <c:strCache>
                <c:ptCount val="6"/>
                <c:pt idx="0">
                  <c:v>Filipino</c:v>
                </c:pt>
                <c:pt idx="1">
                  <c:v>Asian</c:v>
                </c:pt>
                <c:pt idx="2">
                  <c:v>White</c:v>
                </c:pt>
                <c:pt idx="3">
                  <c:v>Hispanic or Latino</c:v>
                </c:pt>
                <c:pt idx="4">
                  <c:v>African American</c:v>
                </c:pt>
                <c:pt idx="5">
                  <c:v>American Indian or Alaska Native</c:v>
                </c:pt>
              </c:strCache>
            </c:strRef>
          </c:cat>
          <c:val>
            <c:numRef>
              <c:f>Pivot!$D$17:$D$22</c:f>
              <c:numCache>
                <c:formatCode>0%</c:formatCode>
                <c:ptCount val="6"/>
                <c:pt idx="0">
                  <c:v>0.95499999999999996</c:v>
                </c:pt>
                <c:pt idx="1">
                  <c:v>0.9524999999999999</c:v>
                </c:pt>
                <c:pt idx="2">
                  <c:v>0.90749999999999997</c:v>
                </c:pt>
                <c:pt idx="3">
                  <c:v>0.84799999999999998</c:v>
                </c:pt>
                <c:pt idx="4">
                  <c:v>0.78749999999999998</c:v>
                </c:pt>
                <c:pt idx="5">
                  <c:v>0.79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BC6-4105-961B-BFAB5F1D5F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23657264"/>
        <c:axId val="1050292544"/>
      </c:barChart>
      <c:catAx>
        <c:axId val="523657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0292544"/>
        <c:crosses val="autoZero"/>
        <c:auto val="1"/>
        <c:lblAlgn val="ctr"/>
        <c:lblOffset val="100"/>
        <c:noMultiLvlLbl val="0"/>
      </c:catAx>
      <c:valAx>
        <c:axId val="105029254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3657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734772798370618"/>
          <c:y val="3.3441622167775693E-2"/>
          <c:w val="0.29396122496990162"/>
          <c:h val="5.66041622867116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College-going rate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02C-4E90-A6B9-D50AD5E37E6F}"/>
              </c:ext>
            </c:extLst>
          </c:dPt>
          <c:dPt>
            <c:idx val="6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02C-4E90-A6B9-D50AD5E37E6F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02C-4E90-A6B9-D50AD5E37E6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Orange County</c:v>
                </c:pt>
                <c:pt idx="1">
                  <c:v>Bay Area</c:v>
                </c:pt>
                <c:pt idx="2">
                  <c:v>Sacramento Metro</c:v>
                </c:pt>
                <c:pt idx="3">
                  <c:v>San Diego County</c:v>
                </c:pt>
                <c:pt idx="4">
                  <c:v>Los Angeles County</c:v>
                </c:pt>
                <c:pt idx="5">
                  <c:v>San Joaquin Valley</c:v>
                </c:pt>
                <c:pt idx="6">
                  <c:v>Inland Empire</c:v>
                </c:pt>
                <c:pt idx="7">
                  <c:v>State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0.76108558606688748</c:v>
                </c:pt>
                <c:pt idx="1">
                  <c:v>0.73261153942497703</c:v>
                </c:pt>
                <c:pt idx="2">
                  <c:v>0.67935043365934678</c:v>
                </c:pt>
                <c:pt idx="3">
                  <c:v>0.66508790014766106</c:v>
                </c:pt>
                <c:pt idx="4">
                  <c:v>0.64291091102834075</c:v>
                </c:pt>
                <c:pt idx="5">
                  <c:v>0.59009069308256079</c:v>
                </c:pt>
                <c:pt idx="6">
                  <c:v>0.56495565073690601</c:v>
                </c:pt>
                <c:pt idx="7">
                  <c:v>0.65424406973420979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02C-4E90-A6B9-D50AD5E37E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8707424"/>
        <c:axId val="368707840"/>
      </c:barChart>
      <c:catAx>
        <c:axId val="368707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8707840"/>
        <c:crosses val="autoZero"/>
        <c:auto val="1"/>
        <c:lblAlgn val="ctr"/>
        <c:lblOffset val="100"/>
        <c:noMultiLvlLbl val="0"/>
      </c:catAx>
      <c:valAx>
        <c:axId val="3687078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368707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College-going</a:t>
            </a:r>
            <a:r>
              <a:rPr lang="en-US" baseline="0" dirty="0"/>
              <a:t> rate of recent high school graduates, 2019-20</a:t>
            </a:r>
            <a:endParaRPr lang="en-US" dirty="0"/>
          </a:p>
        </c:rich>
      </c:tx>
      <c:layout>
        <c:manualLayout>
          <c:xMode val="edge"/>
          <c:yMode val="edge"/>
          <c:x val="0.20887935743162545"/>
          <c:y val="6.957684132097385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7792869641294837E-2"/>
          <c:y val="3.9320822162645222E-2"/>
          <c:w val="0.89492832615334916"/>
          <c:h val="0.80442744285933421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Sheet1!$K$1</c:f>
              <c:strCache>
                <c:ptCount val="1"/>
                <c:pt idx="0">
                  <c:v>4-year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E95E2A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Bay Area</c:v>
                </c:pt>
                <c:pt idx="1">
                  <c:v>Orange County</c:v>
                </c:pt>
                <c:pt idx="2">
                  <c:v>Los Angeles County</c:v>
                </c:pt>
                <c:pt idx="3">
                  <c:v>San Diego County</c:v>
                </c:pt>
                <c:pt idx="4">
                  <c:v>State</c:v>
                </c:pt>
                <c:pt idx="5">
                  <c:v>Sacramento Metro</c:v>
                </c:pt>
                <c:pt idx="6">
                  <c:v>Inland Empire</c:v>
                </c:pt>
                <c:pt idx="7">
                  <c:v>San Joaquin Valley</c:v>
                </c:pt>
              </c:strCache>
            </c:strRef>
          </c:cat>
          <c:val>
            <c:numRef>
              <c:f>Sheet1!$K$2:$K$9</c:f>
              <c:numCache>
                <c:formatCode>0%</c:formatCode>
                <c:ptCount val="8"/>
                <c:pt idx="0">
                  <c:v>0.38569122435915276</c:v>
                </c:pt>
                <c:pt idx="1">
                  <c:v>0.33133881824981298</c:v>
                </c:pt>
                <c:pt idx="2">
                  <c:v>0.32539519605830425</c:v>
                </c:pt>
                <c:pt idx="3">
                  <c:v>0.31376591535954085</c:v>
                </c:pt>
                <c:pt idx="4">
                  <c:v>0.29230980280080021</c:v>
                </c:pt>
                <c:pt idx="5">
                  <c:v>0.27052961801070313</c:v>
                </c:pt>
                <c:pt idx="6">
                  <c:v>0.25491551718323158</c:v>
                </c:pt>
                <c:pt idx="7">
                  <c:v>0.21255982062179979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C1-4148-B762-191249ECE5EE}"/>
            </c:ext>
          </c:extLst>
        </c:ser>
        <c:ser>
          <c:idx val="0"/>
          <c:order val="1"/>
          <c:tx>
            <c:strRef>
              <c:f>Sheet1!$J$1</c:f>
              <c:strCache>
                <c:ptCount val="1"/>
                <c:pt idx="0">
                  <c:v>2-year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Bay Area</c:v>
                </c:pt>
                <c:pt idx="1">
                  <c:v>Orange County</c:v>
                </c:pt>
                <c:pt idx="2">
                  <c:v>Los Angeles County</c:v>
                </c:pt>
                <c:pt idx="3">
                  <c:v>San Diego County</c:v>
                </c:pt>
                <c:pt idx="4">
                  <c:v>State</c:v>
                </c:pt>
                <c:pt idx="5">
                  <c:v>Sacramento Metro</c:v>
                </c:pt>
                <c:pt idx="6">
                  <c:v>Inland Empire</c:v>
                </c:pt>
                <c:pt idx="7">
                  <c:v>San Joaquin Valley</c:v>
                </c:pt>
              </c:strCache>
            </c:strRef>
          </c:cat>
          <c:val>
            <c:numRef>
              <c:f>Sheet1!$J$2:$J$9</c:f>
              <c:numCache>
                <c:formatCode>0%</c:formatCode>
                <c:ptCount val="8"/>
                <c:pt idx="0">
                  <c:v>0.34692031506582427</c:v>
                </c:pt>
                <c:pt idx="1">
                  <c:v>0.42974676781707449</c:v>
                </c:pt>
                <c:pt idx="2">
                  <c:v>0.3175157149700365</c:v>
                </c:pt>
                <c:pt idx="3">
                  <c:v>0.35132198478812021</c:v>
                </c:pt>
                <c:pt idx="4">
                  <c:v>0.36193426693340958</c:v>
                </c:pt>
                <c:pt idx="5">
                  <c:v>0.40882081564864364</c:v>
                </c:pt>
                <c:pt idx="6">
                  <c:v>0.31004013355367444</c:v>
                </c:pt>
                <c:pt idx="7">
                  <c:v>0.377530872460761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C1-4148-B762-191249ECE5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4087952"/>
        <c:axId val="344089616"/>
      </c:barChart>
      <c:catAx>
        <c:axId val="344087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4089616"/>
        <c:crosses val="autoZero"/>
        <c:auto val="1"/>
        <c:lblAlgn val="ctr"/>
        <c:lblOffset val="100"/>
        <c:noMultiLvlLbl val="0"/>
      </c:catAx>
      <c:valAx>
        <c:axId val="34408961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44087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0.39942440582266314"/>
          <c:y val="7.3757752065391272E-2"/>
          <c:w val="0.2321180467312603"/>
          <c:h val="8.8135231082769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College-going</a:t>
            </a:r>
            <a:r>
              <a:rPr lang="en-US" baseline="0" dirty="0"/>
              <a:t> rate of recent high school graduates, 2019-20</a:t>
            </a:r>
            <a:endParaRPr lang="en-US" dirty="0"/>
          </a:p>
        </c:rich>
      </c:tx>
      <c:layout>
        <c:manualLayout>
          <c:xMode val="edge"/>
          <c:yMode val="edge"/>
          <c:x val="0.20887935743162545"/>
          <c:y val="6.957684132097385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7792869641294837E-2"/>
          <c:y val="3.9320822162645222E-2"/>
          <c:w val="0.89492832615334916"/>
          <c:h val="0.80442744285933421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Sheet1!$K$1</c:f>
              <c:strCache>
                <c:ptCount val="1"/>
                <c:pt idx="0">
                  <c:v>4-year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E95E2A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Bay Area</c:v>
                </c:pt>
                <c:pt idx="1">
                  <c:v>Orange County</c:v>
                </c:pt>
                <c:pt idx="2">
                  <c:v>Los Angeles County</c:v>
                </c:pt>
                <c:pt idx="3">
                  <c:v>San Diego County</c:v>
                </c:pt>
                <c:pt idx="4">
                  <c:v>State</c:v>
                </c:pt>
                <c:pt idx="5">
                  <c:v>Sacramento Metro</c:v>
                </c:pt>
                <c:pt idx="6">
                  <c:v>Inland Empire</c:v>
                </c:pt>
                <c:pt idx="7">
                  <c:v>San Joaquin Valley</c:v>
                </c:pt>
              </c:strCache>
            </c:strRef>
          </c:cat>
          <c:val>
            <c:numRef>
              <c:f>Sheet1!$K$2:$K$9</c:f>
              <c:numCache>
                <c:formatCode>0%</c:formatCode>
                <c:ptCount val="8"/>
                <c:pt idx="0">
                  <c:v>0.38569122435915276</c:v>
                </c:pt>
                <c:pt idx="1">
                  <c:v>0.33133881824981298</c:v>
                </c:pt>
                <c:pt idx="2">
                  <c:v>0.32539519605830425</c:v>
                </c:pt>
                <c:pt idx="3">
                  <c:v>0.31376591535954085</c:v>
                </c:pt>
                <c:pt idx="4">
                  <c:v>0.29230980280080021</c:v>
                </c:pt>
                <c:pt idx="5">
                  <c:v>0.27052961801070313</c:v>
                </c:pt>
                <c:pt idx="6">
                  <c:v>0.25491551718323158</c:v>
                </c:pt>
                <c:pt idx="7">
                  <c:v>0.21255982062179979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C1-4148-B762-191249ECE5EE}"/>
            </c:ext>
          </c:extLst>
        </c:ser>
        <c:ser>
          <c:idx val="0"/>
          <c:order val="1"/>
          <c:tx>
            <c:strRef>
              <c:f>Sheet1!$J$1</c:f>
              <c:strCache>
                <c:ptCount val="1"/>
                <c:pt idx="0">
                  <c:v>2-year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Bay Area</c:v>
                </c:pt>
                <c:pt idx="1">
                  <c:v>Orange County</c:v>
                </c:pt>
                <c:pt idx="2">
                  <c:v>Los Angeles County</c:v>
                </c:pt>
                <c:pt idx="3">
                  <c:v>San Diego County</c:v>
                </c:pt>
                <c:pt idx="4">
                  <c:v>State</c:v>
                </c:pt>
                <c:pt idx="5">
                  <c:v>Sacramento Metro</c:v>
                </c:pt>
                <c:pt idx="6">
                  <c:v>Inland Empire</c:v>
                </c:pt>
                <c:pt idx="7">
                  <c:v>San Joaquin Valley</c:v>
                </c:pt>
              </c:strCache>
            </c:strRef>
          </c:cat>
          <c:val>
            <c:numRef>
              <c:f>Sheet1!$J$2:$J$9</c:f>
              <c:numCache>
                <c:formatCode>0%</c:formatCode>
                <c:ptCount val="8"/>
                <c:pt idx="0">
                  <c:v>0.34692031506582427</c:v>
                </c:pt>
                <c:pt idx="1">
                  <c:v>0.42974676781707449</c:v>
                </c:pt>
                <c:pt idx="2">
                  <c:v>0.3175157149700365</c:v>
                </c:pt>
                <c:pt idx="3">
                  <c:v>0.35132198478812021</c:v>
                </c:pt>
                <c:pt idx="4">
                  <c:v>0.36193426693340958</c:v>
                </c:pt>
                <c:pt idx="5">
                  <c:v>0.40882081564864364</c:v>
                </c:pt>
                <c:pt idx="6">
                  <c:v>0.31004013355367444</c:v>
                </c:pt>
                <c:pt idx="7">
                  <c:v>0.377530872460761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C1-4148-B762-191249ECE5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4087952"/>
        <c:axId val="344089616"/>
      </c:barChart>
      <c:catAx>
        <c:axId val="344087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4089616"/>
        <c:crosses val="autoZero"/>
        <c:auto val="1"/>
        <c:lblAlgn val="ctr"/>
        <c:lblOffset val="100"/>
        <c:noMultiLvlLbl val="0"/>
      </c:catAx>
      <c:valAx>
        <c:axId val="34408961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44087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942440582266314"/>
          <c:y val="7.3757752065391272E-2"/>
          <c:w val="0.2321180467312603"/>
          <c:h val="8.8135231082769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Share of high school grads taking a-g</a:t>
            </a:r>
            <a:r>
              <a:rPr lang="en-US" baseline="0" dirty="0"/>
              <a:t> courses, 2021-22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Pivot!$H$96</c:f>
              <c:strCache>
                <c:ptCount val="1"/>
                <c:pt idx="0">
                  <c:v>a-g rate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970-4BC8-9FF2-35A456532FF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Pivot!$G$97:$G$107</c:f>
              <c:strCache>
                <c:ptCount val="11"/>
                <c:pt idx="0">
                  <c:v>California</c:v>
                </c:pt>
                <c:pt idx="1">
                  <c:v>San Joaquin Valley</c:v>
                </c:pt>
                <c:pt idx="3">
                  <c:v>Fresno</c:v>
                </c:pt>
                <c:pt idx="4">
                  <c:v>Tulare</c:v>
                </c:pt>
                <c:pt idx="5">
                  <c:v>Madera</c:v>
                </c:pt>
                <c:pt idx="6">
                  <c:v>Stanilaus</c:v>
                </c:pt>
                <c:pt idx="7">
                  <c:v>Kern</c:v>
                </c:pt>
                <c:pt idx="8">
                  <c:v>Merced</c:v>
                </c:pt>
                <c:pt idx="9">
                  <c:v>Kings</c:v>
                </c:pt>
                <c:pt idx="10">
                  <c:v>San Joaquin</c:v>
                </c:pt>
              </c:strCache>
            </c:strRef>
          </c:cat>
          <c:val>
            <c:numRef>
              <c:f>Pivot!$H$97:$H$107</c:f>
              <c:numCache>
                <c:formatCode>0%</c:formatCode>
                <c:ptCount val="11"/>
                <c:pt idx="0">
                  <c:v>0.51401327828789933</c:v>
                </c:pt>
                <c:pt idx="1">
                  <c:v>0.37906377317701839</c:v>
                </c:pt>
                <c:pt idx="3">
                  <c:v>0.45005126702797715</c:v>
                </c:pt>
                <c:pt idx="4">
                  <c:v>0.38297565893705893</c:v>
                </c:pt>
                <c:pt idx="5">
                  <c:v>0.3714975845410628</c:v>
                </c:pt>
                <c:pt idx="6">
                  <c:v>0.36891534391534392</c:v>
                </c:pt>
                <c:pt idx="7">
                  <c:v>0.36721136224801465</c:v>
                </c:pt>
                <c:pt idx="8">
                  <c:v>0.34080188679245282</c:v>
                </c:pt>
                <c:pt idx="9">
                  <c:v>0.33790918690601901</c:v>
                </c:pt>
                <c:pt idx="10">
                  <c:v>0.33142910657426483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970-4BC8-9FF2-35A456532F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39707872"/>
        <c:axId val="1733256448"/>
      </c:barChart>
      <c:catAx>
        <c:axId val="1739707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3256448"/>
        <c:crosses val="autoZero"/>
        <c:auto val="1"/>
        <c:lblAlgn val="ctr"/>
        <c:lblOffset val="100"/>
        <c:noMultiLvlLbl val="0"/>
      </c:catAx>
      <c:valAx>
        <c:axId val="1733256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9707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0.40733</cdr:x>
      <cdr:y>0.10543</cdr:y>
    </cdr:from>
    <cdr:to>
      <cdr:x>0.40733</cdr:x>
      <cdr:y>0.79685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316839F1-C293-3229-761C-9519B57C2E0E}"/>
            </a:ext>
          </a:extLst>
        </cdr:cNvPr>
        <cdr:cNvCxnSpPr/>
      </cdr:nvCxnSpPr>
      <cdr:spPr>
        <a:xfrm xmlns:a="http://schemas.openxmlformats.org/drawingml/2006/main">
          <a:off x="2893299" y="388814"/>
          <a:ext cx="0" cy="254977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469265"/>
          </a:xfrm>
          <a:prstGeom prst="rect">
            <a:avLst/>
          </a:prstGeom>
        </p:spPr>
        <p:txBody>
          <a:bodyPr vert="horz" lIns="94192" tIns="47096" rIns="94192" bIns="4709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5" y="1"/>
            <a:ext cx="3076363" cy="469265"/>
          </a:xfrm>
          <a:prstGeom prst="rect">
            <a:avLst/>
          </a:prstGeom>
        </p:spPr>
        <p:txBody>
          <a:bodyPr vert="horz" lIns="94192" tIns="47096" rIns="94192" bIns="47096" rtlCol="0"/>
          <a:lstStyle>
            <a:lvl1pPr algn="r">
              <a:defRPr sz="1200"/>
            </a:lvl1pPr>
          </a:lstStyle>
          <a:p>
            <a:fld id="{D938AE40-312A-DA4C-995B-4E5B1E110CD9}" type="datetime1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914406"/>
            <a:ext cx="3076363" cy="469265"/>
          </a:xfrm>
          <a:prstGeom prst="rect">
            <a:avLst/>
          </a:prstGeom>
        </p:spPr>
        <p:txBody>
          <a:bodyPr vert="horz" lIns="94192" tIns="47096" rIns="94192" bIns="4709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5" y="8914406"/>
            <a:ext cx="3076363" cy="469265"/>
          </a:xfrm>
          <a:prstGeom prst="rect">
            <a:avLst/>
          </a:prstGeom>
        </p:spPr>
        <p:txBody>
          <a:bodyPr vert="horz" lIns="94192" tIns="47096" rIns="94192" bIns="47096" rtlCol="0" anchor="b"/>
          <a:lstStyle>
            <a:lvl1pPr algn="r">
              <a:defRPr sz="1200"/>
            </a:lvl1pPr>
          </a:lstStyle>
          <a:p>
            <a:fld id="{483DAA35-EBEE-0840-84B0-015896E8B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424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469265"/>
          </a:xfrm>
          <a:prstGeom prst="rect">
            <a:avLst/>
          </a:prstGeom>
        </p:spPr>
        <p:txBody>
          <a:bodyPr vert="horz" lIns="94192" tIns="47096" rIns="94192" bIns="4709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469265"/>
          </a:xfrm>
          <a:prstGeom prst="rect">
            <a:avLst/>
          </a:prstGeom>
        </p:spPr>
        <p:txBody>
          <a:bodyPr vert="horz" lIns="94192" tIns="47096" rIns="94192" bIns="47096" rtlCol="0"/>
          <a:lstStyle>
            <a:lvl1pPr algn="r">
              <a:defRPr sz="1200"/>
            </a:lvl1pPr>
          </a:lstStyle>
          <a:p>
            <a:fld id="{7CAC9D68-D648-8645-8BB8-650BEC66E8EF}" type="datetime1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704850"/>
            <a:ext cx="6257925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192" tIns="47096" rIns="94192" bIns="4709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458019"/>
            <a:ext cx="5679440" cy="4223385"/>
          </a:xfrm>
          <a:prstGeom prst="rect">
            <a:avLst/>
          </a:prstGeom>
        </p:spPr>
        <p:txBody>
          <a:bodyPr vert="horz" lIns="94192" tIns="47096" rIns="94192" bIns="4709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914406"/>
            <a:ext cx="3076363" cy="469265"/>
          </a:xfrm>
          <a:prstGeom prst="rect">
            <a:avLst/>
          </a:prstGeom>
        </p:spPr>
        <p:txBody>
          <a:bodyPr vert="horz" lIns="94192" tIns="47096" rIns="94192" bIns="4709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5" y="8914406"/>
            <a:ext cx="3076363" cy="469265"/>
          </a:xfrm>
          <a:prstGeom prst="rect">
            <a:avLst/>
          </a:prstGeom>
        </p:spPr>
        <p:txBody>
          <a:bodyPr vert="horz" lIns="94192" tIns="47096" rIns="94192" bIns="47096" rtlCol="0" anchor="b"/>
          <a:lstStyle>
            <a:lvl1pPr algn="r">
              <a:defRPr sz="1200"/>
            </a:lvl1pPr>
          </a:lstStyle>
          <a:p>
            <a:fld id="{75F71061-2EAD-FF40-8A50-0116D665E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698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71061-2EAD-FF40-8A50-0116D665EC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231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71061-2EAD-FF40-8A50-0116D665ECD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11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71061-2EAD-FF40-8A50-0116D665ECD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011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71061-2EAD-FF40-8A50-0116D665ECD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275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71061-2EAD-FF40-8A50-0116D665EC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597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71061-2EAD-FF40-8A50-0116D665EC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75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71061-2EAD-FF40-8A50-0116D665ECD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681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71061-2EAD-FF40-8A50-0116D665ECD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869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71061-2EAD-FF40-8A50-0116D665ECD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70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71061-2EAD-FF40-8A50-0116D665ECD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5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71061-2EAD-FF40-8A50-0116D665ECD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11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71061-2EAD-FF40-8A50-0116D665ECD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450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75FF6F7-D592-D949-86B1-19A0FE6A66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t="50000"/>
          <a:stretch/>
        </p:blipFill>
        <p:spPr>
          <a:xfrm>
            <a:off x="0" y="12603"/>
            <a:ext cx="4123136" cy="412313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000DCD1-0BF5-BA40-8B3B-A5FC49BF7387}"/>
              </a:ext>
            </a:extLst>
          </p:cNvPr>
          <p:cNvSpPr/>
          <p:nvPr userDrawn="1"/>
        </p:nvSpPr>
        <p:spPr>
          <a:xfrm>
            <a:off x="-1" y="4516245"/>
            <a:ext cx="9144001" cy="62725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0C4FA8B-707A-9448-90CD-94E02B3CC7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966" y="4659023"/>
            <a:ext cx="2477046" cy="2924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A24632-C016-B44B-9688-745156D2A9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221" y="999396"/>
            <a:ext cx="3910480" cy="260633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44C034B-8486-6D46-A1C5-81F49D263994}"/>
              </a:ext>
            </a:extLst>
          </p:cNvPr>
          <p:cNvSpPr txBox="1">
            <a:spLocks/>
          </p:cNvSpPr>
          <p:nvPr userDrawn="1"/>
        </p:nvSpPr>
        <p:spPr>
          <a:xfrm>
            <a:off x="712757" y="993474"/>
            <a:ext cx="3654529" cy="132545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>
                    <a:lumMod val="50000"/>
                  </a:schemeClr>
                </a:solidFill>
                <a:latin typeface="Utopia Std Display" panose="02040503060506020204" pitchFamily="18" charset="77"/>
                <a:ea typeface="+mj-ea"/>
                <a:cs typeface="Arial"/>
              </a:defRPr>
            </a:lvl1pPr>
          </a:lstStyle>
          <a:p>
            <a:pPr>
              <a:lnSpc>
                <a:spcPts val="3500"/>
              </a:lnSpc>
            </a:pPr>
            <a:r>
              <a:rPr lang="en-US" sz="3200" b="1" dirty="0">
                <a:latin typeface="Proxima Nova Lt" panose="02000506030000020004" pitchFamily="2" charset="77"/>
              </a:rPr>
              <a:t>Title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53442E74-DCDC-0C4B-BAE7-D929AC8E2014}"/>
              </a:ext>
            </a:extLst>
          </p:cNvPr>
          <p:cNvSpPr txBox="1">
            <a:spLocks/>
          </p:cNvSpPr>
          <p:nvPr userDrawn="1"/>
        </p:nvSpPr>
        <p:spPr>
          <a:xfrm>
            <a:off x="712757" y="2351255"/>
            <a:ext cx="3654529" cy="3429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95E2A"/>
              </a:buClr>
              <a:buSzPct val="90000"/>
              <a:buFont typeface="Wingdings" charset="2"/>
              <a:buNone/>
              <a:defRPr sz="1800" kern="1200" baseline="0">
                <a:solidFill>
                  <a:srgbClr val="E95E2A"/>
                </a:solidFill>
                <a:latin typeface="Proxima Nova" panose="02000506030000020004" pitchFamily="2" charset="0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E95E2A"/>
              </a:buClr>
              <a:buSzPct val="100000"/>
              <a:buFont typeface="Lucida Grande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Proxima Nova" panose="02000506030000020004" pitchFamily="2" charset="0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E95E2A"/>
              </a:buClr>
              <a:buSzPct val="100000"/>
              <a:buFont typeface="Lucida Grande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Proxima Nova" panose="02000506030000020004" pitchFamily="2" charset="0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E95E2A"/>
              </a:buClr>
              <a:buSzPct val="100000"/>
              <a:buFont typeface="Lucida Grande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Proxima Nova" panose="02000506030000020004" pitchFamily="2" charset="0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E95E2A"/>
              </a:buClr>
              <a:buSzPct val="100000"/>
              <a:buFont typeface="Lucida Grande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Proxima Nova" panose="02000506030000020004" pitchFamily="2" charset="0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E95E2A"/>
                </a:solidFill>
                <a:latin typeface="Proxima Nova Medium" panose="02000506030000020004" pitchFamily="2" charset="0"/>
              </a:rPr>
              <a:t>Subtitle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06C31AB-FC3F-BE4B-8AB1-51EE3245FEC4}"/>
              </a:ext>
            </a:extLst>
          </p:cNvPr>
          <p:cNvSpPr txBox="1">
            <a:spLocks/>
          </p:cNvSpPr>
          <p:nvPr userDrawn="1"/>
        </p:nvSpPr>
        <p:spPr>
          <a:xfrm>
            <a:off x="712757" y="2666081"/>
            <a:ext cx="3654529" cy="3429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95E2A"/>
              </a:buClr>
              <a:buSzPct val="90000"/>
              <a:buFontTx/>
              <a:buNone/>
              <a:defRPr sz="1400" kern="1200" baseline="0">
                <a:solidFill>
                  <a:srgbClr val="E95E2A"/>
                </a:solidFill>
                <a:latin typeface="Proxima Nova" panose="02000506030000020004" pitchFamily="2" charset="0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E95E2A"/>
              </a:buClr>
              <a:buSzPct val="100000"/>
              <a:buFont typeface="Lucida Grande"/>
              <a:buChar char="–"/>
              <a:defRPr sz="1800" kern="1200">
                <a:solidFill>
                  <a:srgbClr val="1A1918"/>
                </a:solidFill>
                <a:latin typeface="Proxima Nova" panose="02000506030000020004" pitchFamily="2" charset="0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E95E2A"/>
              </a:buClr>
              <a:buSzPct val="100000"/>
              <a:buFont typeface="Lucida Grande"/>
              <a:buChar char="–"/>
              <a:defRPr sz="1600" kern="1200">
                <a:solidFill>
                  <a:srgbClr val="1A1918"/>
                </a:solidFill>
                <a:latin typeface="Proxima Nova" panose="02000506030000020004" pitchFamily="2" charset="0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E95E2A"/>
              </a:buClr>
              <a:buSzPct val="100000"/>
              <a:buFont typeface="Lucida Grande"/>
              <a:buChar char="–"/>
              <a:defRPr sz="1400" kern="1200">
                <a:solidFill>
                  <a:srgbClr val="1A1918"/>
                </a:solidFill>
                <a:latin typeface="Proxima Nova" panose="02000506030000020004" pitchFamily="2" charset="0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E95E2A"/>
              </a:buClr>
              <a:buSzPct val="100000"/>
              <a:buFont typeface="Lucida Grande"/>
              <a:buChar char="–"/>
              <a:defRPr sz="1200" kern="1200">
                <a:solidFill>
                  <a:srgbClr val="1A1918"/>
                </a:solidFill>
                <a:latin typeface="Proxima Nova" panose="02000506030000020004" pitchFamily="2" charset="0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Proxima Nova Lt" panose="02000506030000020004" pitchFamily="2" charset="77"/>
              </a:rPr>
              <a:t>Date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0095EAA5-BC34-814E-A8D7-0EADE7A46005}"/>
              </a:ext>
            </a:extLst>
          </p:cNvPr>
          <p:cNvSpPr txBox="1">
            <a:spLocks/>
          </p:cNvSpPr>
          <p:nvPr userDrawn="1"/>
        </p:nvSpPr>
        <p:spPr>
          <a:xfrm>
            <a:off x="705613" y="3520760"/>
            <a:ext cx="3654529" cy="473548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95E2A"/>
              </a:buClr>
              <a:buSzPct val="90000"/>
              <a:buFont typeface="Wingdings" charset="2"/>
              <a:buNone/>
              <a:defRPr sz="1600" kern="1200" baseline="0">
                <a:solidFill>
                  <a:srgbClr val="1A1918"/>
                </a:solidFill>
                <a:latin typeface="Proxima Nova" panose="02000506030000020004" pitchFamily="2" charset="0"/>
                <a:ea typeface="+mn-ea"/>
                <a:cs typeface="Arial"/>
              </a:defRPr>
            </a:lvl1pPr>
            <a:lvl2pPr marL="457200" indent="0" algn="l" defTabSz="4572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E95E2A"/>
              </a:buClr>
              <a:buSzPct val="100000"/>
              <a:buFont typeface="Lucida Grande"/>
              <a:buNone/>
              <a:defRPr sz="1800" kern="1200">
                <a:solidFill>
                  <a:srgbClr val="1A1918"/>
                </a:solidFill>
                <a:latin typeface="Proxima Nova" panose="02000506030000020004" pitchFamily="2" charset="0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E95E2A"/>
              </a:buClr>
              <a:buSzPct val="100000"/>
              <a:buFont typeface="Lucida Grande"/>
              <a:buNone/>
              <a:defRPr sz="1600" kern="1200">
                <a:solidFill>
                  <a:srgbClr val="1A1918"/>
                </a:solidFill>
                <a:latin typeface="Proxima Nova" panose="02000506030000020004" pitchFamily="2" charset="0"/>
                <a:ea typeface="+mn-ea"/>
                <a:cs typeface="Arial"/>
              </a:defRPr>
            </a:lvl3pPr>
            <a:lvl4pPr marL="137160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E95E2A"/>
              </a:buClr>
              <a:buSzPct val="100000"/>
              <a:buFont typeface="Lucida Grande"/>
              <a:buNone/>
              <a:defRPr sz="1400" kern="1200">
                <a:solidFill>
                  <a:srgbClr val="1A1918"/>
                </a:solidFill>
                <a:latin typeface="Proxima Nova" panose="02000506030000020004" pitchFamily="2" charset="0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E95E2A"/>
              </a:buClr>
              <a:buSzPct val="100000"/>
              <a:buFont typeface="Lucida Grande"/>
              <a:buNone/>
              <a:defRPr sz="1200" kern="1200">
                <a:solidFill>
                  <a:srgbClr val="1A1918"/>
                </a:solidFill>
                <a:latin typeface="Proxima Nova" panose="02000506030000020004" pitchFamily="2" charset="0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1500" dirty="0"/>
              <a:t>Author(s)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72369B1-5325-3A42-BA42-5488C6CF9B77}"/>
              </a:ext>
            </a:extLst>
          </p:cNvPr>
          <p:cNvCxnSpPr>
            <a:cxnSpLocks/>
          </p:cNvCxnSpPr>
          <p:nvPr userDrawn="1"/>
        </p:nvCxnSpPr>
        <p:spPr>
          <a:xfrm>
            <a:off x="705613" y="3443295"/>
            <a:ext cx="430066" cy="0"/>
          </a:xfrm>
          <a:prstGeom prst="line">
            <a:avLst/>
          </a:prstGeom>
          <a:ln w="34925" cmpd="sng">
            <a:solidFill>
              <a:srgbClr val="E95E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0945496F-35E0-1749-BDE7-1D6DC1D83F7A}"/>
              </a:ext>
            </a:extLst>
          </p:cNvPr>
          <p:cNvSpPr txBox="1">
            <a:spLocks/>
          </p:cNvSpPr>
          <p:nvPr userDrawn="1"/>
        </p:nvSpPr>
        <p:spPr>
          <a:xfrm>
            <a:off x="4575464" y="3874684"/>
            <a:ext cx="3935704" cy="473548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95E2A"/>
              </a:buClr>
              <a:buSzPct val="90000"/>
              <a:buFont typeface="Wingdings" charset="2"/>
              <a:buNone/>
              <a:defRPr sz="1400" kern="1200" baseline="0">
                <a:solidFill>
                  <a:srgbClr val="1A1918"/>
                </a:solidFill>
                <a:latin typeface="Proxima Nova" panose="02000506030000020004" pitchFamily="2" charset="0"/>
                <a:ea typeface="+mn-ea"/>
                <a:cs typeface="Arial"/>
              </a:defRPr>
            </a:lvl1pPr>
            <a:lvl2pPr marL="457200" indent="0" algn="l" defTabSz="4572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E95E2A"/>
              </a:buClr>
              <a:buSzPct val="100000"/>
              <a:buFont typeface="Lucida Grande"/>
              <a:buNone/>
              <a:defRPr sz="1800" kern="1200">
                <a:solidFill>
                  <a:srgbClr val="1A1918"/>
                </a:solidFill>
                <a:latin typeface="Proxima Nova" panose="02000506030000020004" pitchFamily="2" charset="0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E95E2A"/>
              </a:buClr>
              <a:buSzPct val="100000"/>
              <a:buFont typeface="Lucida Grande"/>
              <a:buNone/>
              <a:defRPr sz="1600" kern="1200">
                <a:solidFill>
                  <a:srgbClr val="1A1918"/>
                </a:solidFill>
                <a:latin typeface="Proxima Nova" panose="02000506030000020004" pitchFamily="2" charset="0"/>
                <a:ea typeface="+mn-ea"/>
                <a:cs typeface="Arial"/>
              </a:defRPr>
            </a:lvl3pPr>
            <a:lvl4pPr marL="137160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E95E2A"/>
              </a:buClr>
              <a:buSzPct val="100000"/>
              <a:buFont typeface="Lucida Grande"/>
              <a:buNone/>
              <a:defRPr sz="1400" kern="1200">
                <a:solidFill>
                  <a:srgbClr val="1A1918"/>
                </a:solidFill>
                <a:latin typeface="Proxima Nova" panose="02000506030000020004" pitchFamily="2" charset="0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E95E2A"/>
              </a:buClr>
              <a:buSzPct val="100000"/>
              <a:buFont typeface="Lucida Grande"/>
              <a:buNone/>
              <a:defRPr sz="1200" kern="1200">
                <a:solidFill>
                  <a:srgbClr val="1A1918"/>
                </a:solidFill>
                <a:latin typeface="Proxima Nova" panose="02000506030000020004" pitchFamily="2" charset="0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>
              <a:lnSpc>
                <a:spcPct val="114000"/>
              </a:lnSpc>
            </a:pPr>
            <a:r>
              <a:rPr lang="en-US" sz="1100" dirty="0"/>
              <a:t>Funder(s)</a:t>
            </a:r>
          </a:p>
        </p:txBody>
      </p:sp>
    </p:spTree>
    <p:extLst>
      <p:ext uri="{BB962C8B-B14F-4D97-AF65-F5344CB8AC3E}">
        <p14:creationId xmlns:p14="http://schemas.microsoft.com/office/powerpoint/2010/main" val="3315568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Title, Sourc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77849" y="1220090"/>
            <a:ext cx="7516283" cy="235158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rgbClr val="6C7075"/>
                </a:solidFill>
                <a:latin typeface="Proxima Nova" panose="02000506030000020004" pitchFamily="2" charset="0"/>
              </a:defRPr>
            </a:lvl1pPr>
          </a:lstStyle>
          <a:p>
            <a:pPr lvl="0"/>
            <a:r>
              <a:rPr lang="en-US" dirty="0"/>
              <a:t>Chart Title</a:t>
            </a:r>
          </a:p>
        </p:txBody>
      </p:sp>
      <p:sp>
        <p:nvSpPr>
          <p:cNvPr id="9" name="Chart Placeholder 4"/>
          <p:cNvSpPr>
            <a:spLocks noGrp="1"/>
          </p:cNvSpPr>
          <p:nvPr>
            <p:ph type="chart" sz="quarter" idx="11"/>
          </p:nvPr>
        </p:nvSpPr>
        <p:spPr>
          <a:xfrm>
            <a:off x="577849" y="1546737"/>
            <a:ext cx="7516283" cy="2543617"/>
          </a:xfrm>
        </p:spPr>
        <p:txBody>
          <a:bodyPr/>
          <a:lstStyle>
            <a:lvl1pPr marL="0" indent="0">
              <a:buNone/>
              <a:defRPr sz="1200" baseline="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77903" y="4175020"/>
            <a:ext cx="7516221" cy="296333"/>
          </a:xfrm>
        </p:spPr>
        <p:txBody>
          <a:bodyPr anchor="t" anchorCtr="0"/>
          <a:lstStyle>
            <a:lvl1pPr marL="0" indent="0">
              <a:buFontTx/>
              <a:buNone/>
              <a:defRPr sz="1000">
                <a:solidFill>
                  <a:srgbClr val="1A1918"/>
                </a:solidFill>
                <a:latin typeface="Proxima Nova" panose="02000506030000020004" pitchFamily="2" charset="0"/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83634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577850" y="1371600"/>
            <a:ext cx="3621088" cy="3198019"/>
          </a:xfrm>
        </p:spPr>
        <p:txBody>
          <a:bodyPr/>
          <a:lstStyle>
            <a:lvl1pPr marL="228600" indent="-228600">
              <a:spcBef>
                <a:spcPts val="1200"/>
              </a:spcBef>
              <a:defRPr sz="1600">
                <a:solidFill>
                  <a:srgbClr val="1A1918"/>
                </a:solidFill>
                <a:latin typeface="Proxima Nova" panose="02000506030000020004" pitchFamily="2" charset="0"/>
              </a:defRPr>
            </a:lvl1pPr>
            <a:lvl2pPr marL="594360" indent="-228600">
              <a:spcBef>
                <a:spcPts val="600"/>
              </a:spcBef>
              <a:defRPr sz="1400">
                <a:solidFill>
                  <a:srgbClr val="1A1918"/>
                </a:solidFill>
                <a:latin typeface="Proxima Nova" panose="02000506030000020004" pitchFamily="2" charset="0"/>
              </a:defRPr>
            </a:lvl2pPr>
            <a:lvl3pPr marL="822960" indent="-182880">
              <a:buClr>
                <a:srgbClr val="E95E2A"/>
              </a:buClr>
              <a:buFont typeface="Arial" panose="020B0604020202020204" pitchFamily="34" charset="0"/>
              <a:buChar char="•"/>
              <a:defRPr sz="1400">
                <a:solidFill>
                  <a:srgbClr val="1A1918"/>
                </a:solidFill>
                <a:latin typeface="Proxima Nova" panose="02000506030000020004" pitchFamily="2" charset="0"/>
              </a:defRPr>
            </a:lvl3pPr>
            <a:lvl4pPr marL="1097280" indent="-182563">
              <a:spcBef>
                <a:spcPts val="300"/>
              </a:spcBef>
              <a:defRPr sz="1200">
                <a:solidFill>
                  <a:srgbClr val="1A1918"/>
                </a:solidFill>
                <a:latin typeface="Proxima Nova" panose="02000506030000020004" pitchFamily="2" charset="0"/>
              </a:defRPr>
            </a:lvl4pPr>
            <a:lvl5pPr marL="1371600" indent="-182563">
              <a:tabLst/>
              <a:defRPr>
                <a:solidFill>
                  <a:srgbClr val="1A1918"/>
                </a:solidFill>
                <a:latin typeface="Proxima Nova" panose="02000506030000020004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4742655" y="1371600"/>
            <a:ext cx="3657600" cy="3198019"/>
          </a:xfrm>
        </p:spPr>
        <p:txBody>
          <a:bodyPr/>
          <a:lstStyle>
            <a:lvl1pPr marL="228600" indent="-228600">
              <a:defRPr sz="1600">
                <a:solidFill>
                  <a:srgbClr val="1A1918"/>
                </a:solidFill>
                <a:latin typeface="Proxima Nova" panose="02000506030000020004" pitchFamily="2" charset="0"/>
              </a:defRPr>
            </a:lvl1pPr>
            <a:lvl2pPr marL="594360" indent="-228600">
              <a:spcBef>
                <a:spcPts val="600"/>
              </a:spcBef>
              <a:defRPr sz="1400">
                <a:solidFill>
                  <a:srgbClr val="1A1918"/>
                </a:solidFill>
                <a:latin typeface="Proxima Nova" panose="02000506030000020004" pitchFamily="2" charset="0"/>
              </a:defRPr>
            </a:lvl2pPr>
            <a:lvl3pPr marL="822960" indent="-182880">
              <a:buFont typeface="Arial" panose="020B0604020202020204" pitchFamily="34" charset="0"/>
              <a:buChar char="•"/>
              <a:defRPr sz="1400">
                <a:solidFill>
                  <a:srgbClr val="1A1918"/>
                </a:solidFill>
                <a:latin typeface="Proxima Nova" panose="02000506030000020004" pitchFamily="2" charset="0"/>
              </a:defRPr>
            </a:lvl3pPr>
            <a:lvl4pPr marL="1097280" indent="-182880">
              <a:spcBef>
                <a:spcPts val="300"/>
              </a:spcBef>
              <a:defRPr sz="1200">
                <a:solidFill>
                  <a:srgbClr val="1A1918"/>
                </a:solidFill>
                <a:latin typeface="Proxima Nova" panose="02000506030000020004" pitchFamily="2" charset="0"/>
              </a:defRPr>
            </a:lvl4pPr>
            <a:lvl5pPr marL="1371600" indent="-182880">
              <a:spcBef>
                <a:spcPts val="288"/>
              </a:spcBef>
              <a:defRPr sz="1200">
                <a:solidFill>
                  <a:srgbClr val="1A1918"/>
                </a:solidFill>
                <a:latin typeface="Proxima Nova" panose="02000506030000020004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035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sz="quarter" idx="11"/>
          </p:nvPr>
        </p:nvSpPr>
        <p:spPr>
          <a:xfrm>
            <a:off x="577850" y="1371600"/>
            <a:ext cx="3141304" cy="3198019"/>
          </a:xfrm>
        </p:spPr>
        <p:txBody>
          <a:bodyPr>
            <a:noAutofit/>
          </a:bodyPr>
          <a:lstStyle>
            <a:lvl1pPr marL="228600" indent="-228600">
              <a:spcBef>
                <a:spcPts val="1200"/>
              </a:spcBef>
              <a:buFont typeface="Wingdings" panose="05000000000000000000" pitchFamily="2" charset="2"/>
              <a:buChar char="§"/>
              <a:defRPr sz="1600"/>
            </a:lvl1pPr>
            <a:lvl2pPr marL="594360" indent="-228600">
              <a:buFont typeface="Arial" panose="020B0604020202020204" pitchFamily="34" charset="0"/>
              <a:buChar char="–"/>
              <a:defRPr sz="1400"/>
            </a:lvl2pPr>
            <a:lvl3pPr marL="822960" indent="-182880">
              <a:buFont typeface="Arial" panose="020B0604020202020204" pitchFamily="34" charset="0"/>
              <a:buChar char="•"/>
              <a:defRPr sz="1400"/>
            </a:lvl3pPr>
            <a:lvl4pPr marL="1097280" indent="-182880">
              <a:spcBef>
                <a:spcPts val="300"/>
              </a:spcBef>
              <a:buFont typeface="Arial" panose="020B0604020202020204" pitchFamily="34" charset="0"/>
              <a:buChar char="–"/>
              <a:defRPr sz="1200"/>
            </a:lvl4pPr>
            <a:lvl5pPr marL="1371600" indent="-182880">
              <a:buFont typeface="Arial" panose="020B0604020202020204" pitchFamily="34" charset="0"/>
              <a:buChar char="–"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2" hasCustomPrompt="1"/>
          </p:nvPr>
        </p:nvSpPr>
        <p:spPr>
          <a:xfrm>
            <a:off x="3945932" y="1710653"/>
            <a:ext cx="4740868" cy="2858966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</a:lstStyle>
          <a:p>
            <a:r>
              <a:rPr lang="en-US" dirty="0"/>
              <a:t>Place Chart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946526" y="1371601"/>
            <a:ext cx="4740275" cy="251222"/>
          </a:xfrm>
        </p:spPr>
        <p:txBody>
          <a:bodyPr>
            <a:noAutofit/>
          </a:bodyPr>
          <a:lstStyle>
            <a:lvl1pPr marL="0" indent="0" algn="ctr">
              <a:buNone/>
              <a:defRPr sz="1400" baseline="0">
                <a:solidFill>
                  <a:srgbClr val="6C7075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Chart Title here</a:t>
            </a:r>
          </a:p>
        </p:txBody>
      </p:sp>
    </p:spTree>
    <p:extLst>
      <p:ext uri="{BB962C8B-B14F-4D97-AF65-F5344CB8AC3E}">
        <p14:creationId xmlns:p14="http://schemas.microsoft.com/office/powerpoint/2010/main" val="3592649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 sz="20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E859742-078B-AD40-B533-C3F0D0FE0FA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577849" y="1371600"/>
            <a:ext cx="7512443" cy="31977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410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9B9B9A"/>
                </a:solidFill>
                <a:latin typeface="Arial"/>
                <a:cs typeface="Arial"/>
              </a:defRPr>
            </a:lvl1pPr>
          </a:lstStyle>
          <a:p>
            <a:pPr marL="28575">
              <a:lnSpc>
                <a:spcPts val="1069"/>
              </a:lnSpc>
            </a:pPr>
            <a:fld id="{81D60167-4931-47E6-BA6A-407CBD079E47}" type="slidenum">
              <a:rPr lang="en-US" spc="-4" smtClean="0"/>
              <a:pPr marL="28575">
                <a:lnSpc>
                  <a:spcPts val="1069"/>
                </a:lnSpc>
              </a:pPr>
              <a:t>‹#›</a:t>
            </a:fld>
            <a:endParaRPr lang="en-US" spc="-4" dirty="0"/>
          </a:p>
        </p:txBody>
      </p:sp>
    </p:spTree>
    <p:extLst>
      <p:ext uri="{BB962C8B-B14F-4D97-AF65-F5344CB8AC3E}">
        <p14:creationId xmlns:p14="http://schemas.microsoft.com/office/powerpoint/2010/main" val="2266819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7893" y="1359484"/>
            <a:ext cx="3178175" cy="124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rgbClr val="737373"/>
                </a:solidFill>
                <a:latin typeface="Candara"/>
                <a:cs typeface="Candar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9B9B9A"/>
                </a:solidFill>
                <a:latin typeface="Arial"/>
                <a:cs typeface="Arial"/>
              </a:defRPr>
            </a:lvl1pPr>
          </a:lstStyle>
          <a:p>
            <a:pPr marL="28575">
              <a:lnSpc>
                <a:spcPts val="1069"/>
              </a:lnSpc>
            </a:pPr>
            <a:fld id="{81D60167-4931-47E6-BA6A-407CBD079E47}" type="slidenum">
              <a:rPr lang="en-US" spc="-4" smtClean="0"/>
              <a:pPr marL="28575">
                <a:lnSpc>
                  <a:spcPts val="1069"/>
                </a:lnSpc>
              </a:pPr>
              <a:t>‹#›</a:t>
            </a:fld>
            <a:endParaRPr lang="en-US" spc="-4" dirty="0"/>
          </a:p>
        </p:txBody>
      </p:sp>
    </p:spTree>
    <p:extLst>
      <p:ext uri="{BB962C8B-B14F-4D97-AF65-F5344CB8AC3E}">
        <p14:creationId xmlns:p14="http://schemas.microsoft.com/office/powerpoint/2010/main" val="31112099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estions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9ECFB1-89BB-B346-AFC3-403C7F04D6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823" b="36227"/>
          <a:stretch/>
        </p:blipFill>
        <p:spPr>
          <a:xfrm>
            <a:off x="4480949" y="306965"/>
            <a:ext cx="4663051" cy="449363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556E537-EF15-2C41-AD31-C21E6EA1E79D}"/>
              </a:ext>
            </a:extLst>
          </p:cNvPr>
          <p:cNvSpPr txBox="1">
            <a:spLocks/>
          </p:cNvSpPr>
          <p:nvPr userDrawn="1"/>
        </p:nvSpPr>
        <p:spPr>
          <a:xfrm>
            <a:off x="577850" y="876085"/>
            <a:ext cx="6913196" cy="287324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>
                    <a:lumMod val="50000"/>
                  </a:schemeClr>
                </a:solidFill>
                <a:latin typeface="Proxima Nova" panose="02000506030000020004" pitchFamily="2" charset="0"/>
                <a:ea typeface="+mj-ea"/>
                <a:cs typeface="Arial"/>
              </a:defRPr>
            </a:lvl1pPr>
          </a:lstStyle>
          <a:p>
            <a:pPr>
              <a:lnSpc>
                <a:spcPts val="2800"/>
              </a:lnSpc>
            </a:pPr>
            <a:br>
              <a:rPr lang="en-US" dirty="0"/>
            </a:br>
            <a:br>
              <a:rPr lang="en-US" dirty="0"/>
            </a:br>
            <a:r>
              <a:rPr lang="en-US" sz="1600" spc="100" dirty="0">
                <a:solidFill>
                  <a:srgbClr val="E9632A"/>
                </a:solidFill>
              </a:rPr>
              <a:t>SUBMIT YOUR QUESTIONS TO:</a:t>
            </a:r>
            <a:br>
              <a:rPr lang="en-US" dirty="0"/>
            </a:br>
            <a:br>
              <a:rPr lang="en-US" dirty="0"/>
            </a:br>
            <a:r>
              <a:rPr lang="en-US" sz="3600" b="0" dirty="0" err="1"/>
              <a:t>PPICeventquestions@gmail.com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117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001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ed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solidFill>
                  <a:schemeClr val="tx1">
                    <a:lumMod val="50000"/>
                  </a:schemeClr>
                </a:solidFill>
                <a:latin typeface="Proxima Nova" panose="02000506030000020004" pitchFamily="2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577850" y="1250978"/>
            <a:ext cx="7512442" cy="3318378"/>
          </a:xfrm>
        </p:spPr>
        <p:txBody>
          <a:bodyPr/>
          <a:lstStyle>
            <a:lvl1pPr marL="320040" indent="-320040">
              <a:spcBef>
                <a:spcPts val="1200"/>
              </a:spcBef>
              <a:defRPr>
                <a:solidFill>
                  <a:srgbClr val="1A1918"/>
                </a:solidFill>
                <a:latin typeface="Proxima Nova" panose="02000506030000020004" pitchFamily="2" charset="0"/>
              </a:defRPr>
            </a:lvl1pPr>
            <a:lvl2pPr marL="777240" indent="-274320">
              <a:spcBef>
                <a:spcPts val="600"/>
              </a:spcBef>
              <a:defRPr>
                <a:solidFill>
                  <a:srgbClr val="1A1918"/>
                </a:solidFill>
                <a:latin typeface="Proxima Nova" panose="02000506030000020004" pitchFamily="2" charset="0"/>
              </a:defRPr>
            </a:lvl2pPr>
            <a:lvl3pPr marL="1097280" indent="-182880"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rgbClr val="1A1918"/>
                </a:solidFill>
                <a:latin typeface="Proxima Nova" panose="02000506030000020004" pitchFamily="2" charset="0"/>
              </a:defRPr>
            </a:lvl3pPr>
            <a:lvl4pPr marL="1371600" indent="-182880">
              <a:spcBef>
                <a:spcPts val="400"/>
              </a:spcBef>
              <a:defRPr>
                <a:solidFill>
                  <a:srgbClr val="1A1918"/>
                </a:solidFill>
                <a:latin typeface="Proxima Nova" panose="02000506030000020004" pitchFamily="2" charset="0"/>
              </a:defRPr>
            </a:lvl4pPr>
            <a:lvl5pPr marL="1645920" indent="-182880">
              <a:spcBef>
                <a:spcPts val="300"/>
              </a:spcBef>
              <a:defRPr>
                <a:solidFill>
                  <a:srgbClr val="1A1918"/>
                </a:solidFill>
                <a:latin typeface="Proxima Nova" panose="02000506030000020004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267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ed Text_burs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solidFill>
                  <a:schemeClr val="tx1">
                    <a:lumMod val="50000"/>
                  </a:schemeClr>
                </a:solidFill>
                <a:latin typeface="Proxima Nova" panose="02000506030000020004" pitchFamily="2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577850" y="1250978"/>
            <a:ext cx="7512442" cy="3318378"/>
          </a:xfrm>
        </p:spPr>
        <p:txBody>
          <a:bodyPr/>
          <a:lstStyle>
            <a:lvl1pPr marL="320040" indent="-320040">
              <a:spcBef>
                <a:spcPts val="1200"/>
              </a:spcBef>
              <a:defRPr>
                <a:solidFill>
                  <a:srgbClr val="1A1918"/>
                </a:solidFill>
                <a:latin typeface="Proxima Nova" panose="02000506030000020004" pitchFamily="2" charset="0"/>
              </a:defRPr>
            </a:lvl1pPr>
            <a:lvl2pPr marL="777240" indent="-274320">
              <a:spcBef>
                <a:spcPts val="600"/>
              </a:spcBef>
              <a:defRPr>
                <a:solidFill>
                  <a:srgbClr val="1A1918"/>
                </a:solidFill>
                <a:latin typeface="Proxima Nova" panose="02000506030000020004" pitchFamily="2" charset="0"/>
              </a:defRPr>
            </a:lvl2pPr>
            <a:lvl3pPr marL="1097280" indent="-182880"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rgbClr val="1A1918"/>
                </a:solidFill>
                <a:latin typeface="Proxima Nova" panose="02000506030000020004" pitchFamily="2" charset="0"/>
              </a:defRPr>
            </a:lvl3pPr>
            <a:lvl4pPr marL="1371600" indent="-182880">
              <a:spcBef>
                <a:spcPts val="400"/>
              </a:spcBef>
              <a:defRPr>
                <a:solidFill>
                  <a:srgbClr val="1A1918"/>
                </a:solidFill>
                <a:latin typeface="Proxima Nova" panose="02000506030000020004" pitchFamily="2" charset="0"/>
              </a:defRPr>
            </a:lvl4pPr>
            <a:lvl5pPr marL="1645920" indent="-182880">
              <a:spcBef>
                <a:spcPts val="300"/>
              </a:spcBef>
              <a:defRPr>
                <a:solidFill>
                  <a:srgbClr val="1A1918"/>
                </a:solidFill>
                <a:latin typeface="Proxima Nova" panose="02000506030000020004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E2FD90-D08E-B040-B10E-7A674B9C14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4951420" y="574144"/>
            <a:ext cx="6734944" cy="673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39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7904" y="1843703"/>
            <a:ext cx="6737296" cy="1282476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>
                    <a:lumMod val="50000"/>
                  </a:schemeClr>
                </a:solidFill>
                <a:latin typeface="Proxima Nova" panose="02000506030000020004" pitchFamily="2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E2FD90-D08E-B040-B10E-7A674B9C14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4951420" y="574144"/>
            <a:ext cx="6734944" cy="673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42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014152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Figure Title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1"/>
          </p:nvPr>
        </p:nvSpPr>
        <p:spPr>
          <a:xfrm>
            <a:off x="577850" y="1250978"/>
            <a:ext cx="7512442" cy="3263784"/>
          </a:xfrm>
        </p:spPr>
        <p:txBody>
          <a:bodyPr/>
          <a:lstStyle>
            <a:lvl1pPr marL="0" indent="0">
              <a:buNone/>
              <a:defRPr sz="1200">
                <a:latin typeface="Arial"/>
                <a:cs typeface="Arial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475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1"/>
          </p:nvPr>
        </p:nvSpPr>
        <p:spPr>
          <a:xfrm>
            <a:off x="577958" y="1577625"/>
            <a:ext cx="7512442" cy="2850446"/>
          </a:xfrm>
        </p:spPr>
        <p:txBody>
          <a:bodyPr/>
          <a:lstStyle>
            <a:lvl1pPr marL="0" indent="0">
              <a:buNone/>
              <a:defRPr sz="1200">
                <a:latin typeface="Arial"/>
                <a:cs typeface="Arial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77904" y="1250978"/>
            <a:ext cx="7512442" cy="235158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rgbClr val="6C7075"/>
                </a:solidFill>
                <a:latin typeface="Proxima Nova" panose="02000506030000020004" pitchFamily="2" charset="0"/>
              </a:defRPr>
            </a:lvl1pPr>
          </a:lstStyle>
          <a:p>
            <a:pPr lvl="0"/>
            <a:r>
              <a:rPr lang="en-US" dirty="0"/>
              <a:t>Chart Title</a:t>
            </a:r>
          </a:p>
        </p:txBody>
      </p:sp>
    </p:spTree>
    <p:extLst>
      <p:ext uri="{BB962C8B-B14F-4D97-AF65-F5344CB8AC3E}">
        <p14:creationId xmlns:p14="http://schemas.microsoft.com/office/powerpoint/2010/main" val="282646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Sourc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Figure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77903" y="4180362"/>
            <a:ext cx="7482363" cy="296333"/>
          </a:xfrm>
        </p:spPr>
        <p:txBody>
          <a:bodyPr anchor="t" anchorCtr="0"/>
          <a:lstStyle>
            <a:lvl1pPr marL="0" indent="0">
              <a:buFontTx/>
              <a:buNone/>
              <a:defRPr sz="1000">
                <a:solidFill>
                  <a:srgbClr val="1A1918"/>
                </a:solidFill>
                <a:latin typeface="Proxima Nova" panose="02000506030000020004" pitchFamily="2" charset="0"/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9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577903" y="1209631"/>
            <a:ext cx="7482363" cy="2911465"/>
          </a:xfrm>
        </p:spPr>
        <p:txBody>
          <a:bodyPr/>
          <a:lstStyle>
            <a:lvl1pPr marL="0" indent="0">
              <a:buNone/>
              <a:defRPr sz="1200" baseline="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405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7904" y="466165"/>
            <a:ext cx="6737296" cy="73377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903" y="1250978"/>
            <a:ext cx="7517225" cy="33747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1" y="4800600"/>
            <a:ext cx="9144001" cy="342901"/>
          </a:xfrm>
          <a:prstGeom prst="rect">
            <a:avLst/>
          </a:prstGeom>
          <a:solidFill>
            <a:srgbClr val="DEDE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535" y="4875107"/>
            <a:ext cx="685422" cy="183498"/>
          </a:xfrm>
          <a:prstGeom prst="rect">
            <a:avLst/>
          </a:prstGeom>
        </p:spPr>
      </p:pic>
      <p:sp>
        <p:nvSpPr>
          <p:cNvPr id="11" name="Slide Number Placeholder 2"/>
          <p:cNvSpPr txBox="1">
            <a:spLocks/>
          </p:cNvSpPr>
          <p:nvPr userDrawn="1"/>
        </p:nvSpPr>
        <p:spPr>
          <a:xfrm>
            <a:off x="6553199" y="4800600"/>
            <a:ext cx="2133600" cy="3429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E859742-078B-AD40-B533-C3F0D0FE0FA0}" type="slidenum">
              <a:rPr lang="en-US" smtClean="0">
                <a:solidFill>
                  <a:schemeClr val="tx1">
                    <a:lumMod val="50000"/>
                  </a:schemeClr>
                </a:solidFill>
              </a:rPr>
              <a:pPr algn="r"/>
              <a:t>‹#›</a:t>
            </a:fld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666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20" r:id="rId2"/>
    <p:sldLayoutId id="2147483719" r:id="rId3"/>
    <p:sldLayoutId id="2147483721" r:id="rId4"/>
    <p:sldLayoutId id="2147483742" r:id="rId5"/>
    <p:sldLayoutId id="2147483723" r:id="rId6"/>
    <p:sldLayoutId id="2147483659" r:id="rId7"/>
    <p:sldLayoutId id="2147483665" r:id="rId8"/>
    <p:sldLayoutId id="2147483664" r:id="rId9"/>
    <p:sldLayoutId id="2147483666" r:id="rId10"/>
    <p:sldLayoutId id="2147483660" r:id="rId11"/>
    <p:sldLayoutId id="2147483663" r:id="rId12"/>
    <p:sldLayoutId id="2147483743" r:id="rId13"/>
    <p:sldLayoutId id="2147483744" r:id="rId14"/>
    <p:sldLayoutId id="2147483745" r:id="rId15"/>
  </p:sldLayoutIdLst>
  <p:hf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>
              <a:lumMod val="50000"/>
            </a:schemeClr>
          </a:solidFill>
          <a:latin typeface="Proxima Nova" panose="02000506030000020004" pitchFamily="2" charset="0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lnSpc>
          <a:spcPct val="90000"/>
        </a:lnSpc>
        <a:spcBef>
          <a:spcPts val="1200"/>
        </a:spcBef>
        <a:buClr>
          <a:srgbClr val="E95E2A"/>
        </a:buClr>
        <a:buSzPct val="90000"/>
        <a:buFont typeface="Wingdings" charset="2"/>
        <a:buChar char="§"/>
        <a:defRPr sz="2000" kern="1200" baseline="0">
          <a:solidFill>
            <a:srgbClr val="1A1918"/>
          </a:solidFill>
          <a:latin typeface="Proxima Nova" panose="02000506030000020004" pitchFamily="2" charset="0"/>
          <a:ea typeface="+mn-ea"/>
          <a:cs typeface="Arial"/>
        </a:defRPr>
      </a:lvl1pPr>
      <a:lvl2pPr marL="742950" indent="-285750" algn="l" defTabSz="457200" rtl="0" eaLnBrk="1" latinLnBrk="0" hangingPunct="1">
        <a:lnSpc>
          <a:spcPct val="90000"/>
        </a:lnSpc>
        <a:spcBef>
          <a:spcPts val="600"/>
        </a:spcBef>
        <a:buClr>
          <a:srgbClr val="E95E2A"/>
        </a:buClr>
        <a:buSzPct val="100000"/>
        <a:buFont typeface="Lucida Grande"/>
        <a:buChar char="–"/>
        <a:defRPr sz="1800" kern="1200">
          <a:solidFill>
            <a:srgbClr val="1A1918"/>
          </a:solidFill>
          <a:latin typeface="Proxima Nova" panose="02000506030000020004" pitchFamily="2" charset="0"/>
          <a:ea typeface="+mn-ea"/>
          <a:cs typeface="Arial"/>
        </a:defRPr>
      </a:lvl2pPr>
      <a:lvl3pPr marL="1143000" indent="-228600" algn="l" defTabSz="457200" rtl="0" eaLnBrk="1" latinLnBrk="0" hangingPunct="1">
        <a:lnSpc>
          <a:spcPct val="90000"/>
        </a:lnSpc>
        <a:spcBef>
          <a:spcPts val="600"/>
        </a:spcBef>
        <a:buClr>
          <a:srgbClr val="E95E2A"/>
        </a:buClr>
        <a:buSzPct val="100000"/>
        <a:buFont typeface="Lucida Grande"/>
        <a:buChar char="–"/>
        <a:defRPr sz="1600" kern="1200">
          <a:solidFill>
            <a:srgbClr val="1A1918"/>
          </a:solidFill>
          <a:latin typeface="Proxima Nova" panose="02000506030000020004" pitchFamily="2" charset="0"/>
          <a:ea typeface="+mn-ea"/>
          <a:cs typeface="Arial"/>
        </a:defRPr>
      </a:lvl3pPr>
      <a:lvl4pPr marL="1600200" indent="-228600" algn="l" defTabSz="457200" rtl="0" eaLnBrk="1" latinLnBrk="0" hangingPunct="1">
        <a:lnSpc>
          <a:spcPct val="90000"/>
        </a:lnSpc>
        <a:spcBef>
          <a:spcPct val="20000"/>
        </a:spcBef>
        <a:buClr>
          <a:srgbClr val="E95E2A"/>
        </a:buClr>
        <a:buSzPct val="100000"/>
        <a:buFont typeface="Lucida Grande"/>
        <a:buChar char="–"/>
        <a:defRPr sz="1400" kern="1200">
          <a:solidFill>
            <a:srgbClr val="1A1918"/>
          </a:solidFill>
          <a:latin typeface="Proxima Nova" panose="02000506030000020004" pitchFamily="2" charset="0"/>
          <a:ea typeface="+mn-ea"/>
          <a:cs typeface="Arial"/>
        </a:defRPr>
      </a:lvl4pPr>
      <a:lvl5pPr marL="2057400" indent="-228600" algn="l" defTabSz="457200" rtl="0" eaLnBrk="1" latinLnBrk="0" hangingPunct="1">
        <a:lnSpc>
          <a:spcPct val="90000"/>
        </a:lnSpc>
        <a:spcBef>
          <a:spcPct val="20000"/>
        </a:spcBef>
        <a:buClr>
          <a:srgbClr val="E95E2A"/>
        </a:buClr>
        <a:buSzPct val="100000"/>
        <a:buFont typeface="Lucida Grande"/>
        <a:buChar char="–"/>
        <a:defRPr sz="1200" kern="1200">
          <a:solidFill>
            <a:srgbClr val="1A1918"/>
          </a:solidFill>
          <a:latin typeface="Proxima Nova" panose="02000506030000020004" pitchFamily="2" charset="0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7904" y="466165"/>
            <a:ext cx="8108896" cy="73377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903" y="1250978"/>
            <a:ext cx="7517225" cy="33747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1" y="4800600"/>
            <a:ext cx="9144001" cy="3429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535" y="4875107"/>
            <a:ext cx="685422" cy="183498"/>
          </a:xfrm>
          <a:prstGeom prst="rect">
            <a:avLst/>
          </a:prstGeom>
        </p:spPr>
      </p:pic>
      <p:sp>
        <p:nvSpPr>
          <p:cNvPr id="11" name="Slide Number Placeholder 2"/>
          <p:cNvSpPr txBox="1">
            <a:spLocks/>
          </p:cNvSpPr>
          <p:nvPr userDrawn="1"/>
        </p:nvSpPr>
        <p:spPr>
          <a:xfrm>
            <a:off x="6553199" y="4800600"/>
            <a:ext cx="2133600" cy="3429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E859742-078B-AD40-B533-C3F0D0FE0FA0}" type="slidenum">
              <a:rPr lang="en-US" smtClean="0">
                <a:solidFill>
                  <a:schemeClr val="tx1">
                    <a:lumMod val="50000"/>
                  </a:schemeClr>
                </a:solidFill>
              </a:rPr>
              <a:pPr algn="r"/>
              <a:t>‹#›</a:t>
            </a:fld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443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</p:sldLayoutIdLst>
  <p:hf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>
              <a:lumMod val="50000"/>
            </a:schemeClr>
          </a:solidFill>
          <a:latin typeface="Proxima Nova" panose="02000506030000020004" pitchFamily="2" charset="0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lnSpc>
          <a:spcPct val="90000"/>
        </a:lnSpc>
        <a:spcBef>
          <a:spcPts val="1200"/>
        </a:spcBef>
        <a:buClr>
          <a:srgbClr val="E95E2A"/>
        </a:buClr>
        <a:buSzPct val="90000"/>
        <a:buFont typeface="Wingdings" charset="2"/>
        <a:buChar char="§"/>
        <a:defRPr sz="2000" kern="1200" baseline="0">
          <a:solidFill>
            <a:srgbClr val="1A1918"/>
          </a:solidFill>
          <a:latin typeface="Proxima Nova" panose="02000506030000020004" pitchFamily="2" charset="0"/>
          <a:ea typeface="+mn-ea"/>
          <a:cs typeface="Arial"/>
        </a:defRPr>
      </a:lvl1pPr>
      <a:lvl2pPr marL="742950" indent="-285750" algn="l" defTabSz="457200" rtl="0" eaLnBrk="1" latinLnBrk="0" hangingPunct="1">
        <a:lnSpc>
          <a:spcPct val="90000"/>
        </a:lnSpc>
        <a:spcBef>
          <a:spcPts val="600"/>
        </a:spcBef>
        <a:buClr>
          <a:srgbClr val="E95E2A"/>
        </a:buClr>
        <a:buSzPct val="100000"/>
        <a:buFont typeface="Lucida Grande"/>
        <a:buChar char="–"/>
        <a:defRPr sz="1800" kern="1200">
          <a:solidFill>
            <a:srgbClr val="1A1918"/>
          </a:solidFill>
          <a:latin typeface="Proxima Nova" panose="02000506030000020004" pitchFamily="2" charset="0"/>
          <a:ea typeface="+mn-ea"/>
          <a:cs typeface="Arial"/>
        </a:defRPr>
      </a:lvl2pPr>
      <a:lvl3pPr marL="1143000" indent="-228600" algn="l" defTabSz="457200" rtl="0" eaLnBrk="1" latinLnBrk="0" hangingPunct="1">
        <a:lnSpc>
          <a:spcPct val="90000"/>
        </a:lnSpc>
        <a:spcBef>
          <a:spcPts val="600"/>
        </a:spcBef>
        <a:buClr>
          <a:srgbClr val="E95E2A"/>
        </a:buClr>
        <a:buSzPct val="100000"/>
        <a:buFont typeface="Lucida Grande"/>
        <a:buChar char="–"/>
        <a:defRPr sz="1600" kern="1200">
          <a:solidFill>
            <a:srgbClr val="1A1918"/>
          </a:solidFill>
          <a:latin typeface="Proxima Nova" panose="02000506030000020004" pitchFamily="2" charset="0"/>
          <a:ea typeface="+mn-ea"/>
          <a:cs typeface="Arial"/>
        </a:defRPr>
      </a:lvl3pPr>
      <a:lvl4pPr marL="1600200" indent="-228600" algn="l" defTabSz="457200" rtl="0" eaLnBrk="1" latinLnBrk="0" hangingPunct="1">
        <a:lnSpc>
          <a:spcPct val="90000"/>
        </a:lnSpc>
        <a:spcBef>
          <a:spcPct val="20000"/>
        </a:spcBef>
        <a:buClr>
          <a:srgbClr val="E95E2A"/>
        </a:buClr>
        <a:buSzPct val="100000"/>
        <a:buFont typeface="Lucida Grande"/>
        <a:buChar char="–"/>
        <a:defRPr sz="1400" kern="1200">
          <a:solidFill>
            <a:srgbClr val="1A1918"/>
          </a:solidFill>
          <a:latin typeface="Proxima Nova" panose="02000506030000020004" pitchFamily="2" charset="0"/>
          <a:ea typeface="+mn-ea"/>
          <a:cs typeface="Arial"/>
        </a:defRPr>
      </a:lvl4pPr>
      <a:lvl5pPr marL="2057400" indent="-228600" algn="l" defTabSz="457200" rtl="0" eaLnBrk="1" latinLnBrk="0" hangingPunct="1">
        <a:lnSpc>
          <a:spcPct val="90000"/>
        </a:lnSpc>
        <a:spcBef>
          <a:spcPct val="20000"/>
        </a:spcBef>
        <a:buClr>
          <a:srgbClr val="E95E2A"/>
        </a:buClr>
        <a:buSzPct val="100000"/>
        <a:buFont typeface="Lucida Grande"/>
        <a:buChar char="–"/>
        <a:defRPr sz="1200" kern="1200">
          <a:solidFill>
            <a:srgbClr val="1A1918"/>
          </a:solidFill>
          <a:latin typeface="Proxima Nova" panose="02000506030000020004" pitchFamily="2" charset="0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5FF6F7-D592-D949-86B1-19A0FE6A6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t="50000"/>
          <a:stretch/>
        </p:blipFill>
        <p:spPr>
          <a:xfrm>
            <a:off x="-1" y="-1"/>
            <a:ext cx="4287692" cy="42876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923A79C-14EC-CE40-B5DF-9CF7675E383F}"/>
              </a:ext>
            </a:extLst>
          </p:cNvPr>
          <p:cNvSpPr/>
          <p:nvPr/>
        </p:nvSpPr>
        <p:spPr>
          <a:xfrm>
            <a:off x="-1" y="4516245"/>
            <a:ext cx="9144001" cy="62725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05C8FC-2F84-2F4E-B3BC-358B80A2E5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252" y="4659023"/>
            <a:ext cx="2477046" cy="292429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C44C034B-8486-6D46-A1C5-81F49D263994}"/>
              </a:ext>
            </a:extLst>
          </p:cNvPr>
          <p:cNvSpPr txBox="1">
            <a:spLocks/>
          </p:cNvSpPr>
          <p:nvPr/>
        </p:nvSpPr>
        <p:spPr>
          <a:xfrm>
            <a:off x="543525" y="993474"/>
            <a:ext cx="3807546" cy="170068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>
                    <a:lumMod val="50000"/>
                  </a:schemeClr>
                </a:solidFill>
                <a:latin typeface="Utopia Std Display" panose="02040503060506020204" pitchFamily="18" charset="77"/>
                <a:ea typeface="+mj-ea"/>
                <a:cs typeface="Arial"/>
              </a:defRPr>
            </a:lvl1pPr>
          </a:lstStyle>
          <a:p>
            <a:pPr>
              <a:lnSpc>
                <a:spcPts val="3500"/>
              </a:lnSpc>
            </a:pP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Central Valley Landscape - Pathways to and through college in the San Joaquin Valley</a:t>
            </a:r>
            <a:endParaRPr lang="en-US" sz="4400" b="1" dirty="0">
              <a:latin typeface="Proxima Nova Lt" panose="02000506030000020004" pitchFamily="2" charset="77"/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53442E74-DCDC-0C4B-BAE7-D929AC8E2014}"/>
              </a:ext>
            </a:extLst>
          </p:cNvPr>
          <p:cNvSpPr txBox="1">
            <a:spLocks/>
          </p:cNvSpPr>
          <p:nvPr/>
        </p:nvSpPr>
        <p:spPr>
          <a:xfrm>
            <a:off x="712757" y="2351255"/>
            <a:ext cx="3654529" cy="3429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95E2A"/>
              </a:buClr>
              <a:buSzPct val="90000"/>
              <a:buFont typeface="Wingdings" charset="2"/>
              <a:buNone/>
              <a:defRPr sz="1800" kern="1200" baseline="0">
                <a:solidFill>
                  <a:srgbClr val="E95E2A"/>
                </a:solidFill>
                <a:latin typeface="Proxima Nova" panose="02000506030000020004" pitchFamily="2" charset="0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E95E2A"/>
              </a:buClr>
              <a:buSzPct val="100000"/>
              <a:buFont typeface="Lucida Grande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Proxima Nova" panose="02000506030000020004" pitchFamily="2" charset="0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E95E2A"/>
              </a:buClr>
              <a:buSzPct val="100000"/>
              <a:buFont typeface="Lucida Grande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Proxima Nova" panose="02000506030000020004" pitchFamily="2" charset="0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E95E2A"/>
              </a:buClr>
              <a:buSzPct val="100000"/>
              <a:buFont typeface="Lucida Grande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Proxima Nova" panose="02000506030000020004" pitchFamily="2" charset="0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E95E2A"/>
              </a:buClr>
              <a:buSzPct val="100000"/>
              <a:buFont typeface="Lucida Grande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Proxima Nova" panose="02000506030000020004" pitchFamily="2" charset="0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Proxima Nova Medium" panose="02000506030000020004" pitchFamily="2" charset="0"/>
              </a:rPr>
              <a:t> 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406C31AB-FC3F-BE4B-8AB1-51EE3245FEC4}"/>
              </a:ext>
            </a:extLst>
          </p:cNvPr>
          <p:cNvSpPr txBox="1">
            <a:spLocks/>
          </p:cNvSpPr>
          <p:nvPr/>
        </p:nvSpPr>
        <p:spPr>
          <a:xfrm>
            <a:off x="712757" y="2666081"/>
            <a:ext cx="3654529" cy="3429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95E2A"/>
              </a:buClr>
              <a:buSzPct val="90000"/>
              <a:buFontTx/>
              <a:buNone/>
              <a:defRPr sz="1400" kern="1200" baseline="0">
                <a:solidFill>
                  <a:srgbClr val="E95E2A"/>
                </a:solidFill>
                <a:latin typeface="Proxima Nova" panose="02000506030000020004" pitchFamily="2" charset="0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E95E2A"/>
              </a:buClr>
              <a:buSzPct val="100000"/>
              <a:buFont typeface="Lucida Grande"/>
              <a:buChar char="–"/>
              <a:defRPr sz="1800" kern="1200">
                <a:solidFill>
                  <a:srgbClr val="1A1918"/>
                </a:solidFill>
                <a:latin typeface="Proxima Nova" panose="02000506030000020004" pitchFamily="2" charset="0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E95E2A"/>
              </a:buClr>
              <a:buSzPct val="100000"/>
              <a:buFont typeface="Lucida Grande"/>
              <a:buChar char="–"/>
              <a:defRPr sz="1600" kern="1200">
                <a:solidFill>
                  <a:srgbClr val="1A1918"/>
                </a:solidFill>
                <a:latin typeface="Proxima Nova" panose="02000506030000020004" pitchFamily="2" charset="0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E95E2A"/>
              </a:buClr>
              <a:buSzPct val="100000"/>
              <a:buFont typeface="Lucida Grande"/>
              <a:buChar char="–"/>
              <a:defRPr sz="1400" kern="1200">
                <a:solidFill>
                  <a:srgbClr val="1A1918"/>
                </a:solidFill>
                <a:latin typeface="Proxima Nova" panose="02000506030000020004" pitchFamily="2" charset="0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E95E2A"/>
              </a:buClr>
              <a:buSzPct val="100000"/>
              <a:buFont typeface="Lucida Grande"/>
              <a:buChar char="–"/>
              <a:defRPr sz="1200" kern="1200">
                <a:solidFill>
                  <a:srgbClr val="1A1918"/>
                </a:solidFill>
                <a:latin typeface="Proxima Nova" panose="02000506030000020004" pitchFamily="2" charset="0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Proxima Nova Lt" panose="02000506030000020004" pitchFamily="2" charset="77"/>
              </a:rPr>
              <a:t>October 2023 CVHEC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095EAA5-BC34-814E-A8D7-0EADE7A46005}"/>
              </a:ext>
            </a:extLst>
          </p:cNvPr>
          <p:cNvSpPr txBox="1">
            <a:spLocks/>
          </p:cNvSpPr>
          <p:nvPr/>
        </p:nvSpPr>
        <p:spPr>
          <a:xfrm>
            <a:off x="705613" y="3520760"/>
            <a:ext cx="3796049" cy="473548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95E2A"/>
              </a:buClr>
              <a:buSzPct val="90000"/>
              <a:buFont typeface="Wingdings" charset="2"/>
              <a:buNone/>
              <a:defRPr sz="1600" kern="1200" baseline="0">
                <a:solidFill>
                  <a:srgbClr val="1A1918"/>
                </a:solidFill>
                <a:latin typeface="Proxima Nova" panose="02000506030000020004" pitchFamily="2" charset="0"/>
                <a:ea typeface="+mn-ea"/>
                <a:cs typeface="Arial"/>
              </a:defRPr>
            </a:lvl1pPr>
            <a:lvl2pPr marL="457200" indent="0" algn="l" defTabSz="4572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E95E2A"/>
              </a:buClr>
              <a:buSzPct val="100000"/>
              <a:buFont typeface="Lucida Grande"/>
              <a:buNone/>
              <a:defRPr sz="1800" kern="1200">
                <a:solidFill>
                  <a:srgbClr val="1A1918"/>
                </a:solidFill>
                <a:latin typeface="Proxima Nova" panose="02000506030000020004" pitchFamily="2" charset="0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E95E2A"/>
              </a:buClr>
              <a:buSzPct val="100000"/>
              <a:buFont typeface="Lucida Grande"/>
              <a:buNone/>
              <a:defRPr sz="1600" kern="1200">
                <a:solidFill>
                  <a:srgbClr val="1A1918"/>
                </a:solidFill>
                <a:latin typeface="Proxima Nova" panose="02000506030000020004" pitchFamily="2" charset="0"/>
                <a:ea typeface="+mn-ea"/>
                <a:cs typeface="Arial"/>
              </a:defRPr>
            </a:lvl3pPr>
            <a:lvl4pPr marL="137160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E95E2A"/>
              </a:buClr>
              <a:buSzPct val="100000"/>
              <a:buFont typeface="Lucida Grande"/>
              <a:buNone/>
              <a:defRPr sz="1400" kern="1200">
                <a:solidFill>
                  <a:srgbClr val="1A1918"/>
                </a:solidFill>
                <a:latin typeface="Proxima Nova" panose="02000506030000020004" pitchFamily="2" charset="0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E95E2A"/>
              </a:buClr>
              <a:buSzPct val="100000"/>
              <a:buFont typeface="Lucida Grande"/>
              <a:buNone/>
              <a:defRPr sz="1200" kern="1200">
                <a:solidFill>
                  <a:srgbClr val="1A1918"/>
                </a:solidFill>
                <a:latin typeface="Proxima Nova" panose="02000506030000020004" pitchFamily="2" charset="0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1500" dirty="0"/>
              <a:t>Hans Johnson, Olga Rodriguez, Cesar Perez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2369B1-5325-3A42-BA42-5488C6CF9B77}"/>
              </a:ext>
            </a:extLst>
          </p:cNvPr>
          <p:cNvCxnSpPr>
            <a:cxnSpLocks/>
          </p:cNvCxnSpPr>
          <p:nvPr/>
        </p:nvCxnSpPr>
        <p:spPr>
          <a:xfrm>
            <a:off x="705613" y="3443295"/>
            <a:ext cx="430066" cy="0"/>
          </a:xfrm>
          <a:prstGeom prst="line">
            <a:avLst/>
          </a:prstGeom>
          <a:ln w="34925" cmpd="sng">
            <a:solidFill>
              <a:srgbClr val="E95E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Downtown Skyline in Fresno, California - Public Policy ...">
            <a:extLst>
              <a:ext uri="{FF2B5EF4-FFF2-40B4-BE49-F238E27FC236}">
                <a16:creationId xmlns:a16="http://schemas.microsoft.com/office/drawing/2014/main" id="{0B49C85A-C18A-63E6-C104-70370D1AB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867" y="1112195"/>
            <a:ext cx="4041739" cy="181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itrus Trees Growing in the San Joaquin Valley - Public Policy Institute of  California">
            <a:extLst>
              <a:ext uri="{FF2B5EF4-FFF2-40B4-BE49-F238E27FC236}">
                <a16:creationId xmlns:a16="http://schemas.microsoft.com/office/drawing/2014/main" id="{1A804D0B-23C9-3BE7-35EA-D776D49A5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002" y="3119335"/>
            <a:ext cx="2310007" cy="153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136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49" y="228772"/>
            <a:ext cx="7928376" cy="733770"/>
          </a:xfrm>
        </p:spPr>
        <p:txBody>
          <a:bodyPr/>
          <a:lstStyle/>
          <a:p>
            <a:r>
              <a:rPr lang="en-US" dirty="0"/>
              <a:t>College-going rates are low in the San Joaquin Valley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59742-078B-AD40-B533-C3F0D0FE0FA0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052544665"/>
              </p:ext>
            </p:extLst>
          </p:nvPr>
        </p:nvGraphicFramePr>
        <p:xfrm>
          <a:off x="577849" y="962542"/>
          <a:ext cx="7625373" cy="3732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06535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 Joaquin Valley high school grads are have low rates of enrolling in 4-year colleges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59742-078B-AD40-B533-C3F0D0FE0FA0}" type="slidenum">
              <a:rPr lang="en-US" smtClean="0"/>
              <a:t>11</a:t>
            </a:fld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419126608"/>
              </p:ext>
            </p:extLst>
          </p:nvPr>
        </p:nvGraphicFramePr>
        <p:xfrm>
          <a:off x="577850" y="1116623"/>
          <a:ext cx="7751642" cy="365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5B70488A-3D17-83C8-91AD-796B6DB5422C}"/>
              </a:ext>
            </a:extLst>
          </p:cNvPr>
          <p:cNvSpPr/>
          <p:nvPr/>
        </p:nvSpPr>
        <p:spPr>
          <a:xfrm>
            <a:off x="7253654" y="1591408"/>
            <a:ext cx="931984" cy="317585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3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 Joaquin Valley high school grads are much more likely to go to a community college than a 4-year college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59742-078B-AD40-B533-C3F0D0FE0FA0}" type="slidenum">
              <a:rPr lang="en-US" smtClean="0"/>
              <a:t>12</a:t>
            </a:fld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11"/>
          </p:nvPr>
        </p:nvGraphicFramePr>
        <p:xfrm>
          <a:off x="577850" y="1116623"/>
          <a:ext cx="7751642" cy="365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5B70488A-3D17-83C8-91AD-796B6DB5422C}"/>
              </a:ext>
            </a:extLst>
          </p:cNvPr>
          <p:cNvSpPr/>
          <p:nvPr/>
        </p:nvSpPr>
        <p:spPr>
          <a:xfrm>
            <a:off x="7253654" y="1591408"/>
            <a:ext cx="931984" cy="317585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420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EC69C-3023-5BA0-F3B3-8BDB169E0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209" y="102393"/>
            <a:ext cx="7421175" cy="733770"/>
          </a:xfrm>
        </p:spPr>
        <p:txBody>
          <a:bodyPr/>
          <a:lstStyle/>
          <a:p>
            <a:r>
              <a:rPr lang="en-US" dirty="0"/>
              <a:t>One reason: Completion of UC and CSU college prep courses is low in the San Joaquin Valley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812CA3-23F3-5DA8-17A8-7DD2C19442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59742-078B-AD40-B533-C3F0D0FE0FA0}" type="slidenum">
              <a:rPr lang="en-US" smtClean="0"/>
              <a:t>13</a:t>
            </a:fld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7EF8720-1CDE-610B-1D0A-D07633B1ED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4767357"/>
              </p:ext>
            </p:extLst>
          </p:nvPr>
        </p:nvGraphicFramePr>
        <p:xfrm>
          <a:off x="714616" y="776086"/>
          <a:ext cx="6961735" cy="3765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27102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311AC-F992-D2A3-C10F-76BFDBAE0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137735"/>
            <a:ext cx="7809958" cy="733770"/>
          </a:xfrm>
        </p:spPr>
        <p:txBody>
          <a:bodyPr/>
          <a:lstStyle/>
          <a:p>
            <a:r>
              <a:rPr lang="en-US" dirty="0"/>
              <a:t>Districts vary widely in college-going rates of recent high school graduates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7EBC7B-A131-042D-A9AB-286B365CCF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59742-078B-AD40-B533-C3F0D0FE0FA0}" type="slidenum">
              <a:rPr lang="en-US" smtClean="0"/>
              <a:t>14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64EC89-705C-33D0-6F08-0422D0030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888" y="641370"/>
            <a:ext cx="6456224" cy="405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71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2DFAB-CE1F-1201-9543-EFFDF9BEB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141022"/>
            <a:ext cx="6737296" cy="325143"/>
          </a:xfrm>
        </p:spPr>
        <p:txBody>
          <a:bodyPr/>
          <a:lstStyle/>
          <a:p>
            <a:r>
              <a:rPr lang="en-US" dirty="0"/>
              <a:t>Districts with high shares of SED students tend to have higher college-going rates for those students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DA39D9-F2F7-C59C-59B9-7F1117A646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59742-078B-AD40-B533-C3F0D0FE0FA0}" type="slidenum">
              <a:rPr lang="en-US" smtClean="0"/>
              <a:t>15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41F3A6-4516-00CF-9BCD-6B189915F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625" y="835002"/>
            <a:ext cx="6236749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34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4D086-9F22-63E2-EEF1-1785FA15D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rates are lower in the SJV than in the rest of the state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413019616"/>
              </p:ext>
            </p:extLst>
          </p:nvPr>
        </p:nvGraphicFramePr>
        <p:xfrm>
          <a:off x="680182" y="1037492"/>
          <a:ext cx="7783635" cy="3639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088B409-9A70-0E34-53C9-428D13C2752E}"/>
              </a:ext>
            </a:extLst>
          </p:cNvPr>
          <p:cNvSpPr txBox="1"/>
          <p:nvPr/>
        </p:nvSpPr>
        <p:spPr>
          <a:xfrm>
            <a:off x="577904" y="4554224"/>
            <a:ext cx="60163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 CCCCO student success metrics, restricted to students who earned at least 12 units, 2019-20 </a:t>
            </a:r>
          </a:p>
        </p:txBody>
      </p:sp>
    </p:spTree>
    <p:extLst>
      <p:ext uri="{BB962C8B-B14F-4D97-AF65-F5344CB8AC3E}">
        <p14:creationId xmlns:p14="http://schemas.microsoft.com/office/powerpoint/2010/main" val="296068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Graduation rates at UC and CSU campuses in the </a:t>
            </a:r>
            <a:br>
              <a:rPr lang="en-US" dirty="0"/>
            </a:br>
            <a:r>
              <a:rPr lang="en-US" dirty="0"/>
              <a:t>San Joaquin Valley are lower than in the rest of the state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59742-078B-AD40-B533-C3F0D0FE0FA0}" type="slidenum">
              <a:rPr lang="en-US" smtClean="0"/>
              <a:t>17</a:t>
            </a:fld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580926843"/>
              </p:ext>
            </p:extLst>
          </p:nvPr>
        </p:nvGraphicFramePr>
        <p:xfrm>
          <a:off x="395024" y="1079501"/>
          <a:ext cx="7103056" cy="3687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87029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76427" y="349624"/>
            <a:ext cx="5888242" cy="658353"/>
          </a:xfrm>
          <a:prstGeom prst="rect">
            <a:avLst/>
          </a:prstGeom>
        </p:spPr>
        <p:txBody>
          <a:bodyPr vert="horz" wrap="square" lIns="0" tIns="11906" rIns="0" bIns="0" rtlCol="0" anchor="t" anchorCtr="0">
            <a:spAutoFit/>
          </a:bodyPr>
          <a:lstStyle/>
          <a:p>
            <a:pPr marL="13811" marR="3810">
              <a:lnSpc>
                <a:spcPct val="100000"/>
              </a:lnSpc>
              <a:spcBef>
                <a:spcPts val="94"/>
              </a:spcBef>
            </a:pPr>
            <a:r>
              <a:rPr spc="-8" dirty="0">
                <a:solidFill>
                  <a:schemeClr val="tx1"/>
                </a:solidFill>
              </a:rPr>
              <a:t>Where </a:t>
            </a:r>
            <a:r>
              <a:rPr spc="15" dirty="0">
                <a:solidFill>
                  <a:schemeClr val="tx1"/>
                </a:solidFill>
              </a:rPr>
              <a:t>do </a:t>
            </a:r>
            <a:r>
              <a:rPr spc="11" dirty="0">
                <a:solidFill>
                  <a:schemeClr val="tx1"/>
                </a:solidFill>
              </a:rPr>
              <a:t>students </a:t>
            </a:r>
            <a:r>
              <a:rPr spc="8" dirty="0">
                <a:solidFill>
                  <a:schemeClr val="tx1"/>
                </a:solidFill>
              </a:rPr>
              <a:t>in </a:t>
            </a:r>
            <a:r>
              <a:rPr spc="15" dirty="0">
                <a:solidFill>
                  <a:schemeClr val="tx1"/>
                </a:solidFill>
              </a:rPr>
              <a:t>the </a:t>
            </a:r>
            <a:r>
              <a:rPr dirty="0">
                <a:solidFill>
                  <a:schemeClr val="tx1"/>
                </a:solidFill>
              </a:rPr>
              <a:t>San </a:t>
            </a:r>
            <a:r>
              <a:rPr spc="8" dirty="0">
                <a:solidFill>
                  <a:schemeClr val="tx1"/>
                </a:solidFill>
              </a:rPr>
              <a:t>Joaquin</a:t>
            </a:r>
            <a:r>
              <a:rPr spc="-341" dirty="0">
                <a:solidFill>
                  <a:schemeClr val="tx1"/>
                </a:solidFill>
              </a:rPr>
              <a:t> </a:t>
            </a:r>
            <a:r>
              <a:rPr spc="-23" dirty="0">
                <a:solidFill>
                  <a:schemeClr val="tx1"/>
                </a:solidFill>
              </a:rPr>
              <a:t>Valley  </a:t>
            </a:r>
            <a:r>
              <a:rPr spc="4" dirty="0">
                <a:solidFill>
                  <a:schemeClr val="tx1"/>
                </a:solidFill>
              </a:rPr>
              <a:t>fall </a:t>
            </a:r>
            <a:r>
              <a:rPr spc="11" dirty="0">
                <a:solidFill>
                  <a:schemeClr val="tx1"/>
                </a:solidFill>
              </a:rPr>
              <a:t>off the path to </a:t>
            </a:r>
            <a:r>
              <a:rPr spc="8" dirty="0">
                <a:solidFill>
                  <a:schemeClr val="tx1"/>
                </a:solidFill>
              </a:rPr>
              <a:t>a </a:t>
            </a:r>
            <a:r>
              <a:rPr spc="4" dirty="0">
                <a:solidFill>
                  <a:schemeClr val="tx1"/>
                </a:solidFill>
              </a:rPr>
              <a:t>bachelor’s</a:t>
            </a:r>
            <a:r>
              <a:rPr spc="-330" dirty="0">
                <a:solidFill>
                  <a:schemeClr val="tx1"/>
                </a:solidFill>
              </a:rPr>
              <a:t> </a:t>
            </a:r>
            <a:r>
              <a:rPr spc="4" dirty="0">
                <a:solidFill>
                  <a:schemeClr val="tx1"/>
                </a:solidFill>
              </a:rPr>
              <a:t>degree?</a:t>
            </a:r>
          </a:p>
        </p:txBody>
      </p:sp>
      <p:sp>
        <p:nvSpPr>
          <p:cNvPr id="6" name="object 6"/>
          <p:cNvSpPr/>
          <p:nvPr/>
        </p:nvSpPr>
        <p:spPr>
          <a:xfrm>
            <a:off x="4817650" y="2791682"/>
            <a:ext cx="1691164" cy="1924050"/>
          </a:xfrm>
          <a:custGeom>
            <a:avLst/>
            <a:gdLst/>
            <a:ahLst/>
            <a:cxnLst/>
            <a:rect l="l" t="t" r="r" b="b"/>
            <a:pathLst>
              <a:path w="2254884" h="2565400">
                <a:moveTo>
                  <a:pt x="0" y="389127"/>
                </a:moveTo>
                <a:lnTo>
                  <a:pt x="590676" y="2564866"/>
                </a:lnTo>
                <a:lnTo>
                  <a:pt x="637286" y="2551681"/>
                </a:lnTo>
                <a:lnTo>
                  <a:pt x="683404" y="2537575"/>
                </a:lnTo>
                <a:lnTo>
                  <a:pt x="729022" y="2522560"/>
                </a:lnTo>
                <a:lnTo>
                  <a:pt x="774133" y="2506649"/>
                </a:lnTo>
                <a:lnTo>
                  <a:pt x="818730" y="2489854"/>
                </a:lnTo>
                <a:lnTo>
                  <a:pt x="862803" y="2472187"/>
                </a:lnTo>
                <a:lnTo>
                  <a:pt x="906345" y="2453661"/>
                </a:lnTo>
                <a:lnTo>
                  <a:pt x="949349" y="2434288"/>
                </a:lnTo>
                <a:lnTo>
                  <a:pt x="991806" y="2414081"/>
                </a:lnTo>
                <a:lnTo>
                  <a:pt x="1033708" y="2393052"/>
                </a:lnTo>
                <a:lnTo>
                  <a:pt x="1075049" y="2371213"/>
                </a:lnTo>
                <a:lnTo>
                  <a:pt x="1115819" y="2348576"/>
                </a:lnTo>
                <a:lnTo>
                  <a:pt x="1156010" y="2325155"/>
                </a:lnTo>
                <a:lnTo>
                  <a:pt x="1195616" y="2300962"/>
                </a:lnTo>
                <a:lnTo>
                  <a:pt x="1234629" y="2276008"/>
                </a:lnTo>
                <a:lnTo>
                  <a:pt x="1273039" y="2250306"/>
                </a:lnTo>
                <a:lnTo>
                  <a:pt x="1310840" y="2223869"/>
                </a:lnTo>
                <a:lnTo>
                  <a:pt x="1348023" y="2196710"/>
                </a:lnTo>
                <a:lnTo>
                  <a:pt x="1384581" y="2168840"/>
                </a:lnTo>
                <a:lnTo>
                  <a:pt x="1420506" y="2140271"/>
                </a:lnTo>
                <a:lnTo>
                  <a:pt x="1455790" y="2111017"/>
                </a:lnTo>
                <a:lnTo>
                  <a:pt x="1490424" y="2081089"/>
                </a:lnTo>
                <a:lnTo>
                  <a:pt x="1524402" y="2050501"/>
                </a:lnTo>
                <a:lnTo>
                  <a:pt x="1557716" y="2019264"/>
                </a:lnTo>
                <a:lnTo>
                  <a:pt x="1590356" y="1987390"/>
                </a:lnTo>
                <a:lnTo>
                  <a:pt x="1622316" y="1954893"/>
                </a:lnTo>
                <a:lnTo>
                  <a:pt x="1653588" y="1921785"/>
                </a:lnTo>
                <a:lnTo>
                  <a:pt x="1684164" y="1888077"/>
                </a:lnTo>
                <a:lnTo>
                  <a:pt x="1714036" y="1853783"/>
                </a:lnTo>
                <a:lnTo>
                  <a:pt x="1743195" y="1818915"/>
                </a:lnTo>
                <a:lnTo>
                  <a:pt x="1771635" y="1783484"/>
                </a:lnTo>
                <a:lnTo>
                  <a:pt x="1799347" y="1747505"/>
                </a:lnTo>
                <a:lnTo>
                  <a:pt x="1826324" y="1710988"/>
                </a:lnTo>
                <a:lnTo>
                  <a:pt x="1852557" y="1673946"/>
                </a:lnTo>
                <a:lnTo>
                  <a:pt x="1878039" y="1636393"/>
                </a:lnTo>
                <a:lnTo>
                  <a:pt x="1902761" y="1598339"/>
                </a:lnTo>
                <a:lnTo>
                  <a:pt x="1926717" y="1559798"/>
                </a:lnTo>
                <a:lnTo>
                  <a:pt x="1949897" y="1520781"/>
                </a:lnTo>
                <a:lnTo>
                  <a:pt x="1972295" y="1481302"/>
                </a:lnTo>
                <a:lnTo>
                  <a:pt x="1993902" y="1441373"/>
                </a:lnTo>
                <a:lnTo>
                  <a:pt x="2014710" y="1401006"/>
                </a:lnTo>
                <a:lnTo>
                  <a:pt x="2034712" y="1360213"/>
                </a:lnTo>
                <a:lnTo>
                  <a:pt x="2053900" y="1319007"/>
                </a:lnTo>
                <a:lnTo>
                  <a:pt x="2072266" y="1277400"/>
                </a:lnTo>
                <a:lnTo>
                  <a:pt x="2089801" y="1235405"/>
                </a:lnTo>
                <a:lnTo>
                  <a:pt x="2106499" y="1193034"/>
                </a:lnTo>
                <a:lnTo>
                  <a:pt x="2122350" y="1150299"/>
                </a:lnTo>
                <a:lnTo>
                  <a:pt x="2137348" y="1107213"/>
                </a:lnTo>
                <a:lnTo>
                  <a:pt x="2151485" y="1063788"/>
                </a:lnTo>
                <a:lnTo>
                  <a:pt x="2164752" y="1020037"/>
                </a:lnTo>
                <a:lnTo>
                  <a:pt x="2177142" y="975971"/>
                </a:lnTo>
                <a:lnTo>
                  <a:pt x="2188646" y="931604"/>
                </a:lnTo>
                <a:lnTo>
                  <a:pt x="2199258" y="886948"/>
                </a:lnTo>
                <a:lnTo>
                  <a:pt x="2208968" y="842015"/>
                </a:lnTo>
                <a:lnTo>
                  <a:pt x="2217770" y="796817"/>
                </a:lnTo>
                <a:lnTo>
                  <a:pt x="2225655" y="751368"/>
                </a:lnTo>
                <a:lnTo>
                  <a:pt x="2232615" y="705678"/>
                </a:lnTo>
                <a:lnTo>
                  <a:pt x="2238643" y="659762"/>
                </a:lnTo>
                <a:lnTo>
                  <a:pt x="2243731" y="613630"/>
                </a:lnTo>
                <a:lnTo>
                  <a:pt x="2247871" y="567296"/>
                </a:lnTo>
                <a:lnTo>
                  <a:pt x="2251054" y="520772"/>
                </a:lnTo>
                <a:lnTo>
                  <a:pt x="2253274" y="474070"/>
                </a:lnTo>
                <a:lnTo>
                  <a:pt x="2254522" y="427202"/>
                </a:lnTo>
                <a:lnTo>
                  <a:pt x="2254790" y="380182"/>
                </a:lnTo>
                <a:lnTo>
                  <a:pt x="2254070" y="333021"/>
                </a:lnTo>
                <a:lnTo>
                  <a:pt x="2252355" y="285732"/>
                </a:lnTo>
                <a:lnTo>
                  <a:pt x="2249637" y="238327"/>
                </a:lnTo>
                <a:lnTo>
                  <a:pt x="2245908" y="190819"/>
                </a:lnTo>
                <a:lnTo>
                  <a:pt x="2241160" y="143220"/>
                </a:lnTo>
                <a:lnTo>
                  <a:pt x="2235384" y="95542"/>
                </a:lnTo>
                <a:lnTo>
                  <a:pt x="2228574" y="47798"/>
                </a:lnTo>
                <a:lnTo>
                  <a:pt x="2220721" y="0"/>
                </a:lnTo>
                <a:lnTo>
                  <a:pt x="0" y="389127"/>
                </a:ln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3126621" y="2078641"/>
            <a:ext cx="2134076" cy="2696051"/>
          </a:xfrm>
          <a:custGeom>
            <a:avLst/>
            <a:gdLst/>
            <a:ahLst/>
            <a:cxnLst/>
            <a:rect l="l" t="t" r="r" b="b"/>
            <a:pathLst>
              <a:path w="2845435" h="3594735">
                <a:moveTo>
                  <a:pt x="2254705" y="1339849"/>
                </a:moveTo>
                <a:lnTo>
                  <a:pt x="441399" y="0"/>
                </a:lnTo>
                <a:lnTo>
                  <a:pt x="413053" y="39225"/>
                </a:lnTo>
                <a:lnTo>
                  <a:pt x="385668" y="78851"/>
                </a:lnTo>
                <a:lnTo>
                  <a:pt x="359242" y="118864"/>
                </a:lnTo>
                <a:lnTo>
                  <a:pt x="333773" y="159249"/>
                </a:lnTo>
                <a:lnTo>
                  <a:pt x="309258" y="199992"/>
                </a:lnTo>
                <a:lnTo>
                  <a:pt x="285697" y="241080"/>
                </a:lnTo>
                <a:lnTo>
                  <a:pt x="263085" y="282496"/>
                </a:lnTo>
                <a:lnTo>
                  <a:pt x="241422" y="324229"/>
                </a:lnTo>
                <a:lnTo>
                  <a:pt x="220705" y="366262"/>
                </a:lnTo>
                <a:lnTo>
                  <a:pt x="200933" y="408583"/>
                </a:lnTo>
                <a:lnTo>
                  <a:pt x="182102" y="451177"/>
                </a:lnTo>
                <a:lnTo>
                  <a:pt x="164211" y="494029"/>
                </a:lnTo>
                <a:lnTo>
                  <a:pt x="147257" y="537125"/>
                </a:lnTo>
                <a:lnTo>
                  <a:pt x="131239" y="580452"/>
                </a:lnTo>
                <a:lnTo>
                  <a:pt x="116155" y="623994"/>
                </a:lnTo>
                <a:lnTo>
                  <a:pt x="102002" y="667739"/>
                </a:lnTo>
                <a:lnTo>
                  <a:pt x="88777" y="711671"/>
                </a:lnTo>
                <a:lnTo>
                  <a:pt x="76480" y="755776"/>
                </a:lnTo>
                <a:lnTo>
                  <a:pt x="65108" y="800040"/>
                </a:lnTo>
                <a:lnTo>
                  <a:pt x="54658" y="844449"/>
                </a:lnTo>
                <a:lnTo>
                  <a:pt x="45129" y="888989"/>
                </a:lnTo>
                <a:lnTo>
                  <a:pt x="36518" y="933645"/>
                </a:lnTo>
                <a:lnTo>
                  <a:pt x="28824" y="978404"/>
                </a:lnTo>
                <a:lnTo>
                  <a:pt x="22044" y="1023250"/>
                </a:lnTo>
                <a:lnTo>
                  <a:pt x="16176" y="1068171"/>
                </a:lnTo>
                <a:lnTo>
                  <a:pt x="11217" y="1113151"/>
                </a:lnTo>
                <a:lnTo>
                  <a:pt x="7167" y="1158176"/>
                </a:lnTo>
                <a:lnTo>
                  <a:pt x="4022" y="1203232"/>
                </a:lnTo>
                <a:lnTo>
                  <a:pt x="1780" y="1248305"/>
                </a:lnTo>
                <a:lnTo>
                  <a:pt x="440" y="1293381"/>
                </a:lnTo>
                <a:lnTo>
                  <a:pt x="0" y="1338446"/>
                </a:lnTo>
                <a:lnTo>
                  <a:pt x="456" y="1383485"/>
                </a:lnTo>
                <a:lnTo>
                  <a:pt x="1807" y="1428484"/>
                </a:lnTo>
                <a:lnTo>
                  <a:pt x="4051" y="1473428"/>
                </a:lnTo>
                <a:lnTo>
                  <a:pt x="7186" y="1518305"/>
                </a:lnTo>
                <a:lnTo>
                  <a:pt x="11209" y="1563098"/>
                </a:lnTo>
                <a:lnTo>
                  <a:pt x="16119" y="1607795"/>
                </a:lnTo>
                <a:lnTo>
                  <a:pt x="21912" y="1652381"/>
                </a:lnTo>
                <a:lnTo>
                  <a:pt x="28589" y="1696842"/>
                </a:lnTo>
                <a:lnTo>
                  <a:pt x="36145" y="1741163"/>
                </a:lnTo>
                <a:lnTo>
                  <a:pt x="44579" y="1785330"/>
                </a:lnTo>
                <a:lnTo>
                  <a:pt x="53888" y="1829330"/>
                </a:lnTo>
                <a:lnTo>
                  <a:pt x="64072" y="1873147"/>
                </a:lnTo>
                <a:lnTo>
                  <a:pt x="75126" y="1916769"/>
                </a:lnTo>
                <a:lnTo>
                  <a:pt x="87050" y="1960179"/>
                </a:lnTo>
                <a:lnTo>
                  <a:pt x="99842" y="2003365"/>
                </a:lnTo>
                <a:lnTo>
                  <a:pt x="113498" y="2046312"/>
                </a:lnTo>
                <a:lnTo>
                  <a:pt x="128017" y="2089006"/>
                </a:lnTo>
                <a:lnTo>
                  <a:pt x="143397" y="2131432"/>
                </a:lnTo>
                <a:lnTo>
                  <a:pt x="159636" y="2173576"/>
                </a:lnTo>
                <a:lnTo>
                  <a:pt x="176731" y="2215425"/>
                </a:lnTo>
                <a:lnTo>
                  <a:pt x="194681" y="2256964"/>
                </a:lnTo>
                <a:lnTo>
                  <a:pt x="213483" y="2298179"/>
                </a:lnTo>
                <a:lnTo>
                  <a:pt x="233135" y="2339054"/>
                </a:lnTo>
                <a:lnTo>
                  <a:pt x="253635" y="2379578"/>
                </a:lnTo>
                <a:lnTo>
                  <a:pt x="274981" y="2419734"/>
                </a:lnTo>
                <a:lnTo>
                  <a:pt x="297170" y="2459509"/>
                </a:lnTo>
                <a:lnTo>
                  <a:pt x="320202" y="2498889"/>
                </a:lnTo>
                <a:lnTo>
                  <a:pt x="344072" y="2537859"/>
                </a:lnTo>
                <a:lnTo>
                  <a:pt x="368780" y="2576406"/>
                </a:lnTo>
                <a:lnTo>
                  <a:pt x="394323" y="2614514"/>
                </a:lnTo>
                <a:lnTo>
                  <a:pt x="420699" y="2652171"/>
                </a:lnTo>
                <a:lnTo>
                  <a:pt x="447906" y="2689360"/>
                </a:lnTo>
                <a:lnTo>
                  <a:pt x="475942" y="2726069"/>
                </a:lnTo>
                <a:lnTo>
                  <a:pt x="504805" y="2762284"/>
                </a:lnTo>
                <a:lnTo>
                  <a:pt x="534492" y="2797989"/>
                </a:lnTo>
                <a:lnTo>
                  <a:pt x="565001" y="2833171"/>
                </a:lnTo>
                <a:lnTo>
                  <a:pt x="596330" y="2867815"/>
                </a:lnTo>
                <a:lnTo>
                  <a:pt x="628478" y="2901908"/>
                </a:lnTo>
                <a:lnTo>
                  <a:pt x="661442" y="2935434"/>
                </a:lnTo>
                <a:lnTo>
                  <a:pt x="695219" y="2968381"/>
                </a:lnTo>
                <a:lnTo>
                  <a:pt x="729808" y="3000733"/>
                </a:lnTo>
                <a:lnTo>
                  <a:pt x="765207" y="3032476"/>
                </a:lnTo>
                <a:lnTo>
                  <a:pt x="801413" y="3063597"/>
                </a:lnTo>
                <a:lnTo>
                  <a:pt x="838425" y="3094080"/>
                </a:lnTo>
                <a:lnTo>
                  <a:pt x="876239" y="3123912"/>
                </a:lnTo>
                <a:lnTo>
                  <a:pt x="914855" y="3153079"/>
                </a:lnTo>
                <a:lnTo>
                  <a:pt x="955694" y="3182551"/>
                </a:lnTo>
                <a:lnTo>
                  <a:pt x="997075" y="3211035"/>
                </a:lnTo>
                <a:lnTo>
                  <a:pt x="1038980" y="3238527"/>
                </a:lnTo>
                <a:lnTo>
                  <a:pt x="1081392" y="3265024"/>
                </a:lnTo>
                <a:lnTo>
                  <a:pt x="1124292" y="3290523"/>
                </a:lnTo>
                <a:lnTo>
                  <a:pt x="1167664" y="3315020"/>
                </a:lnTo>
                <a:lnTo>
                  <a:pt x="1211489" y="3338512"/>
                </a:lnTo>
                <a:lnTo>
                  <a:pt x="1255749" y="3360995"/>
                </a:lnTo>
                <a:lnTo>
                  <a:pt x="1300429" y="3382468"/>
                </a:lnTo>
                <a:lnTo>
                  <a:pt x="1345508" y="3402925"/>
                </a:lnTo>
                <a:lnTo>
                  <a:pt x="1390971" y="3422364"/>
                </a:lnTo>
                <a:lnTo>
                  <a:pt x="1436798" y="3440781"/>
                </a:lnTo>
                <a:lnTo>
                  <a:pt x="1482974" y="3458173"/>
                </a:lnTo>
                <a:lnTo>
                  <a:pt x="1529479" y="3474538"/>
                </a:lnTo>
                <a:lnTo>
                  <a:pt x="1576297" y="3489870"/>
                </a:lnTo>
                <a:lnTo>
                  <a:pt x="1623410" y="3504168"/>
                </a:lnTo>
                <a:lnTo>
                  <a:pt x="1670799" y="3517428"/>
                </a:lnTo>
                <a:lnTo>
                  <a:pt x="1718448" y="3529646"/>
                </a:lnTo>
                <a:lnTo>
                  <a:pt x="1766339" y="3540820"/>
                </a:lnTo>
                <a:lnTo>
                  <a:pt x="1814453" y="3550945"/>
                </a:lnTo>
                <a:lnTo>
                  <a:pt x="1862775" y="3560019"/>
                </a:lnTo>
                <a:lnTo>
                  <a:pt x="1911285" y="3568038"/>
                </a:lnTo>
                <a:lnTo>
                  <a:pt x="1959966" y="3574999"/>
                </a:lnTo>
                <a:lnTo>
                  <a:pt x="2008801" y="3580899"/>
                </a:lnTo>
                <a:lnTo>
                  <a:pt x="2057771" y="3585734"/>
                </a:lnTo>
                <a:lnTo>
                  <a:pt x="2106860" y="3589501"/>
                </a:lnTo>
                <a:lnTo>
                  <a:pt x="2156049" y="3592197"/>
                </a:lnTo>
                <a:lnTo>
                  <a:pt x="2205322" y="3593818"/>
                </a:lnTo>
                <a:lnTo>
                  <a:pt x="2254659" y="3594361"/>
                </a:lnTo>
                <a:lnTo>
                  <a:pt x="2304045" y="3593823"/>
                </a:lnTo>
                <a:lnTo>
                  <a:pt x="2353460" y="3592200"/>
                </a:lnTo>
                <a:lnTo>
                  <a:pt x="2402888" y="3589489"/>
                </a:lnTo>
                <a:lnTo>
                  <a:pt x="2452310" y="3585687"/>
                </a:lnTo>
                <a:lnTo>
                  <a:pt x="2501710" y="3580791"/>
                </a:lnTo>
                <a:lnTo>
                  <a:pt x="2551069" y="3574796"/>
                </a:lnTo>
                <a:lnTo>
                  <a:pt x="2600369" y="3567700"/>
                </a:lnTo>
                <a:lnTo>
                  <a:pt x="2649594" y="3559500"/>
                </a:lnTo>
                <a:lnTo>
                  <a:pt x="2698725" y="3550192"/>
                </a:lnTo>
                <a:lnTo>
                  <a:pt x="2747746" y="3539773"/>
                </a:lnTo>
                <a:lnTo>
                  <a:pt x="2796637" y="3528240"/>
                </a:lnTo>
                <a:lnTo>
                  <a:pt x="2845382" y="3515588"/>
                </a:lnTo>
                <a:lnTo>
                  <a:pt x="2254705" y="1339849"/>
                </a:ln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3457670" y="1392555"/>
            <a:ext cx="1360170" cy="1691164"/>
          </a:xfrm>
          <a:custGeom>
            <a:avLst/>
            <a:gdLst/>
            <a:ahLst/>
            <a:cxnLst/>
            <a:rect l="l" t="t" r="r" b="b"/>
            <a:pathLst>
              <a:path w="1813560" h="2254885">
                <a:moveTo>
                  <a:pt x="1813306" y="2254631"/>
                </a:moveTo>
                <a:lnTo>
                  <a:pt x="1813306" y="0"/>
                </a:lnTo>
                <a:lnTo>
                  <a:pt x="1763466" y="549"/>
                </a:lnTo>
                <a:lnTo>
                  <a:pt x="1713780" y="2192"/>
                </a:lnTo>
                <a:lnTo>
                  <a:pt x="1664263" y="4921"/>
                </a:lnTo>
                <a:lnTo>
                  <a:pt x="1614931" y="8729"/>
                </a:lnTo>
                <a:lnTo>
                  <a:pt x="1565799" y="13606"/>
                </a:lnTo>
                <a:lnTo>
                  <a:pt x="1516882" y="19546"/>
                </a:lnTo>
                <a:lnTo>
                  <a:pt x="1468196" y="26541"/>
                </a:lnTo>
                <a:lnTo>
                  <a:pt x="1419757" y="34583"/>
                </a:lnTo>
                <a:lnTo>
                  <a:pt x="1371580" y="43663"/>
                </a:lnTo>
                <a:lnTo>
                  <a:pt x="1323680" y="53775"/>
                </a:lnTo>
                <a:lnTo>
                  <a:pt x="1276073" y="64910"/>
                </a:lnTo>
                <a:lnTo>
                  <a:pt x="1228774" y="77061"/>
                </a:lnTo>
                <a:lnTo>
                  <a:pt x="1181800" y="90220"/>
                </a:lnTo>
                <a:lnTo>
                  <a:pt x="1135164" y="104378"/>
                </a:lnTo>
                <a:lnTo>
                  <a:pt x="1088884" y="119528"/>
                </a:lnTo>
                <a:lnTo>
                  <a:pt x="1042974" y="135663"/>
                </a:lnTo>
                <a:lnTo>
                  <a:pt x="997450" y="152774"/>
                </a:lnTo>
                <a:lnTo>
                  <a:pt x="952327" y="170854"/>
                </a:lnTo>
                <a:lnTo>
                  <a:pt x="907621" y="189895"/>
                </a:lnTo>
                <a:lnTo>
                  <a:pt x="863348" y="209889"/>
                </a:lnTo>
                <a:lnTo>
                  <a:pt x="819522" y="230827"/>
                </a:lnTo>
                <a:lnTo>
                  <a:pt x="776159" y="252704"/>
                </a:lnTo>
                <a:lnTo>
                  <a:pt x="733276" y="275509"/>
                </a:lnTo>
                <a:lnTo>
                  <a:pt x="690886" y="299237"/>
                </a:lnTo>
                <a:lnTo>
                  <a:pt x="649007" y="323878"/>
                </a:lnTo>
                <a:lnTo>
                  <a:pt x="607652" y="349425"/>
                </a:lnTo>
                <a:lnTo>
                  <a:pt x="566839" y="375871"/>
                </a:lnTo>
                <a:lnTo>
                  <a:pt x="526581" y="403207"/>
                </a:lnTo>
                <a:lnTo>
                  <a:pt x="486896" y="431426"/>
                </a:lnTo>
                <a:lnTo>
                  <a:pt x="447797" y="460519"/>
                </a:lnTo>
                <a:lnTo>
                  <a:pt x="409301" y="490479"/>
                </a:lnTo>
                <a:lnTo>
                  <a:pt x="371424" y="521299"/>
                </a:lnTo>
                <a:lnTo>
                  <a:pt x="334180" y="552970"/>
                </a:lnTo>
                <a:lnTo>
                  <a:pt x="297585" y="585484"/>
                </a:lnTo>
                <a:lnTo>
                  <a:pt x="261655" y="618834"/>
                </a:lnTo>
                <a:lnTo>
                  <a:pt x="226405" y="653012"/>
                </a:lnTo>
                <a:lnTo>
                  <a:pt x="191850" y="688010"/>
                </a:lnTo>
                <a:lnTo>
                  <a:pt x="158007" y="723820"/>
                </a:lnTo>
                <a:lnTo>
                  <a:pt x="124890" y="760435"/>
                </a:lnTo>
                <a:lnTo>
                  <a:pt x="92516" y="797846"/>
                </a:lnTo>
                <a:lnTo>
                  <a:pt x="60899" y="836046"/>
                </a:lnTo>
                <a:lnTo>
                  <a:pt x="30055" y="875027"/>
                </a:lnTo>
                <a:lnTo>
                  <a:pt x="0" y="914781"/>
                </a:lnTo>
                <a:lnTo>
                  <a:pt x="1813306" y="2254631"/>
                </a:lnTo>
                <a:close/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1143000" y="0"/>
            <a:ext cx="0" cy="2730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5">
              <a:lnSpc>
                <a:spcPts val="1069"/>
              </a:lnSpc>
            </a:pPr>
            <a:fld id="{81D60167-4931-47E6-BA6A-407CBD079E47}" type="slidenum">
              <a:rPr spc="-4" dirty="0"/>
              <a:pPr marL="28575">
                <a:lnSpc>
                  <a:spcPts val="1069"/>
                </a:lnSpc>
              </a:pPr>
              <a:t>18</a:t>
            </a:fld>
            <a:endParaRPr spc="-4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18EE9B-FEC3-30D2-6F5F-06250B1EA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423" y="852430"/>
            <a:ext cx="4985239" cy="391992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903" y="466165"/>
            <a:ext cx="7229665" cy="733770"/>
          </a:xfrm>
        </p:spPr>
        <p:txBody>
          <a:bodyPr/>
          <a:lstStyle/>
          <a:p>
            <a:r>
              <a:rPr lang="en-US" sz="2800" dirty="0"/>
              <a:t>The San Joaquin Valley has abundant opportunities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59742-078B-AD40-B533-C3F0D0FE0FA0}" type="slidenum">
              <a:rPr lang="en-US" smtClean="0"/>
              <a:t>19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576386" y="1569507"/>
            <a:ext cx="6081714" cy="3197756"/>
          </a:xfrm>
        </p:spPr>
        <p:txBody>
          <a:bodyPr/>
          <a:lstStyle/>
          <a:p>
            <a:r>
              <a:rPr lang="en-US" sz="2400" dirty="0"/>
              <a:t>Youthful, diverse, and growing population</a:t>
            </a:r>
          </a:p>
          <a:p>
            <a:r>
              <a:rPr lang="en-US" sz="2400" dirty="0"/>
              <a:t>Expanding economy</a:t>
            </a:r>
          </a:p>
          <a:p>
            <a:r>
              <a:rPr lang="en-US" sz="2400" dirty="0"/>
              <a:t>Strong regional networks and efforts</a:t>
            </a:r>
          </a:p>
        </p:txBody>
      </p:sp>
    </p:spTree>
    <p:extLst>
      <p:ext uri="{BB962C8B-B14F-4D97-AF65-F5344CB8AC3E}">
        <p14:creationId xmlns:p14="http://schemas.microsoft.com/office/powerpoint/2010/main" val="2489726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76428" y="349624"/>
            <a:ext cx="5052972" cy="658353"/>
          </a:xfrm>
          <a:prstGeom prst="rect">
            <a:avLst/>
          </a:prstGeom>
        </p:spPr>
        <p:txBody>
          <a:bodyPr vert="horz" wrap="square" lIns="0" tIns="11906" rIns="0" bIns="0" rtlCol="0" anchor="t" anchorCtr="0">
            <a:spAutoFit/>
          </a:bodyPr>
          <a:lstStyle/>
          <a:p>
            <a:pPr marL="13811" marR="3810">
              <a:lnSpc>
                <a:spcPct val="100000"/>
              </a:lnSpc>
              <a:spcBef>
                <a:spcPts val="94"/>
              </a:spcBef>
            </a:pPr>
            <a:r>
              <a:rPr lang="en-US" spc="15" dirty="0">
                <a:solidFill>
                  <a:schemeClr val="tx2"/>
                </a:solidFill>
              </a:rPr>
              <a:t>The San Joaquin Valley is one of the most populated regions of California</a:t>
            </a:r>
            <a:endParaRPr spc="8" dirty="0">
              <a:solidFill>
                <a:schemeClr val="tx2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35301" y="1260182"/>
            <a:ext cx="2781620" cy="30121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4" name="object 4"/>
          <p:cNvSpPr txBox="1"/>
          <p:nvPr/>
        </p:nvSpPr>
        <p:spPr>
          <a:xfrm>
            <a:off x="5040407" y="2218769"/>
            <a:ext cx="2051955" cy="113300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200" b="1" spc="-8" dirty="0">
                <a:solidFill>
                  <a:srgbClr val="5A5A58"/>
                </a:solidFill>
                <a:latin typeface="Arial"/>
                <a:cs typeface="Arial"/>
              </a:rPr>
              <a:t>San </a:t>
            </a:r>
            <a:r>
              <a:rPr sz="1200" b="1" spc="-11" dirty="0">
                <a:solidFill>
                  <a:srgbClr val="5A5A58"/>
                </a:solidFill>
                <a:latin typeface="Arial"/>
                <a:cs typeface="Arial"/>
              </a:rPr>
              <a:t>Joaquin</a:t>
            </a:r>
            <a:r>
              <a:rPr sz="1200" b="1" spc="109" dirty="0">
                <a:solidFill>
                  <a:srgbClr val="5A5A58"/>
                </a:solidFill>
                <a:latin typeface="Arial"/>
                <a:cs typeface="Arial"/>
              </a:rPr>
              <a:t> </a:t>
            </a:r>
            <a:r>
              <a:rPr sz="1200" b="1" spc="-23" dirty="0">
                <a:solidFill>
                  <a:srgbClr val="5A5A58"/>
                </a:solidFill>
                <a:latin typeface="Arial"/>
                <a:cs typeface="Arial"/>
              </a:rPr>
              <a:t>Valley</a:t>
            </a:r>
            <a:endParaRPr sz="1200" dirty="0">
              <a:latin typeface="Arial"/>
              <a:cs typeface="Arial"/>
            </a:endParaRPr>
          </a:p>
          <a:p>
            <a:pPr marL="9525"/>
            <a:r>
              <a:rPr sz="1200" spc="4" dirty="0">
                <a:solidFill>
                  <a:srgbClr val="5A5A58"/>
                </a:solidFill>
                <a:latin typeface="Arial"/>
                <a:cs typeface="Arial"/>
              </a:rPr>
              <a:t>4.</a:t>
            </a:r>
            <a:r>
              <a:rPr lang="en-US" sz="1200" spc="4" dirty="0">
                <a:solidFill>
                  <a:srgbClr val="5A5A58"/>
                </a:solidFill>
                <a:latin typeface="Arial"/>
                <a:cs typeface="Arial"/>
              </a:rPr>
              <a:t>3</a:t>
            </a:r>
            <a:r>
              <a:rPr sz="1200" spc="8" dirty="0">
                <a:solidFill>
                  <a:srgbClr val="5A5A58"/>
                </a:solidFill>
                <a:latin typeface="Arial"/>
                <a:cs typeface="Arial"/>
              </a:rPr>
              <a:t> </a:t>
            </a:r>
            <a:r>
              <a:rPr sz="1200" spc="-19" dirty="0">
                <a:solidFill>
                  <a:srgbClr val="5A5A58"/>
                </a:solidFill>
                <a:latin typeface="Arial"/>
                <a:cs typeface="Arial"/>
              </a:rPr>
              <a:t>million</a:t>
            </a:r>
            <a:r>
              <a:rPr lang="en-US" sz="1200" spc="-19" dirty="0">
                <a:solidFill>
                  <a:srgbClr val="5A5A58"/>
                </a:solidFill>
                <a:latin typeface="Arial"/>
                <a:cs typeface="Arial"/>
              </a:rPr>
              <a:t> (Oregon)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"/>
              <a:cs typeface="Arial"/>
            </a:endParaRPr>
          </a:p>
          <a:p>
            <a:pPr>
              <a:spcBef>
                <a:spcPts val="23"/>
              </a:spcBef>
            </a:pPr>
            <a:endParaRPr sz="1100" dirty="0">
              <a:latin typeface="Arial"/>
              <a:cs typeface="Arial"/>
            </a:endParaRPr>
          </a:p>
          <a:p>
            <a:pPr marL="576739">
              <a:spcBef>
                <a:spcPts val="4"/>
              </a:spcBef>
            </a:pPr>
            <a:r>
              <a:rPr sz="1400" b="1" spc="-15" dirty="0">
                <a:solidFill>
                  <a:srgbClr val="5A5A58"/>
                </a:solidFill>
                <a:latin typeface="Arial"/>
                <a:cs typeface="Arial"/>
              </a:rPr>
              <a:t>Inland</a:t>
            </a:r>
            <a:r>
              <a:rPr sz="1200" b="1" spc="34" dirty="0">
                <a:solidFill>
                  <a:srgbClr val="5A5A58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5A5A58"/>
                </a:solidFill>
                <a:latin typeface="Arial"/>
                <a:cs typeface="Arial"/>
              </a:rPr>
              <a:t>Empire</a:t>
            </a:r>
            <a:endParaRPr sz="1200" dirty="0">
              <a:latin typeface="Arial"/>
              <a:cs typeface="Arial"/>
            </a:endParaRPr>
          </a:p>
          <a:p>
            <a:pPr marL="576739"/>
            <a:r>
              <a:rPr sz="1200" dirty="0">
                <a:solidFill>
                  <a:srgbClr val="5A5A58"/>
                </a:solidFill>
                <a:latin typeface="Arial"/>
                <a:cs typeface="Arial"/>
              </a:rPr>
              <a:t>4.</a:t>
            </a:r>
            <a:r>
              <a:rPr lang="en-US" sz="1200" dirty="0">
                <a:solidFill>
                  <a:srgbClr val="5A5A58"/>
                </a:solidFill>
                <a:latin typeface="Arial"/>
                <a:cs typeface="Arial"/>
              </a:rPr>
              <a:t>6</a:t>
            </a:r>
            <a:r>
              <a:rPr sz="1200" spc="-56" dirty="0">
                <a:solidFill>
                  <a:srgbClr val="5A5A58"/>
                </a:solidFill>
                <a:latin typeface="Arial"/>
                <a:cs typeface="Arial"/>
              </a:rPr>
              <a:t> </a:t>
            </a:r>
            <a:r>
              <a:rPr sz="1200" spc="-19" dirty="0">
                <a:solidFill>
                  <a:srgbClr val="5A5A58"/>
                </a:solidFill>
                <a:latin typeface="Arial"/>
                <a:cs typeface="Arial"/>
              </a:rPr>
              <a:t>million</a:t>
            </a:r>
            <a:r>
              <a:rPr lang="en-US" sz="1200" spc="-19" dirty="0">
                <a:solidFill>
                  <a:srgbClr val="5A5A58"/>
                </a:solidFill>
                <a:latin typeface="Arial"/>
                <a:cs typeface="Arial"/>
              </a:rPr>
              <a:t> (Louisiana)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03604" y="4836668"/>
            <a:ext cx="120968" cy="13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5">
              <a:lnSpc>
                <a:spcPts val="1069"/>
              </a:lnSpc>
            </a:pPr>
            <a:fld id="{81D60167-4931-47E6-BA6A-407CBD079E47}" type="slidenum">
              <a:rPr sz="900" spc="-4" dirty="0">
                <a:solidFill>
                  <a:srgbClr val="9B9B9A"/>
                </a:solidFill>
                <a:latin typeface="Arial"/>
                <a:cs typeface="Arial"/>
              </a:rPr>
              <a:pPr marL="28575">
                <a:lnSpc>
                  <a:spcPts val="1069"/>
                </a:lnSpc>
              </a:pPr>
              <a:t>2</a:t>
            </a:fld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59106" y="2392278"/>
            <a:ext cx="1613329" cy="174855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US" sz="1200" b="1" spc="-8" dirty="0">
                <a:solidFill>
                  <a:srgbClr val="5A5A58"/>
                </a:solidFill>
                <a:latin typeface="Arial"/>
                <a:cs typeface="Arial"/>
              </a:rPr>
              <a:t>         Bay Area </a:t>
            </a:r>
          </a:p>
          <a:p>
            <a:pPr marL="9525">
              <a:spcBef>
                <a:spcPts val="75"/>
              </a:spcBef>
            </a:pPr>
            <a:r>
              <a:rPr lang="en-US" sz="1200" b="1" spc="-8" dirty="0">
                <a:solidFill>
                  <a:srgbClr val="5A5A58"/>
                </a:solidFill>
                <a:latin typeface="Arial"/>
                <a:cs typeface="Arial"/>
              </a:rPr>
              <a:t>        </a:t>
            </a:r>
            <a:r>
              <a:rPr lang="en-US" sz="1200" spc="-8" dirty="0">
                <a:solidFill>
                  <a:srgbClr val="5A5A58"/>
                </a:solidFill>
                <a:latin typeface="Arial"/>
                <a:cs typeface="Arial"/>
              </a:rPr>
              <a:t>7.8 million</a:t>
            </a:r>
          </a:p>
          <a:p>
            <a:pPr marL="9525">
              <a:spcBef>
                <a:spcPts val="75"/>
              </a:spcBef>
            </a:pPr>
            <a:r>
              <a:rPr lang="en-US" sz="1200" spc="-8" dirty="0">
                <a:solidFill>
                  <a:srgbClr val="5A5A58"/>
                </a:solidFill>
                <a:latin typeface="Arial"/>
                <a:cs typeface="Arial"/>
              </a:rPr>
              <a:t>      (Washington)</a:t>
            </a:r>
          </a:p>
          <a:p>
            <a:pPr marL="9525">
              <a:spcBef>
                <a:spcPts val="75"/>
              </a:spcBef>
            </a:pPr>
            <a:endParaRPr lang="en-US" sz="1200" b="1" spc="-8" dirty="0">
              <a:solidFill>
                <a:srgbClr val="5A5A58"/>
              </a:solidFill>
              <a:latin typeface="Arial"/>
              <a:cs typeface="Arial"/>
            </a:endParaRPr>
          </a:p>
          <a:p>
            <a:pPr marL="9525">
              <a:spcBef>
                <a:spcPts val="75"/>
              </a:spcBef>
            </a:pPr>
            <a:endParaRPr lang="en-US" sz="1200" b="1" spc="-8" dirty="0">
              <a:solidFill>
                <a:srgbClr val="5A5A58"/>
              </a:solidFill>
              <a:latin typeface="Arial"/>
              <a:cs typeface="Arial"/>
            </a:endParaRPr>
          </a:p>
          <a:p>
            <a:pPr marL="9525">
              <a:spcBef>
                <a:spcPts val="75"/>
              </a:spcBef>
            </a:pPr>
            <a:r>
              <a:rPr lang="en-US" sz="1200" b="1" spc="-8" dirty="0">
                <a:solidFill>
                  <a:srgbClr val="5A5A58"/>
                </a:solidFill>
                <a:latin typeface="Arial"/>
                <a:cs typeface="Arial"/>
              </a:rPr>
              <a:t>   </a:t>
            </a:r>
          </a:p>
          <a:p>
            <a:pPr marL="9525">
              <a:spcBef>
                <a:spcPts val="75"/>
              </a:spcBef>
            </a:pPr>
            <a:r>
              <a:rPr sz="1200" b="1" spc="-8" dirty="0">
                <a:solidFill>
                  <a:srgbClr val="5A5A58"/>
                </a:solidFill>
                <a:latin typeface="Arial"/>
                <a:cs typeface="Arial"/>
              </a:rPr>
              <a:t>Los </a:t>
            </a:r>
            <a:r>
              <a:rPr sz="1200" b="1" spc="-19" dirty="0">
                <a:solidFill>
                  <a:srgbClr val="5A5A58"/>
                </a:solidFill>
                <a:latin typeface="Arial"/>
                <a:cs typeface="Arial"/>
              </a:rPr>
              <a:t>Angeles</a:t>
            </a:r>
            <a:r>
              <a:rPr sz="1200" b="1" spc="68" dirty="0">
                <a:solidFill>
                  <a:srgbClr val="5A5A58"/>
                </a:solidFill>
                <a:latin typeface="Arial"/>
                <a:cs typeface="Arial"/>
              </a:rPr>
              <a:t> </a:t>
            </a:r>
            <a:r>
              <a:rPr sz="1200" b="1" spc="-8" dirty="0">
                <a:solidFill>
                  <a:srgbClr val="5A5A58"/>
                </a:solidFill>
                <a:latin typeface="Arial"/>
                <a:cs typeface="Arial"/>
              </a:rPr>
              <a:t>County</a:t>
            </a:r>
            <a:endParaRPr sz="1200" dirty="0">
              <a:latin typeface="Arial"/>
              <a:cs typeface="Arial"/>
            </a:endParaRPr>
          </a:p>
          <a:p>
            <a:pPr marL="9525">
              <a:spcBef>
                <a:spcPts val="4"/>
              </a:spcBef>
            </a:pPr>
            <a:r>
              <a:rPr lang="en-US" sz="1200" spc="-19" dirty="0">
                <a:solidFill>
                  <a:srgbClr val="5A5A58"/>
                </a:solidFill>
                <a:latin typeface="Arial"/>
                <a:cs typeface="Arial"/>
              </a:rPr>
              <a:t>         10.0 m</a:t>
            </a:r>
            <a:r>
              <a:rPr sz="1200" spc="-19" dirty="0">
                <a:solidFill>
                  <a:srgbClr val="5A5A58"/>
                </a:solidFill>
                <a:latin typeface="Arial"/>
                <a:cs typeface="Arial"/>
              </a:rPr>
              <a:t>illion</a:t>
            </a:r>
            <a:endParaRPr lang="en-US" sz="1200" spc="-19" dirty="0">
              <a:solidFill>
                <a:srgbClr val="5A5A58"/>
              </a:solidFill>
              <a:latin typeface="Arial"/>
              <a:cs typeface="Arial"/>
            </a:endParaRPr>
          </a:p>
          <a:p>
            <a:pPr marL="9525">
              <a:spcBef>
                <a:spcPts val="4"/>
              </a:spcBef>
            </a:pPr>
            <a:r>
              <a:rPr lang="en-US" sz="1200" spc="-19" dirty="0">
                <a:solidFill>
                  <a:srgbClr val="5A5A58"/>
                </a:solidFill>
                <a:latin typeface="Arial"/>
                <a:cs typeface="Arial"/>
              </a:rPr>
              <a:t>       (Michigan) 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35FB90-27EF-B3B5-0663-2F99B9D86D48}"/>
              </a:ext>
            </a:extLst>
          </p:cNvPr>
          <p:cNvSpPr txBox="1"/>
          <p:nvPr/>
        </p:nvSpPr>
        <p:spPr>
          <a:xfrm>
            <a:off x="6116490" y="3373291"/>
            <a:ext cx="19399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Others:</a:t>
            </a:r>
          </a:p>
          <a:p>
            <a:r>
              <a:rPr lang="en-US" sz="1050" dirty="0"/>
              <a:t>San Diego metro 3.3 million</a:t>
            </a:r>
          </a:p>
          <a:p>
            <a:r>
              <a:rPr lang="en-US" sz="1050" dirty="0"/>
              <a:t>Orange County    3.2 million</a:t>
            </a:r>
          </a:p>
          <a:p>
            <a:r>
              <a:rPr lang="en-US" sz="1050" dirty="0"/>
              <a:t>Sacramento metro 2.4 million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67338" y="205740"/>
            <a:ext cx="5379244" cy="658353"/>
          </a:xfrm>
          <a:prstGeom prst="rect">
            <a:avLst/>
          </a:prstGeom>
        </p:spPr>
        <p:txBody>
          <a:bodyPr vert="horz" wrap="square" lIns="0" tIns="11906" rIns="0" bIns="0" rtlCol="0" anchor="t" anchorCtr="0">
            <a:spAutoFit/>
          </a:bodyPr>
          <a:lstStyle/>
          <a:p>
            <a:pPr marL="9525">
              <a:lnSpc>
                <a:spcPct val="100000"/>
              </a:lnSpc>
              <a:spcBef>
                <a:spcPts val="94"/>
              </a:spcBef>
            </a:pPr>
            <a:r>
              <a:rPr spc="8" dirty="0">
                <a:solidFill>
                  <a:srgbClr val="000000"/>
                </a:solidFill>
              </a:rPr>
              <a:t>Setting</a:t>
            </a:r>
            <a:r>
              <a:rPr spc="-71" dirty="0">
                <a:solidFill>
                  <a:srgbClr val="000000"/>
                </a:solidFill>
              </a:rPr>
              <a:t> </a:t>
            </a:r>
            <a:r>
              <a:rPr spc="8" dirty="0">
                <a:solidFill>
                  <a:srgbClr val="000000"/>
                </a:solidFill>
              </a:rPr>
              <a:t>goals:</a:t>
            </a:r>
          </a:p>
          <a:p>
            <a:pPr marL="9525">
              <a:lnSpc>
                <a:spcPct val="100000"/>
              </a:lnSpc>
              <a:spcBef>
                <a:spcPts val="4"/>
              </a:spcBef>
            </a:pPr>
            <a:r>
              <a:rPr spc="8" dirty="0">
                <a:solidFill>
                  <a:srgbClr val="000000"/>
                </a:solidFill>
              </a:rPr>
              <a:t>Key transition </a:t>
            </a:r>
            <a:r>
              <a:rPr spc="11" dirty="0">
                <a:solidFill>
                  <a:srgbClr val="000000"/>
                </a:solidFill>
              </a:rPr>
              <a:t>points </a:t>
            </a:r>
            <a:r>
              <a:rPr spc="8" dirty="0">
                <a:solidFill>
                  <a:srgbClr val="000000"/>
                </a:solidFill>
              </a:rPr>
              <a:t>determine</a:t>
            </a:r>
            <a:r>
              <a:rPr spc="-274" dirty="0">
                <a:solidFill>
                  <a:srgbClr val="000000"/>
                </a:solidFill>
              </a:rPr>
              <a:t> </a:t>
            </a:r>
            <a:r>
              <a:rPr spc="11" dirty="0">
                <a:solidFill>
                  <a:srgbClr val="000000"/>
                </a:solidFill>
              </a:rPr>
              <a:t>outcomes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143000" y="0"/>
            <a:ext cx="0" cy="2730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5">
              <a:lnSpc>
                <a:spcPts val="1069"/>
              </a:lnSpc>
            </a:pPr>
            <a:fld id="{81D60167-4931-47E6-BA6A-407CBD079E47}" type="slidenum">
              <a:rPr spc="-4" dirty="0"/>
              <a:pPr marL="28575">
                <a:lnSpc>
                  <a:spcPts val="1069"/>
                </a:lnSpc>
              </a:pPr>
              <a:t>20</a:t>
            </a:fld>
            <a:endParaRPr spc="-4" dirty="0"/>
          </a:p>
        </p:txBody>
      </p:sp>
      <p:sp>
        <p:nvSpPr>
          <p:cNvPr id="3" name="object 3"/>
          <p:cNvSpPr txBox="1"/>
          <p:nvPr/>
        </p:nvSpPr>
        <p:spPr>
          <a:xfrm>
            <a:off x="1567338" y="1156192"/>
            <a:ext cx="5379244" cy="3115116"/>
          </a:xfrm>
          <a:prstGeom prst="rect">
            <a:avLst/>
          </a:prstGeom>
        </p:spPr>
        <p:txBody>
          <a:bodyPr vert="horz" wrap="square" lIns="0" tIns="60484" rIns="0" bIns="0" rtlCol="0">
            <a:spAutoFit/>
          </a:bodyPr>
          <a:lstStyle/>
          <a:p>
            <a:pPr marL="266700" indent="-257175">
              <a:spcBef>
                <a:spcPts val="476"/>
              </a:spcBef>
              <a:buClr>
                <a:srgbClr val="E3792E"/>
              </a:buClr>
              <a:buSzPct val="92307"/>
              <a:buFont typeface="Wingdings"/>
              <a:buChar char=""/>
              <a:tabLst>
                <a:tab pos="266224" algn="l"/>
                <a:tab pos="266700" algn="l"/>
              </a:tabLst>
            </a:pPr>
            <a:r>
              <a:rPr lang="en-US" sz="1463" spc="-4" dirty="0">
                <a:solidFill>
                  <a:srgbClr val="5A5A58"/>
                </a:solidFill>
                <a:latin typeface="Arial"/>
                <a:cs typeface="Arial"/>
              </a:rPr>
              <a:t>Start in 9</a:t>
            </a:r>
            <a:r>
              <a:rPr lang="en-US" sz="1463" spc="-4" baseline="30000" dirty="0">
                <a:solidFill>
                  <a:srgbClr val="5A5A58"/>
                </a:solidFill>
                <a:latin typeface="Arial"/>
                <a:cs typeface="Arial"/>
              </a:rPr>
              <a:t>th</a:t>
            </a:r>
            <a:r>
              <a:rPr lang="en-US" sz="1463" spc="-4" dirty="0">
                <a:solidFill>
                  <a:srgbClr val="5A5A58"/>
                </a:solidFill>
                <a:latin typeface="Arial"/>
                <a:cs typeface="Arial"/>
              </a:rPr>
              <a:t> grade</a:t>
            </a:r>
            <a:endParaRPr sz="1463" dirty="0">
              <a:latin typeface="Arial"/>
              <a:cs typeface="Arial"/>
            </a:endParaRPr>
          </a:p>
          <a:p>
            <a:pPr marL="570071" lvl="1" indent="-217646">
              <a:spcBef>
                <a:spcPts val="409"/>
              </a:spcBef>
              <a:buClr>
                <a:srgbClr val="E3792E"/>
              </a:buClr>
              <a:buChar char="–"/>
              <a:tabLst>
                <a:tab pos="569595" algn="l"/>
                <a:tab pos="570071" algn="l"/>
              </a:tabLst>
            </a:pPr>
            <a:r>
              <a:rPr lang="en-US" sz="1463" spc="-4" dirty="0">
                <a:solidFill>
                  <a:srgbClr val="5A5A58"/>
                </a:solidFill>
                <a:latin typeface="Arial"/>
                <a:cs typeface="Arial"/>
              </a:rPr>
              <a:t>Develop a-g pathways</a:t>
            </a:r>
            <a:endParaRPr sz="1463" dirty="0">
              <a:latin typeface="Arial"/>
              <a:cs typeface="Arial"/>
            </a:endParaRPr>
          </a:p>
          <a:p>
            <a:pPr marL="570071" lvl="1" indent="-217646">
              <a:spcBef>
                <a:spcPts val="405"/>
              </a:spcBef>
              <a:buClr>
                <a:srgbClr val="E3792E"/>
              </a:buClr>
              <a:buChar char="–"/>
              <a:tabLst>
                <a:tab pos="569595" algn="l"/>
                <a:tab pos="570071" algn="l"/>
              </a:tabLst>
            </a:pPr>
            <a:r>
              <a:rPr sz="1463" spc="-11" dirty="0">
                <a:solidFill>
                  <a:srgbClr val="5A5A58"/>
                </a:solidFill>
                <a:latin typeface="Arial"/>
                <a:cs typeface="Arial"/>
              </a:rPr>
              <a:t>College prep </a:t>
            </a:r>
            <a:r>
              <a:rPr lang="en-US" sz="1463" dirty="0">
                <a:solidFill>
                  <a:srgbClr val="5A5A58"/>
                </a:solidFill>
                <a:latin typeface="Arial"/>
                <a:cs typeface="Arial"/>
              </a:rPr>
              <a:t>should be the default</a:t>
            </a:r>
            <a:endParaRPr sz="1463" dirty="0">
              <a:latin typeface="Arial"/>
              <a:cs typeface="Arial"/>
            </a:endParaRPr>
          </a:p>
          <a:p>
            <a:pPr marL="266700" indent="-257175">
              <a:spcBef>
                <a:spcPts val="409"/>
              </a:spcBef>
              <a:buClr>
                <a:srgbClr val="E3792E"/>
              </a:buClr>
              <a:buSzPct val="92307"/>
              <a:buFont typeface="Wingdings"/>
              <a:buChar char=""/>
              <a:tabLst>
                <a:tab pos="266224" algn="l"/>
                <a:tab pos="266700" algn="l"/>
              </a:tabLst>
            </a:pPr>
            <a:r>
              <a:rPr sz="1463" spc="-8" dirty="0">
                <a:solidFill>
                  <a:srgbClr val="5A5A58"/>
                </a:solidFill>
                <a:latin typeface="Arial"/>
                <a:cs typeface="Arial"/>
              </a:rPr>
              <a:t>Transition </a:t>
            </a:r>
            <a:r>
              <a:rPr sz="1463" spc="4" dirty="0">
                <a:solidFill>
                  <a:srgbClr val="5A5A58"/>
                </a:solidFill>
                <a:latin typeface="Arial"/>
                <a:cs typeface="Arial"/>
              </a:rPr>
              <a:t>to</a:t>
            </a:r>
            <a:r>
              <a:rPr sz="1463" spc="-233" dirty="0">
                <a:solidFill>
                  <a:srgbClr val="5A5A58"/>
                </a:solidFill>
                <a:latin typeface="Arial"/>
                <a:cs typeface="Arial"/>
              </a:rPr>
              <a:t> </a:t>
            </a:r>
            <a:r>
              <a:rPr lang="en-US" sz="1463" spc="-233" dirty="0">
                <a:solidFill>
                  <a:srgbClr val="5A5A58"/>
                </a:solidFill>
                <a:latin typeface="Arial"/>
                <a:cs typeface="Arial"/>
              </a:rPr>
              <a:t> </a:t>
            </a:r>
            <a:r>
              <a:rPr sz="1463" spc="-8" dirty="0">
                <a:solidFill>
                  <a:srgbClr val="5A5A58"/>
                </a:solidFill>
                <a:latin typeface="Arial"/>
                <a:cs typeface="Arial"/>
              </a:rPr>
              <a:t>college</a:t>
            </a:r>
            <a:endParaRPr sz="1463" dirty="0">
              <a:latin typeface="Arial"/>
              <a:cs typeface="Arial"/>
            </a:endParaRPr>
          </a:p>
          <a:p>
            <a:pPr marL="570071" lvl="1" indent="-217646">
              <a:spcBef>
                <a:spcPts val="405"/>
              </a:spcBef>
              <a:buClr>
                <a:srgbClr val="E3792E"/>
              </a:buClr>
              <a:buChar char="–"/>
              <a:tabLst>
                <a:tab pos="569595" algn="l"/>
                <a:tab pos="570071" algn="l"/>
              </a:tabLst>
            </a:pPr>
            <a:r>
              <a:rPr lang="en-US" sz="1463" spc="-8" dirty="0">
                <a:solidFill>
                  <a:srgbClr val="5A5A58"/>
                </a:solidFill>
                <a:latin typeface="Arial"/>
                <a:cs typeface="Arial"/>
              </a:rPr>
              <a:t>Create a college-going culture</a:t>
            </a:r>
          </a:p>
          <a:p>
            <a:pPr marL="570071" lvl="1" indent="-217646">
              <a:spcBef>
                <a:spcPts val="405"/>
              </a:spcBef>
              <a:buClr>
                <a:srgbClr val="E3792E"/>
              </a:buClr>
              <a:buChar char="–"/>
              <a:tabLst>
                <a:tab pos="569595" algn="l"/>
                <a:tab pos="570071" algn="l"/>
              </a:tabLst>
            </a:pPr>
            <a:r>
              <a:rPr lang="en-US" sz="1463" spc="-8" dirty="0">
                <a:solidFill>
                  <a:srgbClr val="5A5A58"/>
                </a:solidFill>
                <a:latin typeface="Arial"/>
                <a:cs typeface="Arial"/>
              </a:rPr>
              <a:t>Give students and families the information they need</a:t>
            </a:r>
            <a:endParaRPr sz="1463" dirty="0">
              <a:latin typeface="Arial"/>
              <a:cs typeface="Arial"/>
            </a:endParaRPr>
          </a:p>
          <a:p>
            <a:pPr marL="570071" lvl="1" indent="-217646">
              <a:spcBef>
                <a:spcPts val="409"/>
              </a:spcBef>
              <a:buClr>
                <a:srgbClr val="E3792E"/>
              </a:buClr>
              <a:buChar char="–"/>
              <a:tabLst>
                <a:tab pos="569595" algn="l"/>
                <a:tab pos="570071" algn="l"/>
              </a:tabLst>
            </a:pPr>
            <a:r>
              <a:rPr lang="en-US" sz="1463" spc="-11" dirty="0">
                <a:solidFill>
                  <a:srgbClr val="5A5A58"/>
                </a:solidFill>
                <a:latin typeface="Arial"/>
                <a:cs typeface="Arial"/>
              </a:rPr>
              <a:t>Encourage four-year college enrollment</a:t>
            </a:r>
            <a:endParaRPr sz="1463" dirty="0">
              <a:latin typeface="Arial"/>
              <a:cs typeface="Arial"/>
            </a:endParaRPr>
          </a:p>
          <a:p>
            <a:pPr marL="266700" indent="-257175">
              <a:spcBef>
                <a:spcPts val="409"/>
              </a:spcBef>
              <a:buClr>
                <a:srgbClr val="E3792E"/>
              </a:buClr>
              <a:buSzPct val="92307"/>
              <a:buFont typeface="Wingdings"/>
              <a:buChar char=""/>
              <a:tabLst>
                <a:tab pos="266224" algn="l"/>
                <a:tab pos="266700" algn="l"/>
              </a:tabLst>
            </a:pPr>
            <a:r>
              <a:rPr lang="en-US" sz="1463" spc="8" dirty="0">
                <a:solidFill>
                  <a:srgbClr val="5A5A58"/>
                </a:solidFill>
                <a:latin typeface="Arial"/>
                <a:cs typeface="Arial"/>
              </a:rPr>
              <a:t>College completion</a:t>
            </a:r>
            <a:endParaRPr sz="1463" dirty="0">
              <a:latin typeface="Arial"/>
              <a:cs typeface="Arial"/>
            </a:endParaRPr>
          </a:p>
          <a:p>
            <a:pPr marL="570071" lvl="1" indent="-217646">
              <a:spcBef>
                <a:spcPts val="405"/>
              </a:spcBef>
              <a:buClr>
                <a:srgbClr val="E3792E"/>
              </a:buClr>
              <a:buChar char="–"/>
              <a:tabLst>
                <a:tab pos="569595" algn="l"/>
                <a:tab pos="570071" algn="l"/>
              </a:tabLst>
            </a:pPr>
            <a:r>
              <a:rPr sz="1463" dirty="0">
                <a:solidFill>
                  <a:srgbClr val="5A5A58"/>
                </a:solidFill>
                <a:latin typeface="Arial"/>
                <a:cs typeface="Arial"/>
              </a:rPr>
              <a:t>Persistence</a:t>
            </a:r>
            <a:r>
              <a:rPr lang="en-US" sz="1463" dirty="0">
                <a:solidFill>
                  <a:srgbClr val="5A5A58"/>
                </a:solidFill>
                <a:latin typeface="Arial"/>
                <a:cs typeface="Arial"/>
              </a:rPr>
              <a:t> in first years is key</a:t>
            </a:r>
            <a:endParaRPr sz="1463" dirty="0">
              <a:latin typeface="Arial"/>
              <a:cs typeface="Arial"/>
            </a:endParaRPr>
          </a:p>
          <a:p>
            <a:pPr marL="570071" lvl="1" indent="-217646">
              <a:spcBef>
                <a:spcPts val="409"/>
              </a:spcBef>
              <a:buClr>
                <a:srgbClr val="E3792E"/>
              </a:buClr>
              <a:buChar char="–"/>
              <a:tabLst>
                <a:tab pos="569595" algn="l"/>
                <a:tab pos="570071" algn="l"/>
              </a:tabLst>
            </a:pPr>
            <a:r>
              <a:rPr sz="1463" spc="-4" dirty="0">
                <a:solidFill>
                  <a:srgbClr val="5A5A58"/>
                </a:solidFill>
                <a:latin typeface="Arial"/>
                <a:cs typeface="Arial"/>
              </a:rPr>
              <a:t>Transfer</a:t>
            </a:r>
            <a:r>
              <a:rPr lang="en-US" sz="1463" spc="-4" dirty="0">
                <a:solidFill>
                  <a:srgbClr val="5A5A58"/>
                </a:solidFill>
                <a:latin typeface="Arial"/>
                <a:cs typeface="Arial"/>
              </a:rPr>
              <a:t> rates should be higher</a:t>
            </a:r>
            <a:endParaRPr sz="1463" dirty="0">
              <a:latin typeface="Arial"/>
              <a:cs typeface="Arial"/>
            </a:endParaRPr>
          </a:p>
          <a:p>
            <a:pPr marL="266700" indent="-257175">
              <a:spcBef>
                <a:spcPts val="476"/>
              </a:spcBef>
              <a:buClr>
                <a:srgbClr val="E3792E"/>
              </a:buClr>
              <a:buSzPct val="89583"/>
              <a:buFont typeface="Wingdings"/>
              <a:buChar char=""/>
              <a:tabLst>
                <a:tab pos="266224" algn="l"/>
                <a:tab pos="266700" algn="l"/>
              </a:tabLst>
            </a:pPr>
            <a:r>
              <a:rPr spc="-56" dirty="0">
                <a:solidFill>
                  <a:srgbClr val="5A5A58"/>
                </a:solidFill>
                <a:latin typeface="Arial"/>
                <a:cs typeface="Arial"/>
              </a:rPr>
              <a:t>DATA, </a:t>
            </a:r>
            <a:r>
              <a:rPr spc="-30" dirty="0">
                <a:solidFill>
                  <a:srgbClr val="5A5A58"/>
                </a:solidFill>
                <a:latin typeface="Arial"/>
                <a:cs typeface="Arial"/>
              </a:rPr>
              <a:t>EVALUATION,</a:t>
            </a:r>
            <a:r>
              <a:rPr spc="53" dirty="0">
                <a:solidFill>
                  <a:srgbClr val="5A5A58"/>
                </a:solidFill>
                <a:latin typeface="Arial"/>
                <a:cs typeface="Arial"/>
              </a:rPr>
              <a:t> </a:t>
            </a:r>
            <a:r>
              <a:rPr spc="-19" dirty="0">
                <a:solidFill>
                  <a:srgbClr val="5A5A58"/>
                </a:solidFill>
                <a:latin typeface="Arial"/>
                <a:cs typeface="Arial"/>
              </a:rPr>
              <a:t>FLEXIBILITY</a:t>
            </a:r>
            <a:endParaRPr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67338" y="526494"/>
            <a:ext cx="3196114" cy="334707"/>
          </a:xfrm>
          <a:prstGeom prst="rect">
            <a:avLst/>
          </a:prstGeom>
        </p:spPr>
        <p:txBody>
          <a:bodyPr vert="horz" wrap="square" lIns="0" tIns="11430" rIns="0" bIns="0" rtlCol="0" anchor="t" anchorCtr="0">
            <a:spAutoFit/>
          </a:bodyPr>
          <a:lstStyle/>
          <a:p>
            <a:pPr marL="9525">
              <a:lnSpc>
                <a:spcPct val="100000"/>
              </a:lnSpc>
              <a:spcBef>
                <a:spcPts val="90"/>
              </a:spcBef>
            </a:pPr>
            <a:r>
              <a:rPr spc="4" dirty="0"/>
              <a:t>Policy</a:t>
            </a:r>
            <a:r>
              <a:rPr spc="-75" dirty="0"/>
              <a:t> </a:t>
            </a:r>
            <a:r>
              <a:rPr spc="8" dirty="0"/>
              <a:t>recommendations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143000" y="0"/>
            <a:ext cx="0" cy="2730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5">
              <a:lnSpc>
                <a:spcPts val="1069"/>
              </a:lnSpc>
            </a:pPr>
            <a:fld id="{81D60167-4931-47E6-BA6A-407CBD079E47}" type="slidenum">
              <a:rPr spc="-4" dirty="0"/>
              <a:pPr marL="28575">
                <a:lnSpc>
                  <a:spcPts val="1069"/>
                </a:lnSpc>
              </a:pPr>
              <a:t>21</a:t>
            </a:fld>
            <a:endParaRPr spc="-4" dirty="0"/>
          </a:p>
        </p:txBody>
      </p:sp>
      <p:sp>
        <p:nvSpPr>
          <p:cNvPr id="3" name="object 3"/>
          <p:cNvSpPr txBox="1"/>
          <p:nvPr/>
        </p:nvSpPr>
        <p:spPr>
          <a:xfrm>
            <a:off x="1567338" y="1308310"/>
            <a:ext cx="5656898" cy="1885773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266700" indent="-257175">
              <a:spcBef>
                <a:spcPts val="465"/>
              </a:spcBef>
              <a:buClr>
                <a:srgbClr val="E3792E"/>
              </a:buClr>
              <a:buSzPct val="89583"/>
              <a:buFont typeface="Wingdings"/>
              <a:buChar char=""/>
              <a:tabLst>
                <a:tab pos="266224" algn="l"/>
                <a:tab pos="266700" algn="l"/>
              </a:tabLst>
            </a:pPr>
            <a:r>
              <a:rPr lang="en-US" spc="-26" dirty="0">
                <a:solidFill>
                  <a:srgbClr val="5A5A58"/>
                </a:solidFill>
                <a:latin typeface="Arial"/>
                <a:cs typeface="Arial"/>
              </a:rPr>
              <a:t>Ensure</a:t>
            </a:r>
            <a:r>
              <a:rPr spc="-26" dirty="0">
                <a:solidFill>
                  <a:srgbClr val="5A5A58"/>
                </a:solidFill>
                <a:latin typeface="Arial"/>
                <a:cs typeface="Arial"/>
              </a:rPr>
              <a:t> </a:t>
            </a:r>
            <a:r>
              <a:rPr spc="-11" dirty="0">
                <a:solidFill>
                  <a:srgbClr val="5A5A58"/>
                </a:solidFill>
                <a:latin typeface="Arial"/>
                <a:cs typeface="Arial"/>
              </a:rPr>
              <a:t>capacity </a:t>
            </a:r>
            <a:r>
              <a:rPr spc="-8" dirty="0">
                <a:solidFill>
                  <a:srgbClr val="5A5A58"/>
                </a:solidFill>
                <a:latin typeface="Arial"/>
                <a:cs typeface="Arial"/>
              </a:rPr>
              <a:t>at </a:t>
            </a:r>
            <a:r>
              <a:rPr spc="-19" dirty="0">
                <a:solidFill>
                  <a:srgbClr val="5A5A58"/>
                </a:solidFill>
                <a:latin typeface="Arial"/>
                <a:cs typeface="Arial"/>
              </a:rPr>
              <a:t>four-year</a:t>
            </a:r>
            <a:r>
              <a:rPr spc="-30" dirty="0">
                <a:solidFill>
                  <a:srgbClr val="5A5A58"/>
                </a:solidFill>
                <a:latin typeface="Arial"/>
                <a:cs typeface="Arial"/>
              </a:rPr>
              <a:t> </a:t>
            </a:r>
            <a:r>
              <a:rPr spc="-15" dirty="0">
                <a:solidFill>
                  <a:srgbClr val="5A5A58"/>
                </a:solidFill>
                <a:latin typeface="Arial"/>
                <a:cs typeface="Arial"/>
              </a:rPr>
              <a:t>universities</a:t>
            </a:r>
            <a:endParaRPr dirty="0">
              <a:latin typeface="Arial"/>
              <a:cs typeface="Arial"/>
            </a:endParaRPr>
          </a:p>
          <a:p>
            <a:pPr marL="570071" lvl="1" indent="-217646">
              <a:spcBef>
                <a:spcPts val="379"/>
              </a:spcBef>
              <a:buClr>
                <a:srgbClr val="E3792E"/>
              </a:buClr>
              <a:buChar char="–"/>
              <a:tabLst>
                <a:tab pos="569595" algn="l"/>
                <a:tab pos="570071" algn="l"/>
              </a:tabLst>
            </a:pPr>
            <a:r>
              <a:rPr sz="1650" spc="8" dirty="0">
                <a:solidFill>
                  <a:srgbClr val="5A5A58"/>
                </a:solidFill>
                <a:latin typeface="Arial"/>
                <a:cs typeface="Arial"/>
              </a:rPr>
              <a:t>Continue </a:t>
            </a:r>
            <a:r>
              <a:rPr sz="1650" spc="-11" dirty="0">
                <a:solidFill>
                  <a:srgbClr val="5A5A58"/>
                </a:solidFill>
                <a:latin typeface="Arial"/>
                <a:cs typeface="Arial"/>
              </a:rPr>
              <a:t>efforts </a:t>
            </a:r>
            <a:r>
              <a:rPr sz="1650" spc="-4" dirty="0">
                <a:solidFill>
                  <a:srgbClr val="5A5A58"/>
                </a:solidFill>
                <a:latin typeface="Arial"/>
                <a:cs typeface="Arial"/>
              </a:rPr>
              <a:t>to </a:t>
            </a:r>
            <a:r>
              <a:rPr sz="1650" spc="11" dirty="0">
                <a:solidFill>
                  <a:srgbClr val="5A5A58"/>
                </a:solidFill>
                <a:latin typeface="Arial"/>
                <a:cs typeface="Arial"/>
              </a:rPr>
              <a:t>boost </a:t>
            </a:r>
            <a:r>
              <a:rPr sz="1650" spc="-8" dirty="0">
                <a:solidFill>
                  <a:srgbClr val="5A5A58"/>
                </a:solidFill>
                <a:latin typeface="Arial"/>
                <a:cs typeface="Arial"/>
              </a:rPr>
              <a:t>four-year </a:t>
            </a:r>
            <a:r>
              <a:rPr sz="1650" spc="-4" dirty="0">
                <a:solidFill>
                  <a:srgbClr val="5A5A58"/>
                </a:solidFill>
                <a:latin typeface="Arial"/>
                <a:cs typeface="Arial"/>
              </a:rPr>
              <a:t>graduation</a:t>
            </a:r>
            <a:r>
              <a:rPr sz="1650" spc="8" dirty="0">
                <a:solidFill>
                  <a:srgbClr val="5A5A58"/>
                </a:solidFill>
                <a:latin typeface="Arial"/>
                <a:cs typeface="Arial"/>
              </a:rPr>
              <a:t> </a:t>
            </a:r>
            <a:r>
              <a:rPr sz="1650" spc="-11" dirty="0">
                <a:solidFill>
                  <a:srgbClr val="5A5A58"/>
                </a:solidFill>
                <a:latin typeface="Arial"/>
                <a:cs typeface="Arial"/>
              </a:rPr>
              <a:t>rates</a:t>
            </a:r>
            <a:endParaRPr sz="1650" dirty="0">
              <a:latin typeface="Arial"/>
              <a:cs typeface="Arial"/>
            </a:endParaRPr>
          </a:p>
          <a:p>
            <a:pPr marL="570071" lvl="1" indent="-217646">
              <a:spcBef>
                <a:spcPts val="409"/>
              </a:spcBef>
              <a:buClr>
                <a:srgbClr val="E3792E"/>
              </a:buClr>
              <a:buChar char="–"/>
              <a:tabLst>
                <a:tab pos="569595" algn="l"/>
                <a:tab pos="570071" algn="l"/>
              </a:tabLst>
            </a:pPr>
            <a:r>
              <a:rPr sz="1650" dirty="0">
                <a:solidFill>
                  <a:srgbClr val="5A5A58"/>
                </a:solidFill>
                <a:latin typeface="Arial"/>
                <a:cs typeface="Arial"/>
              </a:rPr>
              <a:t>Use </a:t>
            </a:r>
            <a:r>
              <a:rPr sz="1650" spc="-23" dirty="0">
                <a:solidFill>
                  <a:srgbClr val="5A5A58"/>
                </a:solidFill>
                <a:latin typeface="Arial"/>
                <a:cs typeface="Arial"/>
              </a:rPr>
              <a:t>satellite </a:t>
            </a:r>
            <a:r>
              <a:rPr sz="1650" spc="4" dirty="0">
                <a:solidFill>
                  <a:srgbClr val="5A5A58"/>
                </a:solidFill>
                <a:latin typeface="Arial"/>
                <a:cs typeface="Arial"/>
              </a:rPr>
              <a:t>campuses </a:t>
            </a:r>
            <a:r>
              <a:rPr sz="1650" spc="-4" dirty="0">
                <a:solidFill>
                  <a:srgbClr val="5A5A58"/>
                </a:solidFill>
                <a:latin typeface="Arial"/>
                <a:cs typeface="Arial"/>
              </a:rPr>
              <a:t>to </a:t>
            </a:r>
            <a:r>
              <a:rPr sz="1650" spc="-11" dirty="0">
                <a:solidFill>
                  <a:srgbClr val="5A5A58"/>
                </a:solidFill>
                <a:latin typeface="Arial"/>
                <a:cs typeface="Arial"/>
              </a:rPr>
              <a:t>help </a:t>
            </a:r>
            <a:r>
              <a:rPr sz="1650" spc="-23" dirty="0">
                <a:solidFill>
                  <a:srgbClr val="5A5A58"/>
                </a:solidFill>
                <a:latin typeface="Arial"/>
                <a:cs typeface="Arial"/>
              </a:rPr>
              <a:t>serve </a:t>
            </a:r>
            <a:r>
              <a:rPr sz="1650" spc="-4" dirty="0">
                <a:solidFill>
                  <a:srgbClr val="5A5A58"/>
                </a:solidFill>
                <a:latin typeface="Arial"/>
                <a:cs typeface="Arial"/>
              </a:rPr>
              <a:t>local</a:t>
            </a:r>
            <a:r>
              <a:rPr sz="1650" spc="-135" dirty="0">
                <a:solidFill>
                  <a:srgbClr val="5A5A58"/>
                </a:solidFill>
                <a:latin typeface="Arial"/>
                <a:cs typeface="Arial"/>
              </a:rPr>
              <a:t> </a:t>
            </a:r>
            <a:r>
              <a:rPr sz="1650" spc="4" dirty="0">
                <a:solidFill>
                  <a:srgbClr val="5A5A58"/>
                </a:solidFill>
                <a:latin typeface="Arial"/>
                <a:cs typeface="Arial"/>
              </a:rPr>
              <a:t>demand</a:t>
            </a:r>
            <a:endParaRPr sz="1650" dirty="0">
              <a:latin typeface="Arial"/>
              <a:cs typeface="Arial"/>
            </a:endParaRPr>
          </a:p>
          <a:p>
            <a:pPr marL="266700" indent="-257175">
              <a:spcBef>
                <a:spcPts val="439"/>
              </a:spcBef>
              <a:buClr>
                <a:srgbClr val="E3792E"/>
              </a:buClr>
              <a:buSzPct val="89583"/>
              <a:buFont typeface="Wingdings"/>
              <a:buChar char=""/>
              <a:tabLst>
                <a:tab pos="266224" algn="l"/>
                <a:tab pos="266700" algn="l"/>
              </a:tabLst>
            </a:pPr>
            <a:r>
              <a:rPr spc="-15" dirty="0">
                <a:solidFill>
                  <a:srgbClr val="5A5A58"/>
                </a:solidFill>
                <a:latin typeface="Arial"/>
                <a:cs typeface="Arial"/>
              </a:rPr>
              <a:t>Improve </a:t>
            </a:r>
            <a:r>
              <a:rPr spc="-23" dirty="0">
                <a:solidFill>
                  <a:srgbClr val="5A5A58"/>
                </a:solidFill>
                <a:latin typeface="Arial"/>
                <a:cs typeface="Arial"/>
              </a:rPr>
              <a:t>the </a:t>
            </a:r>
            <a:r>
              <a:rPr spc="-15" dirty="0">
                <a:solidFill>
                  <a:srgbClr val="5A5A58"/>
                </a:solidFill>
                <a:latin typeface="Arial"/>
                <a:cs typeface="Arial"/>
              </a:rPr>
              <a:t>transfer</a:t>
            </a:r>
            <a:r>
              <a:rPr spc="293" dirty="0">
                <a:solidFill>
                  <a:srgbClr val="5A5A58"/>
                </a:solidFill>
                <a:latin typeface="Arial"/>
                <a:cs typeface="Arial"/>
              </a:rPr>
              <a:t> </a:t>
            </a:r>
            <a:r>
              <a:rPr spc="-15" dirty="0">
                <a:solidFill>
                  <a:srgbClr val="5A5A58"/>
                </a:solidFill>
                <a:latin typeface="Arial"/>
                <a:cs typeface="Arial"/>
              </a:rPr>
              <a:t>pathway</a:t>
            </a:r>
            <a:endParaRPr dirty="0">
              <a:latin typeface="Arial"/>
              <a:cs typeface="Arial"/>
            </a:endParaRPr>
          </a:p>
          <a:p>
            <a:pPr marL="570071" lvl="1" indent="-217646">
              <a:spcBef>
                <a:spcPts val="420"/>
              </a:spcBef>
              <a:buClr>
                <a:srgbClr val="E3792E"/>
              </a:buClr>
              <a:buChar char="–"/>
              <a:tabLst>
                <a:tab pos="569595" algn="l"/>
                <a:tab pos="570071" algn="l"/>
              </a:tabLst>
            </a:pPr>
            <a:r>
              <a:rPr sz="1650" spc="19" dirty="0">
                <a:solidFill>
                  <a:srgbClr val="5A5A58"/>
                </a:solidFill>
                <a:latin typeface="Arial"/>
                <a:cs typeface="Arial"/>
              </a:rPr>
              <a:t>Focus </a:t>
            </a:r>
            <a:r>
              <a:rPr sz="1650" spc="15" dirty="0">
                <a:solidFill>
                  <a:srgbClr val="5A5A58"/>
                </a:solidFill>
                <a:latin typeface="Arial"/>
                <a:cs typeface="Arial"/>
              </a:rPr>
              <a:t>on </a:t>
            </a:r>
            <a:r>
              <a:rPr sz="1650" spc="-4" dirty="0">
                <a:solidFill>
                  <a:srgbClr val="5A5A58"/>
                </a:solidFill>
                <a:latin typeface="Arial"/>
                <a:cs typeface="Arial"/>
              </a:rPr>
              <a:t>regional </a:t>
            </a:r>
            <a:r>
              <a:rPr sz="1650" dirty="0">
                <a:solidFill>
                  <a:srgbClr val="5A5A58"/>
                </a:solidFill>
                <a:latin typeface="Arial"/>
                <a:cs typeface="Arial"/>
              </a:rPr>
              <a:t>coordination </a:t>
            </a:r>
            <a:r>
              <a:rPr sz="1650" spc="4" dirty="0">
                <a:solidFill>
                  <a:srgbClr val="5A5A58"/>
                </a:solidFill>
                <a:latin typeface="Arial"/>
                <a:cs typeface="Arial"/>
              </a:rPr>
              <a:t>and program</a:t>
            </a:r>
            <a:r>
              <a:rPr sz="1650" spc="-259" dirty="0">
                <a:solidFill>
                  <a:srgbClr val="5A5A58"/>
                </a:solidFill>
                <a:latin typeface="Arial"/>
                <a:cs typeface="Arial"/>
              </a:rPr>
              <a:t> </a:t>
            </a:r>
            <a:r>
              <a:rPr sz="1650" spc="-8" dirty="0">
                <a:solidFill>
                  <a:srgbClr val="5A5A58"/>
                </a:solidFill>
                <a:latin typeface="Arial"/>
                <a:cs typeface="Arial"/>
              </a:rPr>
              <a:t>alignment</a:t>
            </a:r>
            <a:endParaRPr sz="1650" dirty="0">
              <a:latin typeface="Arial"/>
              <a:cs typeface="Arial"/>
            </a:endParaRPr>
          </a:p>
          <a:p>
            <a:pPr marL="570071" lvl="1" indent="-217646">
              <a:spcBef>
                <a:spcPts val="363"/>
              </a:spcBef>
              <a:buClr>
                <a:srgbClr val="E3792E"/>
              </a:buClr>
              <a:buChar char="–"/>
              <a:tabLst>
                <a:tab pos="569595" algn="l"/>
                <a:tab pos="570071" algn="l"/>
              </a:tabLst>
            </a:pPr>
            <a:r>
              <a:rPr sz="1650" spc="-4" dirty="0">
                <a:solidFill>
                  <a:srgbClr val="5A5A58"/>
                </a:solidFill>
                <a:latin typeface="Arial"/>
                <a:cs typeface="Arial"/>
              </a:rPr>
              <a:t>Expand </a:t>
            </a:r>
            <a:r>
              <a:rPr sz="1650" spc="-8" dirty="0">
                <a:solidFill>
                  <a:srgbClr val="5A5A58"/>
                </a:solidFill>
                <a:latin typeface="Arial"/>
                <a:cs typeface="Arial"/>
              </a:rPr>
              <a:t>Associate </a:t>
            </a:r>
            <a:r>
              <a:rPr sz="1650" spc="-4" dirty="0">
                <a:solidFill>
                  <a:srgbClr val="5A5A58"/>
                </a:solidFill>
                <a:latin typeface="Arial"/>
                <a:cs typeface="Arial"/>
              </a:rPr>
              <a:t>Degrees </a:t>
            </a:r>
            <a:r>
              <a:rPr sz="1650" spc="4" dirty="0">
                <a:solidFill>
                  <a:srgbClr val="5A5A58"/>
                </a:solidFill>
                <a:latin typeface="Arial"/>
                <a:cs typeface="Arial"/>
              </a:rPr>
              <a:t>for</a:t>
            </a:r>
            <a:r>
              <a:rPr sz="1650" spc="-124" dirty="0">
                <a:solidFill>
                  <a:srgbClr val="5A5A58"/>
                </a:solidFill>
                <a:latin typeface="Arial"/>
                <a:cs typeface="Arial"/>
              </a:rPr>
              <a:t> </a:t>
            </a:r>
            <a:r>
              <a:rPr sz="1650" spc="-11" dirty="0">
                <a:solidFill>
                  <a:srgbClr val="5A5A58"/>
                </a:solidFill>
                <a:latin typeface="Arial"/>
                <a:cs typeface="Arial"/>
              </a:rPr>
              <a:t>Transfer</a:t>
            </a:r>
            <a:endParaRPr sz="16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36992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67338" y="526494"/>
            <a:ext cx="4078129" cy="334707"/>
          </a:xfrm>
          <a:prstGeom prst="rect">
            <a:avLst/>
          </a:prstGeom>
        </p:spPr>
        <p:txBody>
          <a:bodyPr vert="horz" wrap="square" lIns="0" tIns="11430" rIns="0" bIns="0" rtlCol="0" anchor="t" anchorCtr="0">
            <a:spAutoFit/>
          </a:bodyPr>
          <a:lstStyle/>
          <a:p>
            <a:pPr marL="9525">
              <a:lnSpc>
                <a:spcPct val="100000"/>
              </a:lnSpc>
              <a:spcBef>
                <a:spcPts val="90"/>
              </a:spcBef>
            </a:pPr>
            <a:r>
              <a:rPr spc="4" dirty="0"/>
              <a:t>Policy </a:t>
            </a:r>
            <a:r>
              <a:rPr spc="8" dirty="0"/>
              <a:t>recommendations</a:t>
            </a:r>
            <a:r>
              <a:rPr spc="-221" dirty="0"/>
              <a:t> </a:t>
            </a:r>
            <a:r>
              <a:rPr spc="11" dirty="0"/>
              <a:t>(cont.)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143000" y="0"/>
            <a:ext cx="0" cy="2730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5">
              <a:lnSpc>
                <a:spcPts val="1069"/>
              </a:lnSpc>
            </a:pPr>
            <a:fld id="{81D60167-4931-47E6-BA6A-407CBD079E47}" type="slidenum">
              <a:rPr spc="-4" dirty="0"/>
              <a:pPr marL="28575">
                <a:lnSpc>
                  <a:spcPts val="1069"/>
                </a:lnSpc>
              </a:pPr>
              <a:t>22</a:t>
            </a:fld>
            <a:endParaRPr spc="-4" dirty="0"/>
          </a:p>
        </p:txBody>
      </p:sp>
      <p:sp>
        <p:nvSpPr>
          <p:cNvPr id="3" name="object 3"/>
          <p:cNvSpPr txBox="1"/>
          <p:nvPr/>
        </p:nvSpPr>
        <p:spPr>
          <a:xfrm>
            <a:off x="1567338" y="1308310"/>
            <a:ext cx="5756434" cy="1580561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266700" indent="-257175">
              <a:spcBef>
                <a:spcPts val="465"/>
              </a:spcBef>
              <a:buClr>
                <a:srgbClr val="E3792E"/>
              </a:buClr>
              <a:buSzPct val="89583"/>
              <a:buFont typeface="Wingdings"/>
              <a:buChar char=""/>
              <a:tabLst>
                <a:tab pos="266224" algn="l"/>
                <a:tab pos="266700" algn="l"/>
              </a:tabLst>
            </a:pPr>
            <a:r>
              <a:rPr spc="-19" dirty="0">
                <a:solidFill>
                  <a:srgbClr val="5A5A58"/>
                </a:solidFill>
                <a:latin typeface="Arial"/>
                <a:cs typeface="Arial"/>
              </a:rPr>
              <a:t>Develop </a:t>
            </a:r>
            <a:r>
              <a:rPr spc="-23" dirty="0">
                <a:solidFill>
                  <a:srgbClr val="5A5A58"/>
                </a:solidFill>
                <a:latin typeface="Arial"/>
                <a:cs typeface="Arial"/>
              </a:rPr>
              <a:t>regional (not </a:t>
            </a:r>
            <a:r>
              <a:rPr spc="-19" dirty="0">
                <a:solidFill>
                  <a:srgbClr val="5A5A58"/>
                </a:solidFill>
                <a:latin typeface="Arial"/>
                <a:cs typeface="Arial"/>
              </a:rPr>
              <a:t>local) college </a:t>
            </a:r>
            <a:r>
              <a:rPr spc="-15" dirty="0">
                <a:solidFill>
                  <a:srgbClr val="5A5A58"/>
                </a:solidFill>
                <a:latin typeface="Arial"/>
                <a:cs typeface="Arial"/>
              </a:rPr>
              <a:t>promise</a:t>
            </a:r>
            <a:r>
              <a:rPr spc="304" dirty="0">
                <a:solidFill>
                  <a:srgbClr val="5A5A58"/>
                </a:solidFill>
                <a:latin typeface="Arial"/>
                <a:cs typeface="Arial"/>
              </a:rPr>
              <a:t> </a:t>
            </a:r>
            <a:r>
              <a:rPr spc="-8" dirty="0">
                <a:solidFill>
                  <a:srgbClr val="5A5A58"/>
                </a:solidFill>
                <a:latin typeface="Arial"/>
                <a:cs typeface="Arial"/>
              </a:rPr>
              <a:t>programs</a:t>
            </a:r>
            <a:endParaRPr dirty="0">
              <a:latin typeface="Arial"/>
              <a:cs typeface="Arial"/>
            </a:endParaRPr>
          </a:p>
          <a:p>
            <a:pPr marL="570071" lvl="1" indent="-217646">
              <a:spcBef>
                <a:spcPts val="379"/>
              </a:spcBef>
              <a:buClr>
                <a:srgbClr val="E3792E"/>
              </a:buClr>
              <a:buChar char="–"/>
              <a:tabLst>
                <a:tab pos="569595" algn="l"/>
                <a:tab pos="570071" algn="l"/>
              </a:tabLst>
            </a:pPr>
            <a:r>
              <a:rPr sz="1650" dirty="0">
                <a:solidFill>
                  <a:srgbClr val="5A5A58"/>
                </a:solidFill>
                <a:latin typeface="Arial"/>
                <a:cs typeface="Arial"/>
              </a:rPr>
              <a:t>Grant </a:t>
            </a:r>
            <a:r>
              <a:rPr sz="1650" spc="-11" dirty="0">
                <a:solidFill>
                  <a:srgbClr val="5A5A58"/>
                </a:solidFill>
                <a:latin typeface="Arial"/>
                <a:cs typeface="Arial"/>
              </a:rPr>
              <a:t>priority </a:t>
            </a:r>
            <a:r>
              <a:rPr sz="1650" spc="-8" dirty="0">
                <a:solidFill>
                  <a:srgbClr val="5A5A58"/>
                </a:solidFill>
                <a:latin typeface="Arial"/>
                <a:cs typeface="Arial"/>
              </a:rPr>
              <a:t>enrollment </a:t>
            </a:r>
            <a:r>
              <a:rPr sz="1650" spc="-4" dirty="0">
                <a:solidFill>
                  <a:srgbClr val="5A5A58"/>
                </a:solidFill>
                <a:latin typeface="Arial"/>
                <a:cs typeface="Arial"/>
              </a:rPr>
              <a:t>to </a:t>
            </a:r>
            <a:r>
              <a:rPr sz="1650" spc="-8" dirty="0">
                <a:solidFill>
                  <a:srgbClr val="5A5A58"/>
                </a:solidFill>
                <a:latin typeface="Arial"/>
                <a:cs typeface="Arial"/>
              </a:rPr>
              <a:t>four-year</a:t>
            </a:r>
            <a:r>
              <a:rPr sz="1650" spc="199" dirty="0">
                <a:solidFill>
                  <a:srgbClr val="5A5A58"/>
                </a:solidFill>
                <a:latin typeface="Arial"/>
                <a:cs typeface="Arial"/>
              </a:rPr>
              <a:t> </a:t>
            </a:r>
            <a:r>
              <a:rPr sz="1650" spc="-11" dirty="0">
                <a:solidFill>
                  <a:srgbClr val="5A5A58"/>
                </a:solidFill>
                <a:latin typeface="Arial"/>
                <a:cs typeface="Arial"/>
              </a:rPr>
              <a:t>colleges</a:t>
            </a:r>
            <a:endParaRPr sz="1650" dirty="0">
              <a:latin typeface="Arial"/>
              <a:cs typeface="Arial"/>
            </a:endParaRPr>
          </a:p>
          <a:p>
            <a:pPr marL="570071" lvl="1" indent="-217646">
              <a:spcBef>
                <a:spcPts val="409"/>
              </a:spcBef>
              <a:buClr>
                <a:srgbClr val="E3792E"/>
              </a:buClr>
              <a:buChar char="–"/>
              <a:tabLst>
                <a:tab pos="569595" algn="l"/>
                <a:tab pos="570071" algn="l"/>
              </a:tabLst>
            </a:pPr>
            <a:r>
              <a:rPr sz="1650" spc="-8" dirty="0">
                <a:solidFill>
                  <a:srgbClr val="5A5A58"/>
                </a:solidFill>
                <a:latin typeface="Arial"/>
                <a:cs typeface="Arial"/>
              </a:rPr>
              <a:t>Create </a:t>
            </a:r>
            <a:r>
              <a:rPr sz="1650" spc="-4" dirty="0">
                <a:solidFill>
                  <a:srgbClr val="5A5A58"/>
                </a:solidFill>
                <a:latin typeface="Arial"/>
                <a:cs typeface="Arial"/>
              </a:rPr>
              <a:t>regional </a:t>
            </a:r>
            <a:r>
              <a:rPr sz="1650" spc="-15" dirty="0">
                <a:solidFill>
                  <a:srgbClr val="5A5A58"/>
                </a:solidFill>
                <a:latin typeface="Arial"/>
                <a:cs typeface="Arial"/>
              </a:rPr>
              <a:t>referral </a:t>
            </a:r>
            <a:r>
              <a:rPr sz="1650" spc="4" dirty="0">
                <a:solidFill>
                  <a:srgbClr val="5A5A58"/>
                </a:solidFill>
                <a:latin typeface="Arial"/>
                <a:cs typeface="Arial"/>
              </a:rPr>
              <a:t>pools for</a:t>
            </a:r>
            <a:r>
              <a:rPr sz="1650" spc="101" dirty="0">
                <a:solidFill>
                  <a:srgbClr val="5A5A58"/>
                </a:solidFill>
                <a:latin typeface="Arial"/>
                <a:cs typeface="Arial"/>
              </a:rPr>
              <a:t> </a:t>
            </a:r>
            <a:r>
              <a:rPr sz="1650" spc="15" dirty="0">
                <a:solidFill>
                  <a:srgbClr val="5A5A58"/>
                </a:solidFill>
                <a:latin typeface="Arial"/>
                <a:cs typeface="Arial"/>
              </a:rPr>
              <a:t>CSU</a:t>
            </a:r>
            <a:endParaRPr sz="1650" dirty="0">
              <a:latin typeface="Arial"/>
              <a:cs typeface="Arial"/>
            </a:endParaRPr>
          </a:p>
          <a:p>
            <a:pPr marL="266700" indent="-257175">
              <a:spcBef>
                <a:spcPts val="439"/>
              </a:spcBef>
              <a:buClr>
                <a:srgbClr val="E3792E"/>
              </a:buClr>
              <a:buSzPct val="89583"/>
              <a:buFont typeface="Wingdings"/>
              <a:buChar char=""/>
              <a:tabLst>
                <a:tab pos="266224" algn="l"/>
                <a:tab pos="266700" algn="l"/>
              </a:tabLst>
            </a:pPr>
            <a:r>
              <a:rPr spc="-15" dirty="0">
                <a:solidFill>
                  <a:srgbClr val="5A5A58"/>
                </a:solidFill>
                <a:latin typeface="Arial"/>
                <a:cs typeface="Arial"/>
              </a:rPr>
              <a:t>Support </a:t>
            </a:r>
            <a:r>
              <a:rPr spc="-23" dirty="0">
                <a:solidFill>
                  <a:srgbClr val="5A5A58"/>
                </a:solidFill>
                <a:latin typeface="Arial"/>
                <a:cs typeface="Arial"/>
              </a:rPr>
              <a:t>regional </a:t>
            </a:r>
            <a:r>
              <a:rPr spc="-11" dirty="0">
                <a:solidFill>
                  <a:srgbClr val="5A5A58"/>
                </a:solidFill>
                <a:latin typeface="Arial"/>
                <a:cs typeface="Arial"/>
              </a:rPr>
              <a:t>data </a:t>
            </a:r>
            <a:r>
              <a:rPr spc="-34" dirty="0">
                <a:solidFill>
                  <a:srgbClr val="5A5A58"/>
                </a:solidFill>
                <a:latin typeface="Arial"/>
                <a:cs typeface="Arial"/>
              </a:rPr>
              <a:t>sharing </a:t>
            </a:r>
            <a:r>
              <a:rPr spc="-26" dirty="0">
                <a:solidFill>
                  <a:srgbClr val="5A5A58"/>
                </a:solidFill>
                <a:latin typeface="Arial"/>
                <a:cs typeface="Arial"/>
              </a:rPr>
              <a:t>and</a:t>
            </a:r>
            <a:r>
              <a:rPr spc="-315" dirty="0">
                <a:solidFill>
                  <a:srgbClr val="5A5A58"/>
                </a:solidFill>
                <a:latin typeface="Arial"/>
                <a:cs typeface="Arial"/>
              </a:rPr>
              <a:t> </a:t>
            </a:r>
            <a:r>
              <a:rPr spc="-19" dirty="0">
                <a:solidFill>
                  <a:srgbClr val="5A5A58"/>
                </a:solidFill>
                <a:latin typeface="Arial"/>
                <a:cs typeface="Arial"/>
              </a:rPr>
              <a:t>evaluation</a:t>
            </a:r>
            <a:endParaRPr dirty="0">
              <a:latin typeface="Arial"/>
              <a:cs typeface="Arial"/>
            </a:endParaRPr>
          </a:p>
          <a:p>
            <a:pPr marL="570071" lvl="1" indent="-217646">
              <a:spcBef>
                <a:spcPts val="367"/>
              </a:spcBef>
              <a:buClr>
                <a:srgbClr val="E3792E"/>
              </a:buClr>
              <a:buChar char="–"/>
              <a:tabLst>
                <a:tab pos="569595" algn="l"/>
                <a:tab pos="570071" algn="l"/>
              </a:tabLst>
            </a:pPr>
            <a:r>
              <a:rPr sz="1650" spc="-4" dirty="0">
                <a:solidFill>
                  <a:srgbClr val="5A5A58"/>
                </a:solidFill>
                <a:latin typeface="Arial"/>
                <a:cs typeface="Arial"/>
              </a:rPr>
              <a:t>State </a:t>
            </a:r>
            <a:r>
              <a:rPr sz="1650" dirty="0">
                <a:solidFill>
                  <a:srgbClr val="5A5A58"/>
                </a:solidFill>
                <a:latin typeface="Arial"/>
                <a:cs typeface="Arial"/>
              </a:rPr>
              <a:t>should </a:t>
            </a:r>
            <a:r>
              <a:rPr sz="1650" spc="-11" dirty="0">
                <a:solidFill>
                  <a:srgbClr val="5A5A58"/>
                </a:solidFill>
                <a:latin typeface="Arial"/>
                <a:cs typeface="Arial"/>
              </a:rPr>
              <a:t>play </a:t>
            </a:r>
            <a:r>
              <a:rPr sz="1650" spc="8" dirty="0">
                <a:solidFill>
                  <a:srgbClr val="5A5A58"/>
                </a:solidFill>
                <a:latin typeface="Arial"/>
                <a:cs typeface="Arial"/>
              </a:rPr>
              <a:t>a </a:t>
            </a:r>
            <a:r>
              <a:rPr sz="1650" spc="-8" dirty="0">
                <a:solidFill>
                  <a:srgbClr val="5A5A58"/>
                </a:solidFill>
                <a:latin typeface="Arial"/>
                <a:cs typeface="Arial"/>
              </a:rPr>
              <a:t>role </a:t>
            </a:r>
            <a:r>
              <a:rPr sz="1650" spc="-23" dirty="0">
                <a:solidFill>
                  <a:srgbClr val="5A5A58"/>
                </a:solidFill>
                <a:latin typeface="Arial"/>
                <a:cs typeface="Arial"/>
              </a:rPr>
              <a:t>in </a:t>
            </a:r>
            <a:r>
              <a:rPr sz="1650" dirty="0">
                <a:solidFill>
                  <a:srgbClr val="5A5A58"/>
                </a:solidFill>
                <a:latin typeface="Arial"/>
                <a:cs typeface="Arial"/>
              </a:rPr>
              <a:t>coordinating </a:t>
            </a:r>
            <a:r>
              <a:rPr sz="1650" spc="8" dirty="0">
                <a:solidFill>
                  <a:srgbClr val="5A5A58"/>
                </a:solidFill>
                <a:latin typeface="Arial"/>
                <a:cs typeface="Arial"/>
              </a:rPr>
              <a:t>such</a:t>
            </a:r>
            <a:r>
              <a:rPr sz="1650" dirty="0">
                <a:solidFill>
                  <a:srgbClr val="5A5A58"/>
                </a:solidFill>
                <a:latin typeface="Arial"/>
                <a:cs typeface="Arial"/>
              </a:rPr>
              <a:t> </a:t>
            </a:r>
            <a:r>
              <a:rPr sz="1650" spc="-11" dirty="0">
                <a:solidFill>
                  <a:srgbClr val="5A5A58"/>
                </a:solidFill>
                <a:latin typeface="Arial"/>
                <a:cs typeface="Arial"/>
              </a:rPr>
              <a:t>efforts</a:t>
            </a:r>
            <a:endParaRPr sz="16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95939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Notes on the use of these slides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These slides were created to accompany a presentation. They do not include full documentation of sources, data samples, methods, and interpretations. To avoid misinterpretations, please contact: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spcBef>
                <a:spcPts val="600"/>
              </a:spcBef>
              <a:buNone/>
            </a:pPr>
            <a:r>
              <a:rPr lang="en-US" dirty="0"/>
              <a:t>Hans Johnson johnson@ppic.org</a:t>
            </a:r>
          </a:p>
          <a:p>
            <a:pPr marL="0" indent="0">
              <a:buNone/>
            </a:pPr>
            <a:r>
              <a:rPr lang="en-US" dirty="0"/>
              <a:t>Thank you for your interest in this work.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45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California’s regions are growing apart economically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090237860"/>
              </p:ext>
            </p:extLst>
          </p:nvPr>
        </p:nvGraphicFramePr>
        <p:xfrm>
          <a:off x="577903" y="949569"/>
          <a:ext cx="7115365" cy="3567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97711" y="861381"/>
            <a:ext cx="55322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Per capita income relative to state, 1969-2020 (state=100) </a:t>
            </a:r>
          </a:p>
        </p:txBody>
      </p:sp>
    </p:spTree>
    <p:extLst>
      <p:ext uri="{BB962C8B-B14F-4D97-AF65-F5344CB8AC3E}">
        <p14:creationId xmlns:p14="http://schemas.microsoft.com/office/powerpoint/2010/main" val="1649079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economic equivalents of California regions:</a:t>
            </a:r>
            <a:br>
              <a:rPr lang="en-US" dirty="0"/>
            </a:br>
            <a:r>
              <a:rPr lang="en-US" dirty="0"/>
              <a:t>From Alabama to richer than Connecticut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58668176"/>
              </p:ext>
            </p:extLst>
          </p:nvPr>
        </p:nvGraphicFramePr>
        <p:xfrm>
          <a:off x="577904" y="1199935"/>
          <a:ext cx="7080196" cy="3308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C99FFCF-EFBF-89E9-9B12-550FC689AB15}"/>
              </a:ext>
            </a:extLst>
          </p:cNvPr>
          <p:cNvSpPr/>
          <p:nvPr/>
        </p:nvSpPr>
        <p:spPr>
          <a:xfrm>
            <a:off x="791455" y="1974797"/>
            <a:ext cx="4671893" cy="43030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51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645A2-BD8A-F38F-6B9E-E8091B244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San Joaquin Valley has relatively few college graduates in core working ages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0E83BC8-C137-4049-6B31-D13144179C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461929"/>
              </p:ext>
            </p:extLst>
          </p:nvPr>
        </p:nvGraphicFramePr>
        <p:xfrm>
          <a:off x="1258596" y="1199935"/>
          <a:ext cx="6494593" cy="3410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97983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67338" y="526494"/>
            <a:ext cx="5588318" cy="334707"/>
          </a:xfrm>
          <a:prstGeom prst="rect">
            <a:avLst/>
          </a:prstGeom>
        </p:spPr>
        <p:txBody>
          <a:bodyPr vert="horz" wrap="square" lIns="0" tIns="11430" rIns="0" bIns="0" rtlCol="0" anchor="t" anchorCtr="0">
            <a:spAutoFit/>
          </a:bodyPr>
          <a:lstStyle/>
          <a:p>
            <a:pPr marL="9525">
              <a:lnSpc>
                <a:spcPct val="100000"/>
              </a:lnSpc>
              <a:spcBef>
                <a:spcPts val="90"/>
              </a:spcBef>
            </a:pPr>
            <a:r>
              <a:rPr lang="en-US" spc="4" dirty="0">
                <a:solidFill>
                  <a:schemeClr val="tx2"/>
                </a:solidFill>
              </a:rPr>
              <a:t>Is college worth it?  YES!</a:t>
            </a:r>
            <a:endParaRPr spc="8" dirty="0">
              <a:solidFill>
                <a:schemeClr val="tx2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03604" y="4836668"/>
            <a:ext cx="120968" cy="13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5">
              <a:lnSpc>
                <a:spcPts val="1069"/>
              </a:lnSpc>
            </a:pPr>
            <a:fld id="{81D60167-4931-47E6-BA6A-407CBD079E47}" type="slidenum">
              <a:rPr sz="900" spc="-4" dirty="0">
                <a:solidFill>
                  <a:srgbClr val="9B9B9A"/>
                </a:solidFill>
                <a:latin typeface="Arial"/>
                <a:cs typeface="Arial"/>
              </a:rPr>
              <a:pPr marL="28575">
                <a:lnSpc>
                  <a:spcPts val="1069"/>
                </a:lnSpc>
              </a:pPr>
              <a:t>6</a:t>
            </a:fld>
            <a:endParaRPr sz="900">
              <a:latin typeface="Arial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E2B5D9-F18C-4F4E-44CF-DDA806A39D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37" t="19763" r="-1"/>
          <a:stretch/>
        </p:blipFill>
        <p:spPr>
          <a:xfrm>
            <a:off x="575229" y="1063869"/>
            <a:ext cx="8246672" cy="331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73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B3D478-EE7F-F42F-715B-7AB5BEB11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Pathway to a bachelor’s degree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0B4307-BE68-7BE7-30CC-1FAA73DCD75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77850" y="1125415"/>
            <a:ext cx="7512442" cy="3443941"/>
          </a:xfrm>
        </p:spPr>
        <p:txBody>
          <a:bodyPr/>
          <a:lstStyle/>
          <a:p>
            <a:r>
              <a:rPr lang="en-US" dirty="0"/>
              <a:t>High school graduation rates </a:t>
            </a:r>
          </a:p>
          <a:p>
            <a:r>
              <a:rPr lang="en-US" dirty="0"/>
              <a:t>College-going rates of recent high school grads</a:t>
            </a:r>
          </a:p>
          <a:p>
            <a:r>
              <a:rPr lang="en-US" dirty="0"/>
              <a:t>Transfer rates from community colleges to four-year colleges</a:t>
            </a:r>
          </a:p>
          <a:p>
            <a:r>
              <a:rPr lang="en-US" dirty="0"/>
              <a:t>Completion rates of students in four-year colleges </a:t>
            </a:r>
          </a:p>
          <a:p>
            <a:r>
              <a:rPr lang="en-US" dirty="0"/>
              <a:t>Examine variation within the SJV and across race/ethnic and economic groups</a:t>
            </a:r>
          </a:p>
        </p:txBody>
      </p:sp>
    </p:spTree>
    <p:extLst>
      <p:ext uri="{BB962C8B-B14F-4D97-AF65-F5344CB8AC3E}">
        <p14:creationId xmlns:p14="http://schemas.microsoft.com/office/powerpoint/2010/main" val="3964213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1230D-F1A7-AF83-4295-616CEC4E3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904" y="466165"/>
            <a:ext cx="7644012" cy="733770"/>
          </a:xfrm>
        </p:spPr>
        <p:txBody>
          <a:bodyPr/>
          <a:lstStyle/>
          <a:p>
            <a:r>
              <a:rPr lang="en-US" dirty="0"/>
              <a:t>High school graduation rates are similar to the rest of the state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30B3B8-8841-3C1F-E901-58A2341CE7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59742-078B-AD40-B533-C3F0D0FE0FA0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DEA619F7-9DE7-7C38-D7A4-6589BCAA6C21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4261644958"/>
              </p:ext>
            </p:extLst>
          </p:nvPr>
        </p:nvGraphicFramePr>
        <p:xfrm>
          <a:off x="577850" y="991240"/>
          <a:ext cx="7512050" cy="3577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96532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A987E-6BFB-FC94-3BE0-BE0AE43C0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school graduation rates vary by race/ethnicity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64E495-5BB6-43D7-14E9-6F30B1B16E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59742-078B-AD40-B533-C3F0D0FE0FA0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3EB035A7-54F8-6651-4948-C9A593D5A948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368115799"/>
              </p:ext>
            </p:extLst>
          </p:nvPr>
        </p:nvGraphicFramePr>
        <p:xfrm>
          <a:off x="577850" y="706932"/>
          <a:ext cx="7512050" cy="3861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20293209"/>
      </p:ext>
    </p:extLst>
  </p:cSld>
  <p:clrMapOvr>
    <a:masterClrMapping/>
  </p:clrMapOvr>
</p:sld>
</file>

<file path=ppt/theme/theme1.xml><?xml version="1.0" encoding="utf-8"?>
<a:theme xmlns:a="http://schemas.openxmlformats.org/drawingml/2006/main" name="PPIC_Presentation_Widescreen">
  <a:themeElements>
    <a:clrScheme name="PPIC redesign">
      <a:dk1>
        <a:srgbClr val="1A1918"/>
      </a:dk1>
      <a:lt1>
        <a:srgbClr val="CFCFCF"/>
      </a:lt1>
      <a:dk2>
        <a:srgbClr val="832522"/>
      </a:dk2>
      <a:lt2>
        <a:srgbClr val="CA4F1A"/>
      </a:lt2>
      <a:accent1>
        <a:srgbClr val="196348"/>
      </a:accent1>
      <a:accent2>
        <a:srgbClr val="02BDA7"/>
      </a:accent2>
      <a:accent3>
        <a:srgbClr val="293B54"/>
      </a:accent3>
      <a:accent4>
        <a:srgbClr val="693692"/>
      </a:accent4>
      <a:accent5>
        <a:srgbClr val="44AFD0"/>
      </a:accent5>
      <a:accent6>
        <a:srgbClr val="CCCB74"/>
      </a:accent6>
      <a:hlink>
        <a:srgbClr val="0000FF"/>
      </a:hlink>
      <a:folHlink>
        <a:srgbClr val="808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IC_pptTmplt_redesign" id="{C7B5A264-7028-432B-BFF3-159A5358B88C}" vid="{EEAB706F-423F-455B-9D33-616908CD110C}"/>
    </a:ext>
  </a:extLst>
</a:theme>
</file>

<file path=ppt/theme/theme2.xml><?xml version="1.0" encoding="utf-8"?>
<a:theme xmlns:a="http://schemas.openxmlformats.org/drawingml/2006/main" name="2_PPIC_Presentation_Widescreen">
  <a:themeElements>
    <a:clrScheme name="PPIC Theme Color">
      <a:dk1>
        <a:srgbClr val="5A5A59"/>
      </a:dk1>
      <a:lt1>
        <a:srgbClr val="FFFFFF"/>
      </a:lt1>
      <a:dk2>
        <a:srgbClr val="E4792F"/>
      </a:dk2>
      <a:lt2>
        <a:srgbClr val="DDDEDD"/>
      </a:lt2>
      <a:accent1>
        <a:srgbClr val="006596"/>
      </a:accent1>
      <a:accent2>
        <a:srgbClr val="59AEC5"/>
      </a:accent2>
      <a:accent3>
        <a:srgbClr val="631C4F"/>
      </a:accent3>
      <a:accent4>
        <a:srgbClr val="D66D2E"/>
      </a:accent4>
      <a:accent5>
        <a:srgbClr val="74A397"/>
      </a:accent5>
      <a:accent6>
        <a:srgbClr val="91B24A"/>
      </a:accent6>
      <a:hlink>
        <a:srgbClr val="006694"/>
      </a:hlink>
      <a:folHlink>
        <a:srgbClr val="8D8E8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IC_pptTmplt_redesign" id="{C7B5A264-7028-432B-BFF3-159A5358B88C}" vid="{E02807EF-4EE3-497E-BF57-4B617C96F3D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PPIC_Presentation</Template>
  <TotalTime>6997</TotalTime>
  <Words>673</Words>
  <Application>Microsoft Office PowerPoint</Application>
  <PresentationFormat>On-screen Show (16:9)</PresentationFormat>
  <Paragraphs>118</Paragraphs>
  <Slides>23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</vt:lpstr>
      <vt:lpstr>Candara</vt:lpstr>
      <vt:lpstr>Lucida Grande</vt:lpstr>
      <vt:lpstr>Proxima Nova</vt:lpstr>
      <vt:lpstr>Proxima Nova Lt</vt:lpstr>
      <vt:lpstr>Proxima Nova Medium</vt:lpstr>
      <vt:lpstr>Wingdings</vt:lpstr>
      <vt:lpstr>PPIC_Presentation_Widescreen</vt:lpstr>
      <vt:lpstr>2_PPIC_Presentation_Widescreen</vt:lpstr>
      <vt:lpstr>PowerPoint Presentation</vt:lpstr>
      <vt:lpstr>The San Joaquin Valley is one of the most populated regions of California</vt:lpstr>
      <vt:lpstr>California’s regions are growing apart economically</vt:lpstr>
      <vt:lpstr>State economic equivalents of California regions: From Alabama to richer than Connecticut</vt:lpstr>
      <vt:lpstr>The San Joaquin Valley has relatively few college graduates in core working ages</vt:lpstr>
      <vt:lpstr>Is college worth it?  YES!</vt:lpstr>
      <vt:lpstr>Pathway to a bachelor’s degree</vt:lpstr>
      <vt:lpstr>High school graduation rates are similar to the rest of the state</vt:lpstr>
      <vt:lpstr>High school graduation rates vary by race/ethnicity</vt:lpstr>
      <vt:lpstr>College-going rates are low in the San Joaquin Valley</vt:lpstr>
      <vt:lpstr>San Joaquin Valley high school grads are have low rates of enrolling in 4-year colleges</vt:lpstr>
      <vt:lpstr>San Joaquin Valley high school grads are much more likely to go to a community college than a 4-year college</vt:lpstr>
      <vt:lpstr>One reason: Completion of UC and CSU college prep courses is low in the San Joaquin Valley</vt:lpstr>
      <vt:lpstr>Districts vary widely in college-going rates of recent high school graduates</vt:lpstr>
      <vt:lpstr>Districts with high shares of SED students tend to have higher college-going rates for those students</vt:lpstr>
      <vt:lpstr>Transfer rates are lower in the SJV than in the rest of the state</vt:lpstr>
      <vt:lpstr>Graduation rates at UC and CSU campuses in the  San Joaquin Valley are lower than in the rest of the state</vt:lpstr>
      <vt:lpstr>Where do students in the San Joaquin Valley  fall off the path to a bachelor’s degree?</vt:lpstr>
      <vt:lpstr>The San Joaquin Valley has abundant opportunities</vt:lpstr>
      <vt:lpstr>Setting goals: Key transition points determine outcomes</vt:lpstr>
      <vt:lpstr>Policy recommendations</vt:lpstr>
      <vt:lpstr>Policy recommendations (cont.)</vt:lpstr>
      <vt:lpstr>Notes on the use of these slides</vt:lpstr>
    </vt:vector>
  </TitlesOfParts>
  <Company>PPIC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Jacob Jackson</dc:creator>
  <cp:lastModifiedBy>Hans Johnson</cp:lastModifiedBy>
  <cp:revision>80</cp:revision>
  <cp:lastPrinted>2023-10-16T21:10:58Z</cp:lastPrinted>
  <dcterms:created xsi:type="dcterms:W3CDTF">2023-03-10T17:28:08Z</dcterms:created>
  <dcterms:modified xsi:type="dcterms:W3CDTF">2023-10-17T21:28:46Z</dcterms:modified>
</cp:coreProperties>
</file>