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1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8A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23"/>
    <p:restoredTop sz="94625"/>
  </p:normalViewPr>
  <p:slideViewPr>
    <p:cSldViewPr snapToGrid="0">
      <p:cViewPr varScale="1">
        <p:scale>
          <a:sx n="94" d="100"/>
          <a:sy n="94" d="100"/>
        </p:scale>
        <p:origin x="216" y="6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31704F-7702-2C4A-B467-EECC3452FE28}" type="datetimeFigureOut">
              <a:rPr lang="en-US" smtClean="0"/>
              <a:t>1/31/25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46E46C-8390-4241-A3B7-3EA9E88FC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803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46E46C-8390-4241-A3B7-3EA9E88FC25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122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46E46C-8390-4241-A3B7-3EA9E88FC25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2567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46E46C-8390-4241-A3B7-3EA9E88FC25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5984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0AF714-1C4E-E502-9A4A-5C413F6953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94AE547-93C7-E70F-AD85-1B024864D14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E58F3BA-39B8-47A5-B2E3-A1D2DE3B53A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4B19C3-0FBF-B135-D01C-848748F4CE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46E46C-8390-4241-A3B7-3EA9E88FC25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8182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0F9C7F-9B45-AC50-D7C6-F49EFE9B12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1AFE07B-95E2-485E-7C4E-231F8DDB3B4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4AC4E80-3CD1-F4D4-8FF9-0B9F3CEF5D0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6FCE95-761A-5A95-B429-88D62D9E81A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46E46C-8390-4241-A3B7-3EA9E88FC25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0783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4FEE72-915D-71C9-3756-CDF949EDFE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57BECE0-2F4F-BAC3-02FD-387078B42AB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33E8C23-3731-03FB-A23E-2694D265E1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26C483-C08C-6B3D-62A9-0234F7E1550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46E46C-8390-4241-A3B7-3EA9E88FC25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0403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46E46C-8390-4241-A3B7-3EA9E88FC25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3367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297F4D-C04C-6AB1-0AD9-8FD1C4E9EF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E666FA0-1602-9D47-A706-F6C6C96B2CA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CF709BF-EDF0-4874-848E-4A9D823D3D3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7C1F34-5324-7859-D09F-916969BE621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46E46C-8390-4241-A3B7-3EA9E88FC25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811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1A759-BFF8-4B5B-9ECE-D93AC303B331}" type="datetime1">
              <a:rPr lang="en-US" smtClean="0"/>
              <a:t>1/31/25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217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6A1D9-D323-4F4E-8655-25E2D32CE742}" type="datetime1">
              <a:rPr lang="en-US" smtClean="0"/>
              <a:t>1/31/25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14823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6A1D9-D323-4F4E-8655-25E2D32CE742}" type="datetime1">
              <a:rPr lang="en-US" smtClean="0"/>
              <a:t>1/31/25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6540485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6A1D9-D323-4F4E-8655-25E2D32CE742}" type="datetime1">
              <a:rPr lang="en-US" smtClean="0"/>
              <a:t>1/31/25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513042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6A1D9-D323-4F4E-8655-25E2D32CE742}" type="datetime1">
              <a:rPr lang="en-US" smtClean="0"/>
              <a:t>1/31/25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8257895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6A1D9-D323-4F4E-8655-25E2D32CE742}" type="datetime1">
              <a:rPr lang="en-US" smtClean="0"/>
              <a:t>1/31/25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042365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DF398-5DA3-4937-BE3F-7CA1B9158252}" type="datetime1">
              <a:rPr lang="en-US" smtClean="0"/>
              <a:t>1/31/25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4504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91ED9-F929-4A92-90F9-3C9C84ABBE83}" type="datetime1">
              <a:rPr lang="en-US" smtClean="0"/>
              <a:t>1/31/25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08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B316-A2E6-49F2-825C-64AA951E4184}" type="datetime1">
              <a:rPr lang="en-US" smtClean="0"/>
              <a:t>1/31/25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385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9748B-ADD6-4C5A-8C2A-A39721276E74}" type="datetime1">
              <a:rPr lang="en-US" smtClean="0"/>
              <a:t>1/31/25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118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FB0F-3C5C-4949-B933-9C7E511ED094}" type="datetime1">
              <a:rPr lang="en-US" smtClean="0"/>
              <a:t>1/31/25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80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01D58-E949-4BCB-829A-BBF80E38D59C}" type="datetime1">
              <a:rPr lang="en-US" smtClean="0"/>
              <a:t>1/31/25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779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0A846-0DA4-4D92-9BF1-DE8C52C1F4DF}" type="datetime1">
              <a:rPr lang="en-US" smtClean="0"/>
              <a:t>1/31/25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463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12331-4A9C-472F-A7FA-968157338839}" type="datetime1">
              <a:rPr lang="en-US" smtClean="0"/>
              <a:t>1/31/25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1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97F3D-ED52-43FD-A26D-318B71534485}" type="datetime1">
              <a:rPr lang="en-US" smtClean="0"/>
              <a:t>1/31/25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959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1FA4-6264-4BB8-B3B5-77711EED2D82}" type="datetime1">
              <a:rPr lang="en-US" smtClean="0"/>
              <a:t>1/31/25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25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6A1D9-D323-4F4E-8655-25E2D32CE742}" type="datetime1">
              <a:rPr lang="en-US" smtClean="0"/>
              <a:t>1/31/25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FDF98CC-160E-494C-8C3C-8CDC5FA257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556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4" r:id="rId13"/>
    <p:sldLayoutId id="2147483755" r:id="rId14"/>
    <p:sldLayoutId id="2147483756" r:id="rId15"/>
    <p:sldLayoutId id="2147483757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ual Enrollment in the Central Valley">
            <a:extLst>
              <a:ext uri="{FF2B5EF4-FFF2-40B4-BE49-F238E27FC236}">
                <a16:creationId xmlns:a16="http://schemas.microsoft.com/office/drawing/2014/main" id="{93CE6BA7-1283-CABB-6540-3701A54699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18751"/>
          <a:stretch/>
        </p:blipFill>
        <p:spPr bwMode="auto">
          <a:xfrm>
            <a:off x="20" y="10"/>
            <a:ext cx="1218893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7217919B-8808-0A36-8BBE-BAF5A069EB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81225" y="945687"/>
            <a:ext cx="5019413" cy="1074391"/>
          </a:xfrm>
        </p:spPr>
        <p:txBody>
          <a:bodyPr anchor="t"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sz="1700">
                <a:solidFill>
                  <a:srgbClr val="FFFFFF"/>
                </a:solidFill>
              </a:rPr>
              <a:t>Dual Enrollment - The Central Valley Way</a:t>
            </a:r>
          </a:p>
          <a:p>
            <a:pPr algn="r">
              <a:lnSpc>
                <a:spcPct val="90000"/>
              </a:lnSpc>
            </a:pPr>
            <a:endParaRPr lang="en-US" sz="1700">
              <a:solidFill>
                <a:srgbClr val="FFFFFF"/>
              </a:solidFill>
            </a:endParaRPr>
          </a:p>
          <a:p>
            <a:pPr algn="r">
              <a:lnSpc>
                <a:spcPct val="90000"/>
              </a:lnSpc>
            </a:pPr>
            <a:r>
              <a:rPr lang="en-US" sz="1700">
                <a:solidFill>
                  <a:srgbClr val="FFFFFF"/>
                </a:solidFill>
              </a:rPr>
              <a:t>February 3, 2025</a:t>
            </a:r>
          </a:p>
          <a:p>
            <a:pPr algn="r">
              <a:lnSpc>
                <a:spcPct val="90000"/>
              </a:lnSpc>
            </a:pPr>
            <a:endParaRPr lang="en-US" sz="1700">
              <a:solidFill>
                <a:srgbClr val="FFFFFF"/>
              </a:solidFill>
            </a:endParaRPr>
          </a:p>
          <a:p>
            <a:pPr algn="r">
              <a:lnSpc>
                <a:spcPct val="90000"/>
              </a:lnSpc>
            </a:pPr>
            <a:endParaRPr lang="en-US" sz="1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112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9D2A246-143B-6598-AD93-6A03CEEC0A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A48B7-C6AC-3526-AD35-9B5E369AE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1049238"/>
            <a:ext cx="9403689" cy="146304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Complete Survey &amp; Closing Remarks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BE4231-949D-A642-4885-5C7B0A678C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8896" y="2483375"/>
            <a:ext cx="5032900" cy="898264"/>
          </a:xfrm>
        </p:spPr>
        <p:txBody>
          <a:bodyPr>
            <a:normAutofit/>
          </a:bodyPr>
          <a:lstStyle/>
          <a:p>
            <a:pPr>
              <a:buClr>
                <a:srgbClr val="038AB2"/>
              </a:buClr>
            </a:pPr>
            <a:r>
              <a:rPr lang="en-US" sz="1800" i="1" dirty="0">
                <a:effectLst/>
                <a:latin typeface="Calibri" panose="020F0502020204030204" pitchFamily="34" charset="0"/>
                <a:ea typeface="Fira Sans" panose="020B0503050000020004" pitchFamily="34" charset="0"/>
              </a:rPr>
              <a:t>Benjamin Duran, Executive Director </a:t>
            </a:r>
          </a:p>
          <a:p>
            <a:pPr marL="0" indent="0" algn="ctr">
              <a:buNone/>
            </a:pPr>
            <a:r>
              <a:rPr lang="en-US" sz="1800" i="1" dirty="0">
                <a:effectLst/>
                <a:latin typeface="Calibri" panose="020F0502020204030204" pitchFamily="34" charset="0"/>
                <a:ea typeface="Fira Sans" panose="020B0503050000020004" pitchFamily="34" charset="0"/>
              </a:rPr>
              <a:t>Central Valley Higher Education Consortium</a:t>
            </a: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6" name="Picture 5" descr="A blue and black logo&#10;&#10;AI-generated content may be incorrect.">
            <a:extLst>
              <a:ext uri="{FF2B5EF4-FFF2-40B4-BE49-F238E27FC236}">
                <a16:creationId xmlns:a16="http://schemas.microsoft.com/office/drawing/2014/main" id="{049C47FE-C070-ECF1-C92C-D7F93866964A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8585" t="26062" r="9221" b="27235"/>
          <a:stretch/>
        </p:blipFill>
        <p:spPr>
          <a:xfrm>
            <a:off x="5785346" y="6326050"/>
            <a:ext cx="1847817" cy="48608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FED57BB-E207-E4B5-1E50-45971A353D42}"/>
              </a:ext>
            </a:extLst>
          </p:cNvPr>
          <p:cNvSpPr/>
          <p:nvPr/>
        </p:nvSpPr>
        <p:spPr>
          <a:xfrm>
            <a:off x="517870" y="486079"/>
            <a:ext cx="6300216" cy="171289"/>
          </a:xfrm>
          <a:prstGeom prst="rect">
            <a:avLst/>
          </a:prstGeom>
          <a:solidFill>
            <a:srgbClr val="038AB2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2283CDD6-FF9A-A051-59EE-2DD7763B6A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197424" y="6326050"/>
            <a:ext cx="2703174" cy="523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213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B0B55-91EB-955B-982C-18D9145C3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1049238"/>
            <a:ext cx="9403689" cy="146304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Welcome and Opening Comments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7274C-BD8F-F5E5-06CF-DBE277903F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8896" y="2530736"/>
            <a:ext cx="5032900" cy="898264"/>
          </a:xfrm>
        </p:spPr>
        <p:txBody>
          <a:bodyPr>
            <a:normAutofit/>
          </a:bodyPr>
          <a:lstStyle/>
          <a:p>
            <a:pPr>
              <a:buClr>
                <a:srgbClr val="038AB2"/>
              </a:buClr>
            </a:pPr>
            <a:r>
              <a:rPr lang="en-US" sz="1800" i="1" dirty="0">
                <a:effectLst/>
                <a:latin typeface="Calibri" panose="020F0502020204030204" pitchFamily="34" charset="0"/>
                <a:ea typeface="Fira Sans" panose="020B0503050000020004" pitchFamily="34" charset="0"/>
              </a:rPr>
              <a:t>Benjamin Duran, Executive Director </a:t>
            </a:r>
          </a:p>
          <a:p>
            <a:pPr marL="0" indent="0" algn="ctr">
              <a:buNone/>
            </a:pPr>
            <a:r>
              <a:rPr lang="en-US" sz="1800" i="1" dirty="0">
                <a:effectLst/>
                <a:latin typeface="Calibri" panose="020F0502020204030204" pitchFamily="34" charset="0"/>
                <a:ea typeface="Fira Sans" panose="020B0503050000020004" pitchFamily="34" charset="0"/>
              </a:rPr>
              <a:t>Central Valley Higher Education Consortium</a:t>
            </a: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en-US" sz="1800" dirty="0"/>
          </a:p>
        </p:txBody>
      </p:sp>
      <p:pic>
        <p:nvPicPr>
          <p:cNvPr id="6" name="Picture 5" descr="A blue and black logo&#10;&#10;AI-generated content may be incorrect.">
            <a:extLst>
              <a:ext uri="{FF2B5EF4-FFF2-40B4-BE49-F238E27FC236}">
                <a16:creationId xmlns:a16="http://schemas.microsoft.com/office/drawing/2014/main" id="{945B7426-A69A-67DF-B00A-50940E1A3DC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8585" t="26062" r="9221" b="27235"/>
          <a:stretch/>
        </p:blipFill>
        <p:spPr>
          <a:xfrm>
            <a:off x="5785346" y="6326050"/>
            <a:ext cx="1847817" cy="48608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6508ABA1-64CF-BF24-D8D3-48C14484A074}"/>
              </a:ext>
            </a:extLst>
          </p:cNvPr>
          <p:cNvSpPr/>
          <p:nvPr/>
        </p:nvSpPr>
        <p:spPr>
          <a:xfrm>
            <a:off x="517870" y="486079"/>
            <a:ext cx="6300216" cy="171289"/>
          </a:xfrm>
          <a:prstGeom prst="rect">
            <a:avLst/>
          </a:prstGeom>
          <a:solidFill>
            <a:srgbClr val="038AB2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87B76A21-7BA7-B124-3C05-93EBC343C1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197424" y="6326050"/>
            <a:ext cx="2703174" cy="523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987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4CF9A2F-C96F-842B-B5EC-C22CB573FE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EEF86-F748-2397-8217-1AD99DDEE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1049238"/>
            <a:ext cx="9403689" cy="146304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Keynote Address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BD5493-3120-7049-894B-976E1CBF0A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8896" y="2530736"/>
            <a:ext cx="5032900" cy="898264"/>
          </a:xfrm>
        </p:spPr>
        <p:txBody>
          <a:bodyPr>
            <a:normAutofit/>
          </a:bodyPr>
          <a:lstStyle/>
          <a:p>
            <a:pPr>
              <a:buClr>
                <a:srgbClr val="038AB2"/>
              </a:buClr>
            </a:pPr>
            <a:r>
              <a:rPr lang="en-US" sz="1800" i="1" dirty="0">
                <a:effectLst/>
                <a:latin typeface="Calibri" panose="020F0502020204030204" pitchFamily="34" charset="0"/>
                <a:ea typeface="Fira Sans" panose="020B0503050000020004" pitchFamily="34" charset="0"/>
              </a:rPr>
              <a:t>Sonya Christian, Chancellor</a:t>
            </a:r>
          </a:p>
          <a:p>
            <a:pPr marL="0" indent="0" algn="ctr">
              <a:buClr>
                <a:srgbClr val="038AB2"/>
              </a:buClr>
              <a:buNone/>
            </a:pPr>
            <a:r>
              <a:rPr lang="en-US" sz="1800" i="1" dirty="0">
                <a:effectLst/>
                <a:latin typeface="Calibri" panose="020F0502020204030204" pitchFamily="34" charset="0"/>
                <a:ea typeface="Fira Sans" panose="020B0503050000020004" pitchFamily="34" charset="0"/>
              </a:rPr>
              <a:t>California Community College Chancellor’s Office </a:t>
            </a:r>
            <a:endParaRPr lang="en-US" sz="1800" dirty="0"/>
          </a:p>
        </p:txBody>
      </p:sp>
      <p:pic>
        <p:nvPicPr>
          <p:cNvPr id="6" name="Picture 5" descr="A blue and black logo&#10;&#10;AI-generated content may be incorrect.">
            <a:extLst>
              <a:ext uri="{FF2B5EF4-FFF2-40B4-BE49-F238E27FC236}">
                <a16:creationId xmlns:a16="http://schemas.microsoft.com/office/drawing/2014/main" id="{3494970A-A1E1-5EC4-6E87-ACFC45A85A7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8585" t="26062" r="9221" b="27235"/>
          <a:stretch/>
        </p:blipFill>
        <p:spPr>
          <a:xfrm>
            <a:off x="5785346" y="6326050"/>
            <a:ext cx="1847817" cy="48608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B0C343A2-36D6-C4D2-A4AD-E73CFBE28B49}"/>
              </a:ext>
            </a:extLst>
          </p:cNvPr>
          <p:cNvSpPr/>
          <p:nvPr/>
        </p:nvSpPr>
        <p:spPr>
          <a:xfrm>
            <a:off x="517870" y="486079"/>
            <a:ext cx="6300216" cy="171289"/>
          </a:xfrm>
          <a:prstGeom prst="rect">
            <a:avLst/>
          </a:prstGeom>
          <a:solidFill>
            <a:srgbClr val="038AB2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CF838088-017C-E88D-6389-7A94750C14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197424" y="6326050"/>
            <a:ext cx="2703174" cy="523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036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B507F2D-241E-D863-DA6A-30DBCB63D2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60D46-6882-57A7-5F6D-934CA52A0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1049238"/>
            <a:ext cx="9403689" cy="146304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Dual Enrollment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A82FB-0021-892A-3E11-91E7746FD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4495" y="2323885"/>
            <a:ext cx="7627338" cy="3407063"/>
          </a:xfrm>
        </p:spPr>
        <p:txBody>
          <a:bodyPr>
            <a:normAutofit fontScale="85000" lnSpcReduction="10000"/>
          </a:bodyPr>
          <a:lstStyle/>
          <a:p>
            <a:pPr marL="457200" marR="0">
              <a:lnSpc>
                <a:spcPct val="115000"/>
              </a:lnSpc>
            </a:pPr>
            <a:r>
              <a:rPr lang="en-US" sz="1800" i="1" dirty="0">
                <a:effectLst/>
                <a:latin typeface="Calibri" panose="020F0502020204030204" pitchFamily="34" charset="0"/>
                <a:ea typeface="Fira Sans" panose="020B0503050000020004" pitchFamily="34" charset="0"/>
              </a:rPr>
              <a:t>Richard Aguilar, Director of Dual Enrollment, Reedley College</a:t>
            </a:r>
          </a:p>
          <a:p>
            <a:pPr marL="457200" marR="0">
              <a:lnSpc>
                <a:spcPct val="115000"/>
              </a:lnSpc>
            </a:pPr>
            <a:r>
              <a:rPr lang="en-US" sz="1800" i="1" dirty="0">
                <a:effectLst/>
                <a:latin typeface="Calibri" panose="020F0502020204030204" pitchFamily="34" charset="0"/>
                <a:ea typeface="Fira Sans" panose="020B0503050000020004" pitchFamily="34" charset="0"/>
              </a:rPr>
              <a:t>Carmen Garvis, Curriculum Support Provider &amp; Career Technical Education Department Chair, Sanger High School</a:t>
            </a:r>
          </a:p>
          <a:p>
            <a:pPr marL="457200" marR="0">
              <a:lnSpc>
                <a:spcPct val="115000"/>
              </a:lnSpc>
            </a:pPr>
            <a:r>
              <a:rPr lang="en-US" sz="1800" i="1" dirty="0">
                <a:effectLst/>
                <a:latin typeface="Calibri" panose="020F0502020204030204" pitchFamily="34" charset="0"/>
                <a:ea typeface="Fira Sans" panose="020B0503050000020004" pitchFamily="34" charset="0"/>
              </a:rPr>
              <a:t>Alma Feathers, Program Manager for Early College, Bakersfield College</a:t>
            </a:r>
          </a:p>
          <a:p>
            <a:pPr marL="457200" marR="0">
              <a:lnSpc>
                <a:spcPct val="115000"/>
              </a:lnSpc>
            </a:pPr>
            <a:r>
              <a:rPr lang="en-US" sz="1800" i="1" dirty="0">
                <a:effectLst/>
                <a:latin typeface="Calibri" panose="020F0502020204030204" pitchFamily="34" charset="0"/>
                <a:ea typeface="Fira Sans" panose="020B0503050000020004" pitchFamily="34" charset="0"/>
              </a:rPr>
              <a:t>Jill Jimenez, Counselor, McFarland High School</a:t>
            </a:r>
          </a:p>
          <a:p>
            <a:pPr marL="457200" marR="0">
              <a:lnSpc>
                <a:spcPct val="115000"/>
              </a:lnSpc>
            </a:pPr>
            <a:r>
              <a:rPr lang="en-US" sz="1800" i="1" dirty="0">
                <a:effectLst/>
                <a:latin typeface="Calibri" panose="020F0502020204030204" pitchFamily="34" charset="0"/>
                <a:ea typeface="Fira Sans" panose="020B0503050000020004" pitchFamily="34" charset="0"/>
              </a:rPr>
              <a:t>Lissette Padilla, Director of Special Grants - Dual Enrollment/TRIO SSS/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Fira Sans" panose="020B0503050000020004" pitchFamily="34" charset="0"/>
              </a:rPr>
              <a:t>TRiO</a:t>
            </a:r>
            <a:r>
              <a:rPr lang="en-US" sz="1800" i="1" dirty="0">
                <a:effectLst/>
                <a:latin typeface="Calibri" panose="020F0502020204030204" pitchFamily="34" charset="0"/>
                <a:ea typeface="Fira Sans" panose="020B0503050000020004" pitchFamily="34" charset="0"/>
              </a:rPr>
              <a:t> UB/CalWORKs, Coalinga College</a:t>
            </a:r>
          </a:p>
          <a:p>
            <a:pPr marL="457200" marR="0">
              <a:lnSpc>
                <a:spcPct val="115000"/>
              </a:lnSpc>
            </a:pPr>
            <a:r>
              <a:rPr lang="en-US" sz="1800" i="1" dirty="0">
                <a:effectLst/>
                <a:latin typeface="Calibri" panose="020F0502020204030204" pitchFamily="34" charset="0"/>
                <a:ea typeface="Fira Sans" panose="020B0503050000020004" pitchFamily="34" charset="0"/>
              </a:rPr>
              <a:t>Travis Kirby, Principal, Mendota High School </a:t>
            </a: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914400" marR="0">
              <a:lnSpc>
                <a:spcPct val="115000"/>
              </a:lnSpc>
            </a:pPr>
            <a:r>
              <a:rPr lang="en-US" sz="1800" i="1" dirty="0">
                <a:effectLst/>
                <a:latin typeface="Calibri" panose="020F0502020204030204" pitchFamily="34" charset="0"/>
                <a:ea typeface="Fira Sans" panose="020B0503050000020004" pitchFamily="34" charset="0"/>
              </a:rPr>
              <a:t>Moderated by: Tressa Overstreet, Associate Vice Chancellor of Educational Services &amp; Institutional Effectiveness, State Center Community College District </a:t>
            </a: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6" name="Picture 5" descr="A blue and black logo&#10;&#10;AI-generated content may be incorrect.">
            <a:extLst>
              <a:ext uri="{FF2B5EF4-FFF2-40B4-BE49-F238E27FC236}">
                <a16:creationId xmlns:a16="http://schemas.microsoft.com/office/drawing/2014/main" id="{01383C3D-9E82-57EC-B7C2-8BB286F74D8A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8585" t="26062" r="9221" b="27235"/>
          <a:stretch/>
        </p:blipFill>
        <p:spPr>
          <a:xfrm>
            <a:off x="5785346" y="6326050"/>
            <a:ext cx="1847817" cy="48608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3DFA0B1-321F-C617-5362-EFAC8A6A1F5B}"/>
              </a:ext>
            </a:extLst>
          </p:cNvPr>
          <p:cNvSpPr/>
          <p:nvPr/>
        </p:nvSpPr>
        <p:spPr>
          <a:xfrm>
            <a:off x="517870" y="486079"/>
            <a:ext cx="6300216" cy="171289"/>
          </a:xfrm>
          <a:prstGeom prst="rect">
            <a:avLst/>
          </a:prstGeom>
          <a:solidFill>
            <a:srgbClr val="038AB2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0203C353-655E-86FA-D730-0D99A86225C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197424" y="6326050"/>
            <a:ext cx="2703174" cy="523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528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D4AFF59-AA20-B8C0-456B-B32154B1ED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F7B34-6FCC-CC88-9749-898B2163F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1049238"/>
            <a:ext cx="9403689" cy="146304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Breakout Sessions: Round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D4C683-FDCC-756C-49DF-421ECBCD2A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8524" y="2512278"/>
            <a:ext cx="8673643" cy="2200752"/>
          </a:xfrm>
        </p:spPr>
        <p:txBody>
          <a:bodyPr>
            <a:normAutofit/>
          </a:bodyPr>
          <a:lstStyle/>
          <a:p>
            <a:pPr>
              <a:buClr>
                <a:srgbClr val="038AB2"/>
              </a:buClr>
            </a:pPr>
            <a:r>
              <a:rPr lang="en-US" sz="1800" dirty="0"/>
              <a:t>The Adolescent Brain: Leveraging Adolescent Neuroscience		Salon D1</a:t>
            </a:r>
          </a:p>
          <a:p>
            <a:pPr>
              <a:buClr>
                <a:srgbClr val="038AB2"/>
              </a:buClr>
            </a:pPr>
            <a:r>
              <a:rPr lang="en-US" sz="1800" dirty="0"/>
              <a:t>Expanding College and Career Access Pathways Offerings		Salon D2</a:t>
            </a:r>
          </a:p>
          <a:p>
            <a:pPr>
              <a:buClr>
                <a:srgbClr val="038AB2"/>
              </a:buClr>
            </a:pPr>
            <a:r>
              <a:rPr lang="en-US" sz="1800" dirty="0"/>
              <a:t>College &amp; Career Indicators: CTE &amp; ROP </a:t>
            </a:r>
            <a:r>
              <a:rPr lang="en-US" dirty="0"/>
              <a:t>P</a:t>
            </a:r>
            <a:r>
              <a:rPr lang="en-US" sz="1800" dirty="0"/>
              <a:t>rograms			Salon D3</a:t>
            </a:r>
          </a:p>
        </p:txBody>
      </p:sp>
      <p:pic>
        <p:nvPicPr>
          <p:cNvPr id="6" name="Picture 5" descr="A blue and black logo&#10;&#10;AI-generated content may be incorrect.">
            <a:extLst>
              <a:ext uri="{FF2B5EF4-FFF2-40B4-BE49-F238E27FC236}">
                <a16:creationId xmlns:a16="http://schemas.microsoft.com/office/drawing/2014/main" id="{E04358F7-23B4-52C3-2270-2EC1730DA54A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8585" t="26062" r="9221" b="27235"/>
          <a:stretch/>
        </p:blipFill>
        <p:spPr>
          <a:xfrm>
            <a:off x="5785346" y="6326050"/>
            <a:ext cx="1847817" cy="48608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ACCFB1B6-93F1-3481-3B01-4D2C001BDBF4}"/>
              </a:ext>
            </a:extLst>
          </p:cNvPr>
          <p:cNvSpPr/>
          <p:nvPr/>
        </p:nvSpPr>
        <p:spPr>
          <a:xfrm>
            <a:off x="517870" y="486079"/>
            <a:ext cx="6300216" cy="171289"/>
          </a:xfrm>
          <a:prstGeom prst="rect">
            <a:avLst/>
          </a:prstGeom>
          <a:solidFill>
            <a:srgbClr val="038AB2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5873D2F9-9EFB-6648-5CCC-9118A395BD6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197424" y="6326050"/>
            <a:ext cx="2703174" cy="523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527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E9AE34B-6E98-B3C6-62A0-E1E1D19A6A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7583C-0629-1F1F-D460-399E80FEF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7368" y="2532676"/>
            <a:ext cx="3537263" cy="896324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chemeClr val="tx1"/>
                </a:solidFill>
              </a:rPr>
              <a:t>Lunch Time</a:t>
            </a:r>
          </a:p>
        </p:txBody>
      </p:sp>
      <p:pic>
        <p:nvPicPr>
          <p:cNvPr id="6" name="Picture 5" descr="A blue and black logo&#10;&#10;AI-generated content may be incorrect.">
            <a:extLst>
              <a:ext uri="{FF2B5EF4-FFF2-40B4-BE49-F238E27FC236}">
                <a16:creationId xmlns:a16="http://schemas.microsoft.com/office/drawing/2014/main" id="{3195EDEB-9FA3-C78C-C86B-B64A728B6BF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8585" t="26062" r="9221" b="27235"/>
          <a:stretch/>
        </p:blipFill>
        <p:spPr>
          <a:xfrm>
            <a:off x="5785346" y="6326050"/>
            <a:ext cx="1847817" cy="48608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EF05407C-FF73-0268-3EDE-E1080AA67E82}"/>
              </a:ext>
            </a:extLst>
          </p:cNvPr>
          <p:cNvSpPr/>
          <p:nvPr/>
        </p:nvSpPr>
        <p:spPr>
          <a:xfrm>
            <a:off x="517870" y="486079"/>
            <a:ext cx="6300216" cy="171289"/>
          </a:xfrm>
          <a:prstGeom prst="rect">
            <a:avLst/>
          </a:prstGeom>
          <a:solidFill>
            <a:srgbClr val="038AB2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182299AF-979D-6CA8-6AAB-92AF55FAA0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197424" y="6326050"/>
            <a:ext cx="2703174" cy="523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903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2DDC19B-EDDF-77B2-C9F8-9D696175A4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F0586-988A-6C36-1112-A7F4DDF89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1049238"/>
            <a:ext cx="9403689" cy="146304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Breakout Sessions: Round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913543-A5DA-C495-8759-B43B307DA8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870" y="2512278"/>
            <a:ext cx="10374881" cy="2200752"/>
          </a:xfrm>
        </p:spPr>
        <p:txBody>
          <a:bodyPr>
            <a:normAutofit/>
          </a:bodyPr>
          <a:lstStyle/>
          <a:p>
            <a:pPr>
              <a:buClr>
                <a:srgbClr val="038AB2"/>
              </a:buClr>
            </a:pPr>
            <a:r>
              <a:rPr lang="en-US" sz="1800" dirty="0"/>
              <a:t>Central Valley Math Bridge: Using Dual Enrollment as an Intervention &amp; Equity Tool	Salon D1</a:t>
            </a:r>
          </a:p>
          <a:p>
            <a:pPr>
              <a:buClr>
                <a:srgbClr val="038AB2"/>
              </a:buClr>
            </a:pPr>
            <a:r>
              <a:rPr lang="en-US" sz="1800" dirty="0"/>
              <a:t>Equitable Dual Enrollment: Activating Postsecondary Access &amp; Success				Salon D2</a:t>
            </a:r>
          </a:p>
          <a:p>
            <a:pPr>
              <a:buClr>
                <a:srgbClr val="038AB2"/>
              </a:buClr>
            </a:pPr>
            <a:r>
              <a:rPr lang="en-US" sz="1800" dirty="0"/>
              <a:t>Crayons to College: Bridging Futures for for K-8 Students							Salon D3</a:t>
            </a:r>
          </a:p>
        </p:txBody>
      </p:sp>
      <p:pic>
        <p:nvPicPr>
          <p:cNvPr id="6" name="Picture 5" descr="A blue and black logo&#10;&#10;AI-generated content may be incorrect.">
            <a:extLst>
              <a:ext uri="{FF2B5EF4-FFF2-40B4-BE49-F238E27FC236}">
                <a16:creationId xmlns:a16="http://schemas.microsoft.com/office/drawing/2014/main" id="{7AECD34C-DA88-177A-33BE-62AB6FA7489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8585" t="26062" r="9221" b="27235"/>
          <a:stretch/>
        </p:blipFill>
        <p:spPr>
          <a:xfrm>
            <a:off x="5785346" y="6326050"/>
            <a:ext cx="1847817" cy="48608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288C641-190F-B3E6-2B04-BBC78642D25E}"/>
              </a:ext>
            </a:extLst>
          </p:cNvPr>
          <p:cNvSpPr/>
          <p:nvPr/>
        </p:nvSpPr>
        <p:spPr>
          <a:xfrm>
            <a:off x="517870" y="486079"/>
            <a:ext cx="6300216" cy="171289"/>
          </a:xfrm>
          <a:prstGeom prst="rect">
            <a:avLst/>
          </a:prstGeom>
          <a:solidFill>
            <a:srgbClr val="038AB2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8BF9C181-BE94-7433-A16B-D494BFA92A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197424" y="6326050"/>
            <a:ext cx="2703174" cy="523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425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1D18466-7001-7A67-8B4E-5CA67A9C64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1A661-98BF-9438-4963-7F37E3982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1049238"/>
            <a:ext cx="9403689" cy="146304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What Does This Mean for Students?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573721-8364-6B7A-ACC6-EFA32135D2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4495" y="2323885"/>
            <a:ext cx="7627338" cy="3407063"/>
          </a:xfrm>
        </p:spPr>
        <p:txBody>
          <a:bodyPr>
            <a:normAutofit/>
          </a:bodyPr>
          <a:lstStyle/>
          <a:p>
            <a:pPr marL="457200" marR="0">
              <a:lnSpc>
                <a:spcPct val="115000"/>
              </a:lnSpc>
            </a:pPr>
            <a:r>
              <a:rPr lang="en-US" sz="1800" i="1" dirty="0">
                <a:effectLst/>
                <a:latin typeface="Calibri" panose="020F0502020204030204" pitchFamily="34" charset="0"/>
                <a:ea typeface="Fira Sans" panose="020B0503050000020004" pitchFamily="34" charset="0"/>
              </a:rPr>
              <a:t>Ailyn Morales, Mendota High School</a:t>
            </a:r>
          </a:p>
          <a:p>
            <a:pPr marL="457200" marR="0">
              <a:lnSpc>
                <a:spcPct val="115000"/>
              </a:lnSpc>
            </a:pPr>
            <a:r>
              <a:rPr lang="en-US" sz="1800" i="1" dirty="0">
                <a:effectLst/>
                <a:latin typeface="Calibri" panose="020F0502020204030204" pitchFamily="34" charset="0"/>
                <a:ea typeface="Fira Sans" panose="020B0503050000020004" pitchFamily="34" charset="0"/>
              </a:rPr>
              <a:t>Jonathan Alfaro, Mendota High School</a:t>
            </a:r>
          </a:p>
          <a:p>
            <a:pPr marL="457200" marR="0">
              <a:lnSpc>
                <a:spcPct val="115000"/>
              </a:lnSpc>
            </a:pPr>
            <a:r>
              <a:rPr lang="en-US" sz="1800" i="1" dirty="0">
                <a:effectLst/>
                <a:latin typeface="Calibri" panose="020F0502020204030204" pitchFamily="34" charset="0"/>
                <a:ea typeface="Fira Sans" panose="020B0503050000020004" pitchFamily="34" charset="0"/>
              </a:rPr>
              <a:t>Andres Medina Zapien, McFarland High School</a:t>
            </a:r>
          </a:p>
          <a:p>
            <a:pPr marL="457200" marR="0">
              <a:lnSpc>
                <a:spcPct val="115000"/>
              </a:lnSpc>
            </a:pPr>
            <a:r>
              <a:rPr lang="en-US" sz="1800" i="1" dirty="0">
                <a:effectLst/>
                <a:latin typeface="Calibri" panose="020F0502020204030204" pitchFamily="34" charset="0"/>
                <a:ea typeface="Fira Sans" panose="020B0503050000020004" pitchFamily="34" charset="0"/>
              </a:rPr>
              <a:t>Isaac Dircio, McFarland High School </a:t>
            </a:r>
          </a:p>
          <a:p>
            <a:pPr marL="457200" marR="0">
              <a:lnSpc>
                <a:spcPct val="115000"/>
              </a:lnSpc>
            </a:pPr>
            <a:r>
              <a:rPr lang="en-US" i="1" dirty="0">
                <a:latin typeface="Calibri" panose="020F0502020204030204" pitchFamily="34" charset="0"/>
                <a:ea typeface="Fira Sans" panose="020B0503050000020004" pitchFamily="34" charset="0"/>
              </a:rPr>
              <a:t>Saige Jones, Sanger High School</a:t>
            </a:r>
          </a:p>
          <a:p>
            <a:pPr marL="457200" marR="0">
              <a:lnSpc>
                <a:spcPct val="115000"/>
              </a:lnSpc>
            </a:pPr>
            <a:r>
              <a:rPr lang="en-US" sz="1800" i="1" dirty="0" err="1">
                <a:effectLst/>
                <a:latin typeface="Calibri" panose="020F0502020204030204" pitchFamily="34" charset="0"/>
                <a:ea typeface="Fira Sans" panose="020B0503050000020004" pitchFamily="34" charset="0"/>
              </a:rPr>
              <a:t>Zeidi</a:t>
            </a:r>
            <a:r>
              <a:rPr lang="en-US" sz="1800" i="1" dirty="0">
                <a:effectLst/>
                <a:latin typeface="Calibri" panose="020F0502020204030204" pitchFamily="34" charset="0"/>
                <a:ea typeface="Fira Sans" panose="020B0503050000020004" pitchFamily="34" charset="0"/>
              </a:rPr>
              <a:t> Diaz, Fresno State</a:t>
            </a:r>
          </a:p>
          <a:p>
            <a:pPr marL="857250" lvl="1">
              <a:lnSpc>
                <a:spcPct val="115000"/>
              </a:lnSpc>
            </a:pPr>
            <a:r>
              <a:rPr lang="en-US" sz="1800" i="1" dirty="0">
                <a:effectLst/>
                <a:latin typeface="Calibri" panose="020F0502020204030204" pitchFamily="34" charset="0"/>
                <a:ea typeface="Fira Sans" panose="020B0503050000020004" pitchFamily="34" charset="0"/>
              </a:rPr>
              <a:t>Moderated By: James Preston, President, Lemoore College</a:t>
            </a:r>
          </a:p>
          <a:p>
            <a:pPr marL="457200" marR="0">
              <a:lnSpc>
                <a:spcPct val="115000"/>
              </a:lnSpc>
            </a:pPr>
            <a:endParaRPr lang="en-US" sz="1800" i="1" dirty="0">
              <a:effectLst/>
              <a:latin typeface="Calibri" panose="020F0502020204030204" pitchFamily="34" charset="0"/>
              <a:ea typeface="Fira Sans" panose="020B0503050000020004" pitchFamily="34" charset="0"/>
            </a:endParaRPr>
          </a:p>
        </p:txBody>
      </p:sp>
      <p:pic>
        <p:nvPicPr>
          <p:cNvPr id="6" name="Picture 5" descr="A blue and black logo&#10;&#10;AI-generated content may be incorrect.">
            <a:extLst>
              <a:ext uri="{FF2B5EF4-FFF2-40B4-BE49-F238E27FC236}">
                <a16:creationId xmlns:a16="http://schemas.microsoft.com/office/drawing/2014/main" id="{58E69615-BFB2-B016-0029-1EE61216C3E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8585" t="26062" r="9221" b="27235"/>
          <a:stretch/>
        </p:blipFill>
        <p:spPr>
          <a:xfrm>
            <a:off x="5785346" y="6326050"/>
            <a:ext cx="1847817" cy="48608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458CCDEE-B734-D38D-E503-D8851F317AAA}"/>
              </a:ext>
            </a:extLst>
          </p:cNvPr>
          <p:cNvSpPr/>
          <p:nvPr/>
        </p:nvSpPr>
        <p:spPr>
          <a:xfrm>
            <a:off x="517870" y="486079"/>
            <a:ext cx="6300216" cy="171289"/>
          </a:xfrm>
          <a:prstGeom prst="rect">
            <a:avLst/>
          </a:prstGeom>
          <a:solidFill>
            <a:srgbClr val="038AB2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01CB05AE-1804-9DAA-0219-1AD3302F74A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197424" y="6326050"/>
            <a:ext cx="2703174" cy="523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398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46DED26-FA43-19AE-D286-872F0E792A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9695C-D61E-FAF2-C9AD-D3060AD8B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1049238"/>
            <a:ext cx="9403689" cy="146304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Audience Thoughts &amp; 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FEAAD8-DD13-CE88-C5C1-55A0BA069F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8896" y="2483375"/>
            <a:ext cx="5032900" cy="898264"/>
          </a:xfrm>
        </p:spPr>
        <p:txBody>
          <a:bodyPr>
            <a:normAutofit/>
          </a:bodyPr>
          <a:lstStyle/>
          <a:p>
            <a:pPr>
              <a:buClr>
                <a:srgbClr val="038AB2"/>
              </a:buClr>
            </a:pPr>
            <a:r>
              <a:rPr lang="en-US" sz="1800" i="1" dirty="0">
                <a:effectLst/>
                <a:latin typeface="Calibri" panose="020F0502020204030204" pitchFamily="34" charset="0"/>
                <a:ea typeface="Fira Sans" panose="020B0503050000020004" pitchFamily="34" charset="0"/>
              </a:rPr>
              <a:t>Benjamin Duran, Executive Director </a:t>
            </a:r>
          </a:p>
          <a:p>
            <a:pPr marL="0" indent="0" algn="ctr">
              <a:buNone/>
            </a:pPr>
            <a:r>
              <a:rPr lang="en-US" sz="1800" i="1" dirty="0">
                <a:effectLst/>
                <a:latin typeface="Calibri" panose="020F0502020204030204" pitchFamily="34" charset="0"/>
                <a:ea typeface="Fira Sans" panose="020B0503050000020004" pitchFamily="34" charset="0"/>
              </a:rPr>
              <a:t>Central Valley Higher Education Consortium</a:t>
            </a: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6" name="Picture 5" descr="A blue and black logo&#10;&#10;AI-generated content may be incorrect.">
            <a:extLst>
              <a:ext uri="{FF2B5EF4-FFF2-40B4-BE49-F238E27FC236}">
                <a16:creationId xmlns:a16="http://schemas.microsoft.com/office/drawing/2014/main" id="{4FD28B39-0101-01DB-195B-292E99EBA921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8585" t="26062" r="9221" b="27235"/>
          <a:stretch/>
        </p:blipFill>
        <p:spPr>
          <a:xfrm>
            <a:off x="5785346" y="6326050"/>
            <a:ext cx="1847817" cy="48608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59197F74-6EC1-684E-8D6B-14CAE21A1E62}"/>
              </a:ext>
            </a:extLst>
          </p:cNvPr>
          <p:cNvSpPr/>
          <p:nvPr/>
        </p:nvSpPr>
        <p:spPr>
          <a:xfrm>
            <a:off x="517870" y="486079"/>
            <a:ext cx="6300216" cy="171289"/>
          </a:xfrm>
          <a:prstGeom prst="rect">
            <a:avLst/>
          </a:prstGeom>
          <a:solidFill>
            <a:srgbClr val="038AB2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38747F12-E2D0-548B-88D3-8314A9C5647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197424" y="6326050"/>
            <a:ext cx="2703174" cy="523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59358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109</TotalTime>
  <Words>323</Words>
  <Application>Microsoft Macintosh PowerPoint</Application>
  <PresentationFormat>Widescreen</PresentationFormat>
  <Paragraphs>48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Aptos</vt:lpstr>
      <vt:lpstr>Arial</vt:lpstr>
      <vt:lpstr>Calibri</vt:lpstr>
      <vt:lpstr>Trebuchet MS</vt:lpstr>
      <vt:lpstr>Wingdings 3</vt:lpstr>
      <vt:lpstr>Facet</vt:lpstr>
      <vt:lpstr>PowerPoint Presentation</vt:lpstr>
      <vt:lpstr>Welcome and Opening Comments </vt:lpstr>
      <vt:lpstr>Keynote Address</vt:lpstr>
      <vt:lpstr>Dual Enrollment Models</vt:lpstr>
      <vt:lpstr>Breakout Sessions: Round 1</vt:lpstr>
      <vt:lpstr>Lunch Time</vt:lpstr>
      <vt:lpstr>Breakout Sessions: Round 2</vt:lpstr>
      <vt:lpstr>What Does This Mean for Students?</vt:lpstr>
      <vt:lpstr>Audience Thoughts &amp; Comments</vt:lpstr>
      <vt:lpstr>Complete Survey &amp; Closing Remarks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Angel Ramirez</dc:creator>
  <cp:lastModifiedBy>Angel Ramirez</cp:lastModifiedBy>
  <cp:revision>3</cp:revision>
  <dcterms:created xsi:type="dcterms:W3CDTF">2025-01-30T22:37:59Z</dcterms:created>
  <dcterms:modified xsi:type="dcterms:W3CDTF">2025-02-01T00:10:10Z</dcterms:modified>
</cp:coreProperties>
</file>