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8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3"/>
    <p:restoredTop sz="94625"/>
  </p:normalViewPr>
  <p:slideViewPr>
    <p:cSldViewPr snapToGrid="0">
      <p:cViewPr varScale="1">
        <p:scale>
          <a:sx n="94" d="100"/>
          <a:sy n="94" d="100"/>
        </p:scale>
        <p:origin x="21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1704F-7702-2C4A-B467-EECC3452FE28}" type="datetimeFigureOut">
              <a:rPr lang="en-US" smtClean="0"/>
              <a:t>1/31/25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6E46C-8390-4241-A3B7-3EA9E88FC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03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5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98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AF714-1C4E-E502-9A4A-5C413F695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4AE547-93C7-E70F-AD85-1B024864D1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58F3BA-39B8-47A5-B2E3-A1D2DE3B53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B19C3-0FBF-B135-D01C-848748F4CE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18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F9C7F-9B45-AC50-D7C6-F49EFE9B1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AFE07B-95E2-485E-7C4E-231F8DDB3B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AC4E80-3CD1-F4D4-8FF9-0B9F3CEF5D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FCE95-761A-5A95-B429-88D62D9E81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78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FEE72-915D-71C9-3756-CDF949EDF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7BECE0-2F4F-BAC3-02FD-387078B42A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3E8C23-3731-03FB-A23E-2694D265E1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C483-C08C-6B3D-62A9-0234F7E155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40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36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97F4D-C04C-6AB1-0AD9-8FD1C4E9E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666FA0-1602-9D47-A706-F6C6C96B2C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F709BF-EDF0-4874-848E-4A9D823D3D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C1F34-5324-7859-D09F-916969BE62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6E46C-8390-4241-A3B7-3EA9E88FC2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1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1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482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54048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130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25789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4236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0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0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8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1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D58-E949-4BCB-829A-BBF80E38D59C}" type="datetime1">
              <a:rPr lang="en-US" smtClean="0"/>
              <a:t>1/31/25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1/31/25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6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1/31/25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5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1/31/25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5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6A1D9-D323-4F4E-8655-25E2D32CE742}" type="datetime1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5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ual Enrollment in the Central Valley">
            <a:extLst>
              <a:ext uri="{FF2B5EF4-FFF2-40B4-BE49-F238E27FC236}">
                <a16:creationId xmlns:a16="http://schemas.microsoft.com/office/drawing/2014/main" id="{93CE6BA7-1283-CABB-6540-3701A5469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8751"/>
          <a:stretch/>
        </p:blipFill>
        <p:spPr bwMode="auto">
          <a:xfrm>
            <a:off x="20" y="10"/>
            <a:ext cx="121889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217919B-8808-0A36-8BBE-BAF5A069E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1225" y="945687"/>
            <a:ext cx="5019413" cy="1074391"/>
          </a:xfrm>
        </p:spPr>
        <p:txBody>
          <a:bodyPr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1700">
                <a:solidFill>
                  <a:srgbClr val="FFFFFF"/>
                </a:solidFill>
              </a:rPr>
              <a:t>Dual Enrollment - The Central Valley Way</a:t>
            </a:r>
          </a:p>
          <a:p>
            <a:pPr algn="r">
              <a:lnSpc>
                <a:spcPct val="90000"/>
              </a:lnSpc>
            </a:pPr>
            <a:endParaRPr lang="en-US" sz="1700">
              <a:solidFill>
                <a:srgbClr val="FFFFFF"/>
              </a:solidFill>
            </a:endParaRPr>
          </a:p>
          <a:p>
            <a:pPr algn="r">
              <a:lnSpc>
                <a:spcPct val="90000"/>
              </a:lnSpc>
            </a:pPr>
            <a:r>
              <a:rPr lang="en-US" sz="1700">
                <a:solidFill>
                  <a:srgbClr val="FFFFFF"/>
                </a:solidFill>
              </a:rPr>
              <a:t>February 3, 2025</a:t>
            </a:r>
          </a:p>
          <a:p>
            <a:pPr algn="r">
              <a:lnSpc>
                <a:spcPct val="90000"/>
              </a:lnSpc>
            </a:pPr>
            <a:endParaRPr lang="en-US" sz="1700">
              <a:solidFill>
                <a:srgbClr val="FFFFFF"/>
              </a:solidFill>
            </a:endParaRPr>
          </a:p>
          <a:p>
            <a:pPr algn="r">
              <a:lnSpc>
                <a:spcPct val="90000"/>
              </a:lnSpc>
            </a:pPr>
            <a:endParaRPr lang="en-US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1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D2A246-143B-6598-AD93-6A03CEEC0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A48B7-C6AC-3526-AD35-9B5E369AE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Complete Survey &amp; Closing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E4231-949D-A642-4885-5C7B0A678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896" y="2483375"/>
            <a:ext cx="5032900" cy="898264"/>
          </a:xfrm>
        </p:spPr>
        <p:txBody>
          <a:bodyPr>
            <a:normAutofit/>
          </a:bodyPr>
          <a:lstStyle/>
          <a:p>
            <a:pPr>
              <a:buClr>
                <a:srgbClr val="038AB2"/>
              </a:buClr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Benjamin Duran, Executive Director </a:t>
            </a:r>
          </a:p>
          <a:p>
            <a:pPr marL="0" indent="0" algn="ctr"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Central Valley Higher Education Consortium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049C47FE-C070-ECF1-C92C-D7F93866964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ED57BB-E207-E4B5-1E50-45971A353D42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283CDD6-FF9A-A051-59EE-2DD7763B6A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21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B0B55-91EB-955B-982C-18D9145C3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Welcome and Opening Comments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274C-BD8F-F5E5-06CF-DBE277903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896" y="2530736"/>
            <a:ext cx="5032900" cy="898264"/>
          </a:xfrm>
        </p:spPr>
        <p:txBody>
          <a:bodyPr>
            <a:normAutofit/>
          </a:bodyPr>
          <a:lstStyle/>
          <a:p>
            <a:pPr>
              <a:buClr>
                <a:srgbClr val="038AB2"/>
              </a:buClr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Benjamin Duran, Executive Director </a:t>
            </a:r>
          </a:p>
          <a:p>
            <a:pPr marL="0" indent="0" algn="ctr"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Central Valley Higher Education Consortium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1800" dirty="0"/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945B7426-A69A-67DF-B00A-50940E1A3DC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508ABA1-64CF-BF24-D8D3-48C14484A074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87B76A21-7BA7-B124-3C05-93EBC343C1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98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CF9A2F-C96F-842B-B5EC-C22CB573F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EEF86-F748-2397-8217-1AD99DDEE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Keynote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D5493-3120-7049-894B-976E1CBF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896" y="2530736"/>
            <a:ext cx="5032900" cy="898264"/>
          </a:xfrm>
        </p:spPr>
        <p:txBody>
          <a:bodyPr>
            <a:normAutofit/>
          </a:bodyPr>
          <a:lstStyle/>
          <a:p>
            <a:pPr>
              <a:buClr>
                <a:srgbClr val="038AB2"/>
              </a:buClr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Sonya Christian, Chancellor</a:t>
            </a:r>
          </a:p>
          <a:p>
            <a:pPr marL="0" indent="0" algn="ctr">
              <a:buClr>
                <a:srgbClr val="038AB2"/>
              </a:buClr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California Community College Chancellor’s Office </a:t>
            </a:r>
            <a:endParaRPr lang="en-US" sz="1800" dirty="0"/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3494970A-A1E1-5EC4-6E87-ACFC45A85A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0C343A2-36D6-C4D2-A4AD-E73CFBE28B49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F838088-017C-E88D-6389-7A94750C1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3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507F2D-241E-D863-DA6A-30DBCB63D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60D46-6882-57A7-5F6D-934CA52A0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Dual Enrollment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82FB-0021-892A-3E11-91E7746FD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495" y="2323885"/>
            <a:ext cx="7627338" cy="3407063"/>
          </a:xfrm>
        </p:spPr>
        <p:txBody>
          <a:bodyPr>
            <a:normAutofit fontScale="85000" lnSpcReduction="10000"/>
          </a:bodyPr>
          <a:lstStyle/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Richard Aguilar, Director of Dual Enrollment, Reedley College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Carmen Garvis, Curriculum Support Provider &amp; Career Technical Education Department Chair, Sanger High School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Alma Feathers, Program Manager for Early College, Bakersfield College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Jill Jimenez, Counselor, McFarland High School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Lissette Padilla, Director of Special Grants - Dual Enrollment/TRIO SSS/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TRiO</a:t>
            </a: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 UB/CalWORKs, Coalinga College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Travis Kirby, Principal, Mendota High School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144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Moderated by: Tressa Overstreet, Associate Vice Chancellor of Educational Services &amp; Institutional Effectiveness, State Center Community College District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01383C3D-9E82-57EC-B7C2-8BB286F74D8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DFA0B1-321F-C617-5362-EFAC8A6A1F5B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203C353-655E-86FA-D730-0D99A8622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2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4AFF59-AA20-B8C0-456B-B32154B1E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7B34-6FCC-CC88-9749-898B2163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Breakout Sessions: 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4C683-FDCC-756C-49DF-421ECBCD2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8524" y="2512278"/>
            <a:ext cx="8673643" cy="2200752"/>
          </a:xfrm>
        </p:spPr>
        <p:txBody>
          <a:bodyPr>
            <a:normAutofit/>
          </a:bodyPr>
          <a:lstStyle/>
          <a:p>
            <a:pPr>
              <a:buClr>
                <a:srgbClr val="038AB2"/>
              </a:buClr>
            </a:pPr>
            <a:r>
              <a:rPr lang="en-US" sz="1800" dirty="0"/>
              <a:t>The Adolescent Brain: Leveraging Adolescent Neuroscience		Salon D1</a:t>
            </a:r>
          </a:p>
          <a:p>
            <a:pPr>
              <a:buClr>
                <a:srgbClr val="038AB2"/>
              </a:buClr>
            </a:pPr>
            <a:r>
              <a:rPr lang="en-US" sz="1800" dirty="0"/>
              <a:t>Expanding College and Career Access Pathways Offerings		Salon D2</a:t>
            </a:r>
          </a:p>
          <a:p>
            <a:pPr>
              <a:buClr>
                <a:srgbClr val="038AB2"/>
              </a:buClr>
            </a:pPr>
            <a:r>
              <a:rPr lang="en-US" sz="1800" dirty="0"/>
              <a:t>College &amp; Career Indicators: CTE &amp; ROP </a:t>
            </a:r>
            <a:r>
              <a:rPr lang="en-US" dirty="0"/>
              <a:t>P</a:t>
            </a:r>
            <a:r>
              <a:rPr lang="en-US" sz="1800" dirty="0"/>
              <a:t>rograms			Salon D3</a:t>
            </a: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E04358F7-23B4-52C3-2270-2EC1730DA54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CCFB1B6-93F1-3481-3B01-4D2C001BDBF4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873D2F9-9EFB-6648-5CCC-9118A395BD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2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9AE34B-6E98-B3C6-62A0-E1E1D19A6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583C-0629-1F1F-D460-399E80FEF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368" y="2532676"/>
            <a:ext cx="3537263" cy="896324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Lunch Time</a:t>
            </a: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3195EDEB-9FA3-C78C-C86B-B64A728B6B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F05407C-FF73-0268-3EDE-E1080AA67E82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82299AF-979D-6CA8-6AAB-92AF55FAA0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90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DDC19B-EDDF-77B2-C9F8-9D696175A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F0586-988A-6C36-1112-A7F4DDF89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Breakout Sessions: 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13543-A5DA-C495-8759-B43B307DA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512278"/>
            <a:ext cx="10374881" cy="2200752"/>
          </a:xfrm>
        </p:spPr>
        <p:txBody>
          <a:bodyPr>
            <a:normAutofit/>
          </a:bodyPr>
          <a:lstStyle/>
          <a:p>
            <a:pPr>
              <a:buClr>
                <a:srgbClr val="038AB2"/>
              </a:buClr>
            </a:pPr>
            <a:r>
              <a:rPr lang="en-US" sz="1800" dirty="0"/>
              <a:t>Central Valley Math Bridge: Using Dual Enrollment as an Intervention &amp; Equity Tool	Salon D1</a:t>
            </a:r>
          </a:p>
          <a:p>
            <a:pPr>
              <a:buClr>
                <a:srgbClr val="038AB2"/>
              </a:buClr>
            </a:pPr>
            <a:r>
              <a:rPr lang="en-US" sz="1800" dirty="0"/>
              <a:t>Equitable Dual Enrollment: Activating Postsecondary Access &amp; Success				Salon D2</a:t>
            </a:r>
          </a:p>
          <a:p>
            <a:pPr>
              <a:buClr>
                <a:srgbClr val="038AB2"/>
              </a:buClr>
            </a:pPr>
            <a:r>
              <a:rPr lang="en-US" sz="1800" dirty="0"/>
              <a:t>Crayons to College: Bridging Futures for for K-8 Students							Salon D3</a:t>
            </a: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7AECD34C-DA88-177A-33BE-62AB6FA7489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88C641-190F-B3E6-2B04-BBC78642D25E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8BF9C181-BE94-7433-A16B-D494BFA92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42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D18466-7001-7A67-8B4E-5CA67A9C6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A661-98BF-9438-4963-7F37E398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What Does This Mean for Students?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73721-8364-6B7A-ACC6-EFA32135D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495" y="2323885"/>
            <a:ext cx="7627338" cy="3407063"/>
          </a:xfrm>
        </p:spPr>
        <p:txBody>
          <a:bodyPr>
            <a:normAutofit/>
          </a:bodyPr>
          <a:lstStyle/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Ailyn Morales, Mendota High School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Jonathan Alfaro, Mendota High School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Andres Medina Zapien, McFarland High School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Isaac Dircio, McFarland High School </a:t>
            </a:r>
          </a:p>
          <a:p>
            <a:pPr marL="457200" marR="0">
              <a:lnSpc>
                <a:spcPct val="115000"/>
              </a:lnSpc>
            </a:pPr>
            <a:r>
              <a:rPr lang="en-US" i="1" dirty="0">
                <a:latin typeface="Calibri" panose="020F0502020204030204" pitchFamily="34" charset="0"/>
                <a:ea typeface="Fira Sans" panose="020B0503050000020004" pitchFamily="34" charset="0"/>
              </a:rPr>
              <a:t>Saige Jones, Sanger High School</a:t>
            </a:r>
          </a:p>
          <a:p>
            <a:pPr marL="457200" marR="0">
              <a:lnSpc>
                <a:spcPct val="115000"/>
              </a:lnSpc>
            </a:pPr>
            <a:r>
              <a:rPr lang="en-US" sz="1800" i="1" dirty="0" err="1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Zeidi</a:t>
            </a: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 Diaz, Fresno State</a:t>
            </a:r>
          </a:p>
          <a:p>
            <a:pPr marL="857250" lvl="1">
              <a:lnSpc>
                <a:spcPct val="115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Moderated By: James Preston, President, Lemoore College</a:t>
            </a:r>
          </a:p>
          <a:p>
            <a:pPr marL="457200" marR="0">
              <a:lnSpc>
                <a:spcPct val="115000"/>
              </a:lnSpc>
            </a:pPr>
            <a:endParaRPr lang="en-US" sz="1800" i="1" dirty="0">
              <a:effectLst/>
              <a:latin typeface="Calibri" panose="020F0502020204030204" pitchFamily="34" charset="0"/>
              <a:ea typeface="Fira Sans" panose="020B0503050000020004" pitchFamily="34" charset="0"/>
            </a:endParaRP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58E69615-BFB2-B016-0029-1EE61216C3E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58CCDEE-B734-D38D-E503-D8851F317AAA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1CB05AE-1804-9DAA-0219-1AD3302F74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9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6DED26-FA43-19AE-D286-872F0E792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9695C-D61E-FAF2-C9AD-D3060AD8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1049238"/>
            <a:ext cx="9403689" cy="146304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Audience Thoughts &amp;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EAAD8-DD13-CE88-C5C1-55A0BA069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896" y="2483375"/>
            <a:ext cx="5032900" cy="898264"/>
          </a:xfrm>
        </p:spPr>
        <p:txBody>
          <a:bodyPr>
            <a:normAutofit/>
          </a:bodyPr>
          <a:lstStyle/>
          <a:p>
            <a:pPr>
              <a:buClr>
                <a:srgbClr val="038AB2"/>
              </a:buClr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Benjamin Duran, Executive Director </a:t>
            </a:r>
          </a:p>
          <a:p>
            <a:pPr marL="0" indent="0" algn="ctr"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Fira Sans" panose="020B0503050000020004" pitchFamily="34" charset="0"/>
              </a:rPr>
              <a:t>Central Valley Higher Education Consortium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4FD28B39-0101-01DB-195B-292E99EBA92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85" t="26062" r="9221" b="27235"/>
          <a:stretch/>
        </p:blipFill>
        <p:spPr>
          <a:xfrm>
            <a:off x="5785346" y="6326050"/>
            <a:ext cx="1847817" cy="4860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9197F74-6EC1-684E-8D6B-14CAE21A1E62}"/>
              </a:ext>
            </a:extLst>
          </p:cNvPr>
          <p:cNvSpPr/>
          <p:nvPr/>
        </p:nvSpPr>
        <p:spPr>
          <a:xfrm>
            <a:off x="517870" y="486079"/>
            <a:ext cx="6300216" cy="171289"/>
          </a:xfrm>
          <a:prstGeom prst="rect">
            <a:avLst/>
          </a:prstGeom>
          <a:solidFill>
            <a:srgbClr val="038AB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8747F12-E2D0-548B-88D3-8314A9C564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7424" y="6326050"/>
            <a:ext cx="2703174" cy="5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935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323</Words>
  <Application>Microsoft Macintosh PowerPoint</Application>
  <PresentationFormat>Widescreen</PresentationFormat>
  <Paragraphs>48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Trebuchet MS</vt:lpstr>
      <vt:lpstr>Wingdings 3</vt:lpstr>
      <vt:lpstr>Facet</vt:lpstr>
      <vt:lpstr>PowerPoint Presentation</vt:lpstr>
      <vt:lpstr>Welcome and Opening Comments </vt:lpstr>
      <vt:lpstr>Keynote Address</vt:lpstr>
      <vt:lpstr>Dual Enrollment Models</vt:lpstr>
      <vt:lpstr>Breakout Sessions: Round 1</vt:lpstr>
      <vt:lpstr>Lunch Time</vt:lpstr>
      <vt:lpstr>Breakout Sessions: Round 2</vt:lpstr>
      <vt:lpstr>What Does This Mean for Students?</vt:lpstr>
      <vt:lpstr>Audience Thoughts &amp; Comments</vt:lpstr>
      <vt:lpstr>Complete Survey &amp; Closing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Angel Ramirez</dc:creator>
  <cp:lastModifiedBy>Angel Ramirez</cp:lastModifiedBy>
  <cp:revision>3</cp:revision>
  <dcterms:created xsi:type="dcterms:W3CDTF">2025-01-30T22:37:59Z</dcterms:created>
  <dcterms:modified xsi:type="dcterms:W3CDTF">2025-02-01T00:10:10Z</dcterms:modified>
</cp:coreProperties>
</file>