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3011150" cy="7315200"/>
  <p:notesSz cx="6858000" cy="9144000"/>
  <p:embeddedFontLst>
    <p:embeddedFont>
      <p:font typeface="Azoft Sans" panose="020B0604020202020204" charset="0"/>
      <p:regular r:id="rId18"/>
    </p:embeddedFont>
    <p:embeddedFont>
      <p:font typeface="Exo" panose="020B0604020202020204" charset="0"/>
      <p:regular r:id="rId19"/>
    </p:embeddedFont>
    <p:embeddedFont>
      <p:font typeface="Libre-Baskerville" panose="020B0604020202020204" charset="0"/>
      <p:regular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1/28/2025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lid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opy"/>
          <p:cNvSpPr/>
          <p:nvPr/>
        </p:nvSpPr>
        <p:spPr>
          <a:xfrm>
            <a:off x="952500" y="2552700"/>
            <a:ext cx="3895725" cy="3295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66667"/>
              </a:lnSpc>
              <a:spcBef>
                <a:spcPct val="13333"/>
              </a:spcBef>
            </a:pPr>
            <a:r>
              <a:rPr sz="5400" b="1">
                <a:solidFill>
                  <a:srgbClr val="FFFFFB"/>
                </a:solidFill>
                <a:latin typeface="Azoft Sans"/>
                <a:ea typeface="+mn-ea"/>
                <a:cs typeface="Azoft Sans"/>
              </a:rPr>
              <a:t>Expanding College and Career Access Pathways</a:t>
            </a:r>
          </a:p>
        </p:txBody>
      </p:sp>
      <p:pic>
        <p:nvPicPr>
          <p:cNvPr id="3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178650"/>
            <a:ext cx="1760359" cy="247650"/>
          </a:xfrm>
          <a:prstGeom prst="rect">
            <a:avLst/>
          </a:prstGeom>
        </p:spPr>
      </p:pic>
      <p:pic>
        <p:nvPicPr>
          <p:cNvPr id="4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6064850"/>
            <a:ext cx="1760359" cy="247650"/>
          </a:xfrm>
          <a:prstGeom prst="rect">
            <a:avLst/>
          </a:prstGeom>
        </p:spPr>
      </p:pic>
      <p:pic>
        <p:nvPicPr>
          <p:cNvPr id="5" name="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156259" y="5527851"/>
            <a:ext cx="1762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F"/>
        </a:solidFill>
        <a:effectLst/>
      </p:bgPr>
    </p:bg>
    <p:spTree>
      <p:nvGrpSpPr>
        <p:cNvPr id="1" name="Slid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copy"/>
          <p:cNvSpPr/>
          <p:nvPr/>
        </p:nvSpPr>
        <p:spPr>
          <a:xfrm>
            <a:off x="4838700" y="2203520"/>
            <a:ext cx="3000375" cy="1009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3000" b="1">
                <a:solidFill>
                  <a:srgbClr val="239C9A"/>
                </a:solidFill>
                <a:latin typeface="Exo"/>
                <a:ea typeface="+mn-ea"/>
                <a:cs typeface="Exo"/>
              </a:rPr>
              <a:t>Course Scheduling</a:t>
            </a:r>
          </a:p>
        </p:txBody>
      </p:sp>
      <p:sp>
        <p:nvSpPr>
          <p:cNvPr id="3" name="title copy"/>
          <p:cNvSpPr/>
          <p:nvPr/>
        </p:nvSpPr>
        <p:spPr>
          <a:xfrm>
            <a:off x="4838700" y="3593463"/>
            <a:ext cx="3838575" cy="2007026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91">
                <a:solidFill>
                  <a:srgbClr val="2B2B2B"/>
                </a:solidFill>
                <a:latin typeface="Exo"/>
                <a:ea typeface="+mn-ea"/>
                <a:cs typeface="Exo"/>
              </a:rPr>
              <a:t>Bell Schedules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91">
                <a:solidFill>
                  <a:srgbClr val="2B2B2B"/>
                </a:solidFill>
                <a:latin typeface="Exo"/>
                <a:ea typeface="+mn-ea"/>
                <a:cs typeface="Exo"/>
              </a:rPr>
              <a:t>Academic Calendars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91">
                <a:solidFill>
                  <a:srgbClr val="2B2B2B"/>
                </a:solidFill>
                <a:latin typeface="Exo"/>
                <a:ea typeface="+mn-ea"/>
                <a:cs typeface="Exo"/>
              </a:rPr>
              <a:t>Misalignment of course planning timeline</a:t>
            </a:r>
          </a:p>
        </p:txBody>
      </p:sp>
      <p:sp>
        <p:nvSpPr>
          <p:cNvPr id="4" name="title copy"/>
          <p:cNvSpPr/>
          <p:nvPr/>
        </p:nvSpPr>
        <p:spPr>
          <a:xfrm>
            <a:off x="962024" y="1329216"/>
            <a:ext cx="10515600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K-14 System Challenges</a:t>
            </a:r>
          </a:p>
        </p:txBody>
      </p:sp>
      <p:pic>
        <p:nvPicPr>
          <p:cNvPr id="5" name="Line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938665"/>
            <a:ext cx="1760359" cy="247650"/>
          </a:xfrm>
          <a:prstGeom prst="rect">
            <a:avLst/>
          </a:prstGeom>
        </p:spPr>
      </p:pic>
      <p:sp>
        <p:nvSpPr>
          <p:cNvPr id="6" name="title copy"/>
          <p:cNvSpPr/>
          <p:nvPr/>
        </p:nvSpPr>
        <p:spPr>
          <a:xfrm>
            <a:off x="962025" y="2017315"/>
            <a:ext cx="3000375" cy="1514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3000" b="1">
                <a:solidFill>
                  <a:srgbClr val="239C9A"/>
                </a:solidFill>
                <a:latin typeface="Exo"/>
                <a:ea typeface="+mn-ea"/>
                <a:cs typeface="Exo"/>
              </a:rPr>
              <a:t>Qualified Dual Enrollment Instructors</a:t>
            </a:r>
          </a:p>
        </p:txBody>
      </p:sp>
      <p:sp>
        <p:nvSpPr>
          <p:cNvPr id="7" name="title copy"/>
          <p:cNvSpPr/>
          <p:nvPr/>
        </p:nvSpPr>
        <p:spPr>
          <a:xfrm>
            <a:off x="666750" y="3663982"/>
            <a:ext cx="3812397" cy="2788496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73">
                <a:solidFill>
                  <a:srgbClr val="2B2B2B"/>
                </a:solidFill>
                <a:latin typeface="Exo"/>
                <a:ea typeface="+mn-ea"/>
                <a:cs typeface="Exo"/>
              </a:rPr>
              <a:t>Up-Skilling HS Teachers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73">
                <a:solidFill>
                  <a:srgbClr val="2B2B2B"/>
                </a:solidFill>
                <a:latin typeface="Exo"/>
                <a:ea typeface="+mn-ea"/>
                <a:cs typeface="Exo"/>
              </a:rPr>
              <a:t>Labor Partners-MOUs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73">
                <a:solidFill>
                  <a:srgbClr val="2B2B2B"/>
                </a:solidFill>
                <a:latin typeface="Exo"/>
                <a:ea typeface="+mn-ea"/>
                <a:cs typeface="Exo"/>
              </a:rPr>
              <a:t>Capacity of College Partner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73">
                <a:solidFill>
                  <a:srgbClr val="2B2B2B"/>
                </a:solidFill>
                <a:latin typeface="Exo"/>
                <a:ea typeface="+mn-ea"/>
                <a:cs typeface="Exo"/>
              </a:rPr>
              <a:t>The Vetting &amp; Equivalency Process</a:t>
            </a:r>
          </a:p>
        </p:txBody>
      </p:sp>
      <p:sp>
        <p:nvSpPr>
          <p:cNvPr id="8" name="title copy"/>
          <p:cNvSpPr/>
          <p:nvPr/>
        </p:nvSpPr>
        <p:spPr>
          <a:xfrm>
            <a:off x="9039225" y="2198585"/>
            <a:ext cx="3209924" cy="10096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3000" b="1">
                <a:solidFill>
                  <a:srgbClr val="239C9A"/>
                </a:solidFill>
                <a:latin typeface="Exo"/>
                <a:ea typeface="+mn-ea"/>
                <a:cs typeface="Exo"/>
              </a:rPr>
              <a:t>Processes and Protcols</a:t>
            </a:r>
          </a:p>
        </p:txBody>
      </p:sp>
      <p:sp>
        <p:nvSpPr>
          <p:cNvPr id="9" name="title copy"/>
          <p:cNvSpPr/>
          <p:nvPr/>
        </p:nvSpPr>
        <p:spPr>
          <a:xfrm>
            <a:off x="9039225" y="3569837"/>
            <a:ext cx="3295650" cy="203065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621">
                <a:solidFill>
                  <a:srgbClr val="2B2B2B"/>
                </a:solidFill>
                <a:latin typeface="Exo"/>
                <a:ea typeface="+mn-ea"/>
                <a:cs typeface="Exo"/>
              </a:rPr>
              <a:t>Impact to Enrollment &amp; Registratin Process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621">
                <a:solidFill>
                  <a:srgbClr val="2B2B2B"/>
                </a:solidFill>
                <a:latin typeface="Exo"/>
                <a:ea typeface="+mn-ea"/>
                <a:cs typeface="Exo"/>
              </a:rPr>
              <a:t>Data Sharing MOU</a:t>
            </a:r>
          </a:p>
          <a:p>
            <a:pPr marL="285750" indent="-2857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621">
                <a:solidFill>
                  <a:srgbClr val="2B2B2B"/>
                </a:solidFill>
                <a:latin typeface="Exo"/>
                <a:ea typeface="+mn-ea"/>
                <a:cs typeface="Exo"/>
              </a:rPr>
              <a:t>Transcription Plan</a:t>
            </a:r>
          </a:p>
        </p:txBody>
      </p:sp>
      <p:pic>
        <p:nvPicPr>
          <p:cNvPr id="10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15225" y="5108079"/>
            <a:ext cx="2479328" cy="47625"/>
          </a:xfrm>
          <a:prstGeom prst="rect">
            <a:avLst/>
          </a:prstGeom>
        </p:spPr>
      </p:pic>
      <p:pic>
        <p:nvPicPr>
          <p:cNvPr id="11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95650" y="5098554"/>
            <a:ext cx="2479328" cy="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718" y="-9525"/>
            <a:ext cx="1692795" cy="7355812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952500" y="1819275"/>
            <a:ext cx="4514850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Celebrating Progress </a:t>
            </a:r>
          </a:p>
        </p:txBody>
      </p:sp>
      <p:pic>
        <p:nvPicPr>
          <p:cNvPr id="4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445225"/>
            <a:ext cx="1760359" cy="247650"/>
          </a:xfrm>
          <a:prstGeom prst="rect">
            <a:avLst/>
          </a:prstGeom>
        </p:spPr>
      </p:pic>
      <p:pic>
        <p:nvPicPr>
          <p:cNvPr id="5" name="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33501" y="5229375"/>
            <a:ext cx="1762125" cy="1714500"/>
          </a:xfrm>
          <a:prstGeom prst="rect">
            <a:avLst/>
          </a:prstGeom>
        </p:spPr>
      </p:pic>
      <p:pic>
        <p:nvPicPr>
          <p:cNvPr id="6" name="imag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7313112" y="85738"/>
            <a:ext cx="5448376" cy="3800462"/>
          </a:xfrm>
          <a:prstGeom prst="rect">
            <a:avLst/>
          </a:prstGeom>
        </p:spPr>
      </p:pic>
      <p:pic>
        <p:nvPicPr>
          <p:cNvPr id="7" name="52972162025_526c517bcc_c (1).jpg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4108105" y="3848100"/>
            <a:ext cx="4540513" cy="3102233"/>
          </a:xfrm>
          <a:prstGeom prst="rect">
            <a:avLst/>
          </a:prstGeom>
        </p:spPr>
      </p:pic>
      <p:pic>
        <p:nvPicPr>
          <p:cNvPr id="8" name="53753364934_e53fce265c_c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648619" y="3848100"/>
            <a:ext cx="4171950" cy="31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47"/>
        </a:solidFill>
        <a:effectLst/>
      </p:bgPr>
    </p:bg>
    <p:spTree>
      <p:nvGrpSpPr>
        <p:cNvPr id="1" name="Slid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445225"/>
            <a:ext cx="1760359" cy="24765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3917360" y="1819293"/>
            <a:ext cx="4762500" cy="1924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4500">
                <a:solidFill>
                  <a:srgbClr val="00C5CE"/>
                </a:solidFill>
                <a:latin typeface="Libre-Baskerville"/>
                <a:ea typeface="+mn-ea"/>
                <a:cs typeface="Libre-Baskerville"/>
              </a:rPr>
              <a:t>THANK </a:t>
            </a:r>
          </a:p>
          <a:p>
            <a:pPr algn="l" hangingPunct="0">
              <a:lnSpc>
                <a:spcPct val="125000"/>
              </a:lnSpc>
            </a:pPr>
            <a:r>
              <a:rPr sz="4500">
                <a:solidFill>
                  <a:srgbClr val="00C5CE"/>
                </a:solidFill>
                <a:latin typeface="Libre-Baskerville"/>
                <a:ea typeface="+mn-ea"/>
                <a:cs typeface="Libre-Baskerville"/>
              </a:rPr>
              <a:t>YOU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3917360" y="3638568"/>
            <a:ext cx="8148637" cy="25908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121212"/>
                </a:solidFill>
                <a:latin typeface="Roboto"/>
                <a:ea typeface="+mn-ea"/>
                <a:cs typeface="Roboto"/>
              </a:rPr>
              <a:t>If you are here with us, you are champion!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121212"/>
                </a:solidFill>
                <a:latin typeface="Roboto"/>
                <a:ea typeface="+mn-ea"/>
                <a:cs typeface="Roboto"/>
              </a:rPr>
              <a:t>Early College Champions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121212"/>
                </a:solidFill>
                <a:latin typeface="Roboto"/>
                <a:ea typeface="+mn-ea"/>
                <a:cs typeface="Roboto"/>
              </a:rPr>
              <a:t>Clovis Community College: Justin.Garcia@cloviscollege.edu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121212"/>
                </a:solidFill>
                <a:latin typeface="Roboto"/>
                <a:ea typeface="+mn-ea"/>
                <a:cs typeface="Roboto"/>
              </a:rPr>
              <a:t>Fresno City College: Emily.Berg@fresnocitycollege.edu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121212"/>
                </a:solidFill>
                <a:latin typeface="Roboto"/>
                <a:ea typeface="+mn-ea"/>
                <a:cs typeface="Roboto"/>
              </a:rPr>
              <a:t>Madera Community College:Darin.Soukup@maderacollege.edu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121212"/>
                </a:solidFill>
                <a:latin typeface="Roboto"/>
                <a:ea typeface="+mn-ea"/>
                <a:cs typeface="Roboto"/>
              </a:rPr>
              <a:t>Reedley Community College: Sandra.Fuentes@reedleycollege.edu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121212"/>
                </a:solidFill>
                <a:latin typeface="Roboto"/>
                <a:ea typeface="+mn-ea"/>
                <a:cs typeface="Roboto"/>
              </a:rPr>
              <a:t>State Center Community College: Tressa.Overstreet@scccd.edu</a:t>
            </a:r>
          </a:p>
        </p:txBody>
      </p:sp>
      <p:pic>
        <p:nvPicPr>
          <p:cNvPr id="5" name="Shap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35" y="1571643"/>
            <a:ext cx="238125" cy="3333750"/>
          </a:xfrm>
          <a:prstGeom prst="rect">
            <a:avLst/>
          </a:prstGeom>
        </p:spPr>
      </p:pic>
      <p:pic>
        <p:nvPicPr>
          <p:cNvPr id="6" name="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38225" y="2141378"/>
            <a:ext cx="1762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47"/>
        </a:solidFill>
        <a:effectLst/>
      </p:bgPr>
    </p:bg>
    <p:spTree>
      <p:nvGrpSpPr>
        <p:cNvPr id="1" name="Slid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1038226" y="3585736"/>
            <a:ext cx="4114800" cy="4857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550">
                <a:solidFill>
                  <a:srgbClr val="2B2B2B"/>
                </a:solidFill>
                <a:latin typeface="Exo"/>
                <a:ea typeface="+mn-ea"/>
                <a:cs typeface="Exo"/>
              </a:rPr>
              <a:t>KEY FACTS</a:t>
            </a:r>
          </a:p>
        </p:txBody>
      </p:sp>
      <p:sp>
        <p:nvSpPr>
          <p:cNvPr id="3" name="title copy"/>
          <p:cNvSpPr/>
          <p:nvPr/>
        </p:nvSpPr>
        <p:spPr>
          <a:xfrm>
            <a:off x="952499" y="4165541"/>
            <a:ext cx="11325226" cy="3143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323850" indent="-3238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2B2B2B"/>
                </a:solidFill>
                <a:latin typeface="Exo"/>
                <a:ea typeface="+mn-ea"/>
                <a:cs typeface="Exo"/>
              </a:rPr>
              <a:t>Most districts within Fresno County serve student populations where nearly 80% of students are designated as Socioeconomically Disadvantaged</a:t>
            </a:r>
          </a:p>
          <a:p>
            <a:pPr marL="323850" indent="-3238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2B2B2B"/>
                </a:solidFill>
                <a:latin typeface="Exo"/>
                <a:ea typeface="+mn-ea"/>
                <a:cs typeface="Exo"/>
              </a:rPr>
              <a:t>Half of graduating seniors meet a-g requirements for college admissions</a:t>
            </a:r>
          </a:p>
          <a:p>
            <a:pPr marL="323850" indent="-3238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2B2B2B"/>
                </a:solidFill>
                <a:latin typeface="Exo"/>
                <a:ea typeface="+mn-ea"/>
                <a:cs typeface="Exo"/>
              </a:rPr>
              <a:t>Individuals without "some college" are earning less than $25,000/year</a:t>
            </a:r>
          </a:p>
          <a:p>
            <a:pPr marL="323850" indent="-32385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2550">
                <a:solidFill>
                  <a:srgbClr val="2B2B2B"/>
                </a:solidFill>
                <a:latin typeface="Exo"/>
                <a:ea typeface="+mn-ea"/>
                <a:cs typeface="Exo"/>
              </a:rPr>
              <a:t>State Center Community College District is 3rd Statewide in serving DE students and will continue to build opportunities</a:t>
            </a:r>
          </a:p>
          <a:p>
            <a:pPr algn="l" hangingPunct="0">
              <a:lnSpc>
                <a:spcPct val="100000"/>
              </a:lnSpc>
            </a:pPr>
            <a:endParaRPr sz="2550">
              <a:solidFill>
                <a:srgbClr val="2B2B2B"/>
              </a:solidFill>
              <a:latin typeface="Exo"/>
              <a:ea typeface="+mn-ea"/>
              <a:cs typeface="Exo"/>
            </a:endParaRPr>
          </a:p>
        </p:txBody>
      </p:sp>
      <p:sp>
        <p:nvSpPr>
          <p:cNvPr id="4" name="title copy"/>
          <p:cNvSpPr/>
          <p:nvPr/>
        </p:nvSpPr>
        <p:spPr>
          <a:xfrm>
            <a:off x="6648450" y="1390650"/>
            <a:ext cx="5362575" cy="55913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3402">
                <a:solidFill>
                  <a:srgbClr val="2B2B2B"/>
                </a:solidFill>
                <a:latin typeface="Exo"/>
                <a:ea typeface="+mn-ea"/>
                <a:cs typeface="Exo"/>
              </a:rPr>
              <a:t>Educational Attainment </a:t>
            </a:r>
          </a:p>
        </p:txBody>
      </p:sp>
      <p:sp>
        <p:nvSpPr>
          <p:cNvPr id="5" name="title copy"/>
          <p:cNvSpPr/>
          <p:nvPr/>
        </p:nvSpPr>
        <p:spPr>
          <a:xfrm>
            <a:off x="952500" y="1819275"/>
            <a:ext cx="4600575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Central Valley</a:t>
            </a:r>
          </a:p>
        </p:txBody>
      </p:sp>
      <p:pic>
        <p:nvPicPr>
          <p:cNvPr id="6" name="Line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445225"/>
            <a:ext cx="1760359" cy="247650"/>
          </a:xfrm>
          <a:prstGeom prst="rect">
            <a:avLst/>
          </a:prstGeom>
        </p:spPr>
      </p:pic>
      <p:pic>
        <p:nvPicPr>
          <p:cNvPr id="7" name="Line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3074000"/>
            <a:ext cx="1760359" cy="247650"/>
          </a:xfrm>
          <a:prstGeom prst="rect">
            <a:avLst/>
          </a:prstGeom>
        </p:spPr>
      </p:pic>
      <p:sp>
        <p:nvSpPr>
          <p:cNvPr id="8" name="title copy"/>
          <p:cNvSpPr/>
          <p:nvPr/>
        </p:nvSpPr>
        <p:spPr>
          <a:xfrm>
            <a:off x="6648449" y="2177785"/>
            <a:ext cx="1743075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2B2B2B"/>
                </a:solidFill>
                <a:latin typeface="Exo"/>
                <a:ea typeface="+mn-ea"/>
                <a:cs typeface="Exo"/>
              </a:rPr>
              <a:t>HS diploma</a:t>
            </a:r>
          </a:p>
        </p:txBody>
      </p:sp>
      <p:sp>
        <p:nvSpPr>
          <p:cNvPr id="9" name="title copy"/>
          <p:cNvSpPr/>
          <p:nvPr/>
        </p:nvSpPr>
        <p:spPr>
          <a:xfrm>
            <a:off x="6762751" y="2864320"/>
            <a:ext cx="1743075" cy="857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4500">
                <a:solidFill>
                  <a:srgbClr val="2B2B2B"/>
                </a:solidFill>
                <a:latin typeface="Exo"/>
                <a:ea typeface="+mn-ea"/>
                <a:cs typeface="Exo"/>
              </a:rPr>
              <a:t>22%</a:t>
            </a:r>
          </a:p>
        </p:txBody>
      </p:sp>
      <p:sp>
        <p:nvSpPr>
          <p:cNvPr id="10" name="title copy"/>
          <p:cNvSpPr/>
          <p:nvPr/>
        </p:nvSpPr>
        <p:spPr>
          <a:xfrm>
            <a:off x="8505825" y="2187046"/>
            <a:ext cx="1590675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2B2B2B"/>
                </a:solidFill>
                <a:latin typeface="Exo"/>
                <a:ea typeface="+mn-ea"/>
                <a:cs typeface="Exo"/>
              </a:rPr>
              <a:t>AA/AS/ADT</a:t>
            </a:r>
          </a:p>
        </p:txBody>
      </p:sp>
      <p:sp>
        <p:nvSpPr>
          <p:cNvPr id="11" name="title copy"/>
          <p:cNvSpPr/>
          <p:nvPr/>
        </p:nvSpPr>
        <p:spPr>
          <a:xfrm>
            <a:off x="8915401" y="2884399"/>
            <a:ext cx="1295400" cy="857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4500">
                <a:solidFill>
                  <a:srgbClr val="2B2B2B"/>
                </a:solidFill>
                <a:latin typeface="Exo"/>
                <a:ea typeface="+mn-ea"/>
                <a:cs typeface="Exo"/>
              </a:rPr>
              <a:t>9%</a:t>
            </a:r>
          </a:p>
        </p:txBody>
      </p:sp>
      <p:sp>
        <p:nvSpPr>
          <p:cNvPr id="12" name="title copy"/>
          <p:cNvSpPr/>
          <p:nvPr/>
        </p:nvSpPr>
        <p:spPr>
          <a:xfrm>
            <a:off x="10534649" y="2177785"/>
            <a:ext cx="114474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2B2B2B"/>
                </a:solidFill>
                <a:latin typeface="Exo"/>
                <a:ea typeface="+mn-ea"/>
                <a:cs typeface="Exo"/>
              </a:rPr>
              <a:t>BA/BS</a:t>
            </a:r>
          </a:p>
        </p:txBody>
      </p:sp>
      <p:sp>
        <p:nvSpPr>
          <p:cNvPr id="13" name="title copy"/>
          <p:cNvSpPr/>
          <p:nvPr/>
        </p:nvSpPr>
        <p:spPr>
          <a:xfrm>
            <a:off x="10534650" y="2876550"/>
            <a:ext cx="1743075" cy="8572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4500">
                <a:solidFill>
                  <a:srgbClr val="2B2B2B"/>
                </a:solidFill>
                <a:latin typeface="Exo"/>
                <a:ea typeface="+mn-ea"/>
                <a:cs typeface="Exo"/>
              </a:rPr>
              <a:t>14%</a:t>
            </a:r>
          </a:p>
        </p:txBody>
      </p:sp>
      <p:pic>
        <p:nvPicPr>
          <p:cNvPr id="14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1974042"/>
            <a:ext cx="5467350" cy="47625"/>
          </a:xfrm>
          <a:prstGeom prst="rect">
            <a:avLst/>
          </a:prstGeom>
        </p:spPr>
      </p:pic>
      <p:pic>
        <p:nvPicPr>
          <p:cNvPr id="15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2681503"/>
            <a:ext cx="5467350" cy="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324"/>
        </a:solidFill>
        <a:effectLst/>
      </p:bgPr>
    </p:bg>
    <p:spTree>
      <p:nvGrpSpPr>
        <p:cNvPr id="1" name="Slid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ay Banks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813440" y="3680193"/>
            <a:ext cx="3600450" cy="3581400"/>
          </a:xfrm>
          <a:prstGeom prst="rect">
            <a:avLst/>
          </a:prstGeom>
        </p:spPr>
      </p:pic>
      <p:pic>
        <p:nvPicPr>
          <p:cNvPr id="3" name="John Schnobrich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813440" y="-7046"/>
            <a:ext cx="3600450" cy="3648075"/>
          </a:xfrm>
          <a:prstGeom prst="rect">
            <a:avLst/>
          </a:prstGeom>
        </p:spPr>
      </p:pic>
      <p:pic>
        <p:nvPicPr>
          <p:cNvPr id="4" name="unsplash_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418569" y="-7046"/>
            <a:ext cx="3600450" cy="3648075"/>
          </a:xfrm>
          <a:prstGeom prst="rect">
            <a:avLst/>
          </a:prstGeom>
        </p:spPr>
      </p:pic>
      <p:pic>
        <p:nvPicPr>
          <p:cNvPr id="5" name="unsplash_imag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9428424" y="3673163"/>
            <a:ext cx="3600450" cy="3648075"/>
          </a:xfrm>
          <a:prstGeom prst="rect">
            <a:avLst/>
          </a:prstGeom>
        </p:spPr>
      </p:pic>
      <p:sp>
        <p:nvSpPr>
          <p:cNvPr id="6" name="title copy"/>
          <p:cNvSpPr/>
          <p:nvPr/>
        </p:nvSpPr>
        <p:spPr>
          <a:xfrm>
            <a:off x="952500" y="1819275"/>
            <a:ext cx="4429125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FFFFFB"/>
                </a:solidFill>
                <a:latin typeface="&quot;Azoft Sans&quot;"/>
                <a:ea typeface="+mn-ea"/>
                <a:cs typeface="&quot;Azoft Sans&quot;"/>
              </a:rPr>
              <a:t>building the right team</a:t>
            </a:r>
          </a:p>
        </p:txBody>
      </p:sp>
      <p:pic>
        <p:nvPicPr>
          <p:cNvPr id="7" name="Line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275" y="1454750"/>
            <a:ext cx="1760359" cy="247650"/>
          </a:xfrm>
          <a:prstGeom prst="rect">
            <a:avLst/>
          </a:prstGeom>
        </p:spPr>
      </p:pic>
      <p:pic>
        <p:nvPicPr>
          <p:cNvPr id="8" name="Line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0" y="3664550"/>
            <a:ext cx="1760359" cy="247650"/>
          </a:xfrm>
          <a:prstGeom prst="rect">
            <a:avLst/>
          </a:prstGeom>
        </p:spPr>
      </p:pic>
      <p:sp>
        <p:nvSpPr>
          <p:cNvPr id="9" name="title copy"/>
          <p:cNvSpPr/>
          <p:nvPr/>
        </p:nvSpPr>
        <p:spPr>
          <a:xfrm>
            <a:off x="952500" y="4169330"/>
            <a:ext cx="4619625" cy="2571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System level alignment happens when there are collegial partners in the work who support a cycle of continuous improvement.</a:t>
            </a:r>
          </a:p>
          <a:p>
            <a:pPr algn="l" hangingPunct="0">
              <a:lnSpc>
                <a:spcPct val="125000"/>
              </a:lnSpc>
            </a:pPr>
            <a:endParaRPr sz="2250">
              <a:solidFill>
                <a:srgbClr val="FFFFFB"/>
              </a:solidFill>
              <a:latin typeface="Exo"/>
              <a:ea typeface="+mn-ea"/>
              <a:cs typeface="Exo"/>
            </a:endParaRPr>
          </a:p>
          <a:p>
            <a:pPr algn="l" hangingPunct="0">
              <a:lnSpc>
                <a:spcPct val="125000"/>
              </a:lnSpc>
            </a:pPr>
            <a:endParaRPr sz="2250">
              <a:solidFill>
                <a:srgbClr val="FFFFFB"/>
              </a:solidFill>
              <a:latin typeface="Exo"/>
              <a:ea typeface="+mn-ea"/>
              <a:cs typeface="Exo"/>
            </a:endParaRPr>
          </a:p>
        </p:txBody>
      </p:sp>
      <p:sp>
        <p:nvSpPr>
          <p:cNvPr id="10" name="title copy"/>
          <p:cNvSpPr/>
          <p:nvPr/>
        </p:nvSpPr>
        <p:spPr>
          <a:xfrm>
            <a:off x="9547156" y="2141474"/>
            <a:ext cx="3343275" cy="1343025"/>
          </a:xfrm>
          <a:prstGeom prst="rect">
            <a:avLst/>
          </a:prstGeom>
          <a:solidFill>
            <a:srgbClr val="FFF347"/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Communication</a:t>
            </a:r>
          </a:p>
          <a:p>
            <a:pPr marL="219075" indent="-219075" algn="ctr" hangingPunct="0">
              <a:lnSpc>
                <a:spcPct val="125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shared ownership </a:t>
            </a:r>
          </a:p>
          <a:p>
            <a:pPr marL="219075" indent="-219075" algn="ctr" hangingPunct="0">
              <a:lnSpc>
                <a:spcPct val="125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Instructor-Facilitator</a:t>
            </a:r>
          </a:p>
          <a:p>
            <a:pPr marL="219075" indent="-219075" algn="ctr" hangingPunct="0">
              <a:lnSpc>
                <a:spcPct val="125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Dean-Instructor</a:t>
            </a:r>
          </a:p>
        </p:txBody>
      </p:sp>
      <p:sp>
        <p:nvSpPr>
          <p:cNvPr id="11" name="title copy"/>
          <p:cNvSpPr/>
          <p:nvPr/>
        </p:nvSpPr>
        <p:spPr>
          <a:xfrm>
            <a:off x="6069924" y="3151417"/>
            <a:ext cx="3257550" cy="333375"/>
          </a:xfrm>
          <a:prstGeom prst="rect">
            <a:avLst/>
          </a:prstGeom>
          <a:solidFill>
            <a:srgbClr val="FFF347"/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champions in the work </a:t>
            </a:r>
          </a:p>
        </p:txBody>
      </p:sp>
      <p:sp>
        <p:nvSpPr>
          <p:cNvPr id="12" name="title copy"/>
          <p:cNvSpPr/>
          <p:nvPr/>
        </p:nvSpPr>
        <p:spPr>
          <a:xfrm>
            <a:off x="6351603" y="6634991"/>
            <a:ext cx="2524125" cy="657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725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 College &amp; K12 partnership</a:t>
            </a:r>
          </a:p>
        </p:txBody>
      </p:sp>
      <p:sp>
        <p:nvSpPr>
          <p:cNvPr id="13" name="title copy"/>
          <p:cNvSpPr/>
          <p:nvPr/>
        </p:nvSpPr>
        <p:spPr>
          <a:xfrm>
            <a:off x="9547156" y="3674555"/>
            <a:ext cx="3343275" cy="1314450"/>
          </a:xfrm>
          <a:prstGeom prst="rect">
            <a:avLst/>
          </a:prstGeom>
          <a:solidFill>
            <a:srgbClr val="FFF347"/>
          </a:solidFill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 Learning Outcomes </a:t>
            </a:r>
          </a:p>
          <a:p>
            <a:pPr algn="ctr" hangingPunct="0">
              <a:lnSpc>
                <a:spcPct val="125000"/>
              </a:lnSpc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alignment</a:t>
            </a:r>
          </a:p>
          <a:p>
            <a:pPr algn="ctr" hangingPunct="0">
              <a:lnSpc>
                <a:spcPct val="125000"/>
              </a:lnSpc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College outcomes-DE</a:t>
            </a:r>
          </a:p>
          <a:p>
            <a:pPr algn="ctr" hangingPunct="0">
              <a:lnSpc>
                <a:spcPct val="125000"/>
              </a:lnSpc>
            </a:pPr>
            <a:r>
              <a:rPr sz="1725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Curriculum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lid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38150" y="3281462"/>
            <a:ext cx="4000500" cy="3200400"/>
          </a:xfrm>
          <a:prstGeom prst="rect">
            <a:avLst/>
          </a:prstGeom>
        </p:spPr>
      </p:pic>
      <p:pic>
        <p:nvPicPr>
          <p:cNvPr id="3" name="Shape-1"/>
          <p:cNvPicPr>
            <a:picLocks noChangeAspect="1"/>
          </p:cNvPicPr>
          <p:nvPr/>
        </p:nvPicPr>
        <p:blipFill>
          <a:blip r:embed="rId4">
            <a:alphaModFix amt="52000"/>
          </a:blip>
          <a:stretch>
            <a:fillRect/>
          </a:stretch>
        </p:blipFill>
        <p:spPr>
          <a:xfrm>
            <a:off x="4438650" y="3281462"/>
            <a:ext cx="4009033" cy="3202037"/>
          </a:xfrm>
          <a:prstGeom prst="rect">
            <a:avLst/>
          </a:prstGeom>
        </p:spPr>
      </p:pic>
      <p:pic>
        <p:nvPicPr>
          <p:cNvPr id="4" name="Shape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2914650"/>
            <a:ext cx="3981599" cy="3923159"/>
          </a:xfrm>
          <a:prstGeom prst="rect">
            <a:avLst/>
          </a:prstGeom>
        </p:spPr>
      </p:pic>
      <p:sp>
        <p:nvSpPr>
          <p:cNvPr id="5" name="title copy"/>
          <p:cNvSpPr/>
          <p:nvPr/>
        </p:nvSpPr>
        <p:spPr>
          <a:xfrm>
            <a:off x="724694" y="3810000"/>
            <a:ext cx="2676525" cy="4857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550">
                <a:solidFill>
                  <a:srgbClr val="E2F3F9"/>
                </a:solidFill>
                <a:latin typeface="&quot;Azoft Sans&quot;"/>
                <a:ea typeface="+mn-ea"/>
                <a:cs typeface="&quot;Azoft Sans&quot;"/>
              </a:rPr>
              <a:t>Data</a:t>
            </a:r>
          </a:p>
        </p:txBody>
      </p:sp>
      <p:sp>
        <p:nvSpPr>
          <p:cNvPr id="6" name="title copy"/>
          <p:cNvSpPr/>
          <p:nvPr/>
        </p:nvSpPr>
        <p:spPr>
          <a:xfrm>
            <a:off x="4610100" y="3810000"/>
            <a:ext cx="3248025" cy="4857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550">
                <a:solidFill>
                  <a:srgbClr val="E2F3F9"/>
                </a:solidFill>
                <a:latin typeface="&quot;Azoft Sans&quot;"/>
                <a:ea typeface="+mn-ea"/>
                <a:cs typeface="&quot;Azoft Sans&quot;"/>
              </a:rPr>
              <a:t>DE Consideration</a:t>
            </a:r>
          </a:p>
        </p:txBody>
      </p:sp>
      <p:sp>
        <p:nvSpPr>
          <p:cNvPr id="7" name="title copy"/>
          <p:cNvSpPr/>
          <p:nvPr/>
        </p:nvSpPr>
        <p:spPr>
          <a:xfrm>
            <a:off x="723900" y="4486275"/>
            <a:ext cx="3448050" cy="19907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Current a-g rates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CCI index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Graduation rates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Post secondary  data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Census data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Course access data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Student support data</a:t>
            </a:r>
          </a:p>
        </p:txBody>
      </p:sp>
      <p:sp>
        <p:nvSpPr>
          <p:cNvPr id="8" name="title copy"/>
          <p:cNvSpPr/>
          <p:nvPr/>
        </p:nvSpPr>
        <p:spPr>
          <a:xfrm>
            <a:off x="4609306" y="4486275"/>
            <a:ext cx="3591719" cy="19716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Alignment of courses to  a-g list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Ensuring &amp; measuring equity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Promoting options for EL students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Identifying the purpose for each course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E2F3F9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E2F3F9"/>
                </a:solidFill>
                <a:latin typeface="Exo"/>
                <a:ea typeface="+mn-ea"/>
                <a:cs typeface="Exo"/>
              </a:rPr>
              <a:t>Gatekeeper courses</a:t>
            </a:r>
          </a:p>
        </p:txBody>
      </p:sp>
      <p:sp>
        <p:nvSpPr>
          <p:cNvPr id="9" name="title copy"/>
          <p:cNvSpPr/>
          <p:nvPr/>
        </p:nvSpPr>
        <p:spPr>
          <a:xfrm>
            <a:off x="8715376" y="4356272"/>
            <a:ext cx="3409949" cy="2247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Improves a-g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Strengthens CCI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Promotes equity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Builds a college going culture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Promotes access to post secondary opportunites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Builds college knowledge</a:t>
            </a:r>
          </a:p>
          <a:p>
            <a:pPr algn="l" hangingPunct="0">
              <a:lnSpc>
                <a:spcPct val="100000"/>
              </a:lnSpc>
            </a:pPr>
            <a:endParaRPr sz="1800">
              <a:solidFill>
                <a:srgbClr val="2B2B2B"/>
              </a:solidFill>
              <a:latin typeface="Exo"/>
              <a:ea typeface="+mn-ea"/>
              <a:cs typeface="Exo"/>
            </a:endParaRPr>
          </a:p>
        </p:txBody>
      </p:sp>
      <p:sp>
        <p:nvSpPr>
          <p:cNvPr id="10" name="title copy"/>
          <p:cNvSpPr/>
          <p:nvPr/>
        </p:nvSpPr>
        <p:spPr>
          <a:xfrm>
            <a:off x="962025" y="1381125"/>
            <a:ext cx="4600575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FFFFFB"/>
                </a:solidFill>
                <a:latin typeface="&quot;Azoft Sans&quot;"/>
                <a:ea typeface="+mn-ea"/>
                <a:cs typeface="&quot;Azoft Sans&quot;"/>
              </a:rPr>
              <a:t>Looking inward</a:t>
            </a:r>
          </a:p>
        </p:txBody>
      </p:sp>
      <p:sp>
        <p:nvSpPr>
          <p:cNvPr id="11" name="title copy"/>
          <p:cNvSpPr/>
          <p:nvPr/>
        </p:nvSpPr>
        <p:spPr>
          <a:xfrm>
            <a:off x="892299" y="1664896"/>
            <a:ext cx="8743155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FFFFFB"/>
                </a:solidFill>
                <a:latin typeface="Azoft Sans"/>
                <a:ea typeface="+mn-ea"/>
                <a:cs typeface="Azoft Sans"/>
              </a:rPr>
              <a:t>setting intentional goals</a:t>
            </a:r>
          </a:p>
        </p:txBody>
      </p:sp>
      <p:sp>
        <p:nvSpPr>
          <p:cNvPr id="12" name="title copy"/>
          <p:cNvSpPr/>
          <p:nvPr/>
        </p:nvSpPr>
        <p:spPr>
          <a:xfrm>
            <a:off x="8715375" y="3657600"/>
            <a:ext cx="167640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66667"/>
              </a:lnSpc>
              <a:spcBef>
                <a:spcPct val="13333"/>
              </a:spcBef>
            </a:pPr>
            <a:r>
              <a:rPr sz="2775">
                <a:solidFill>
                  <a:srgbClr val="2B2B2B"/>
                </a:solidFill>
                <a:latin typeface="&quot;Trump Town Pro&quot;"/>
                <a:ea typeface="+mn-ea"/>
                <a:cs typeface="&quot;Trump Town Pro&quot;"/>
              </a:rPr>
              <a:t>impact</a:t>
            </a:r>
          </a:p>
        </p:txBody>
      </p:sp>
      <p:pic>
        <p:nvPicPr>
          <p:cNvPr id="13" name="Line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" y="4303713"/>
            <a:ext cx="3481586" cy="47625"/>
          </a:xfrm>
          <a:prstGeom prst="rect">
            <a:avLst/>
          </a:prstGeom>
        </p:spPr>
      </p:pic>
      <p:pic>
        <p:nvPicPr>
          <p:cNvPr id="14" name="Line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100" y="4332288"/>
            <a:ext cx="3481586" cy="47625"/>
          </a:xfrm>
          <a:prstGeom prst="rect">
            <a:avLst/>
          </a:prstGeom>
        </p:spPr>
      </p:pic>
      <p:pic>
        <p:nvPicPr>
          <p:cNvPr id="15" name="Line-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4900" y="4379913"/>
            <a:ext cx="3481586" cy="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3753364934_e53fce265c_c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5400"/>
            <a:ext cx="5610225" cy="736600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6048374" y="448529"/>
            <a:ext cx="2657475" cy="914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Master Scheduling</a:t>
            </a:r>
          </a:p>
        </p:txBody>
      </p:sp>
      <p:sp>
        <p:nvSpPr>
          <p:cNvPr id="4" name="title copy"/>
          <p:cNvSpPr/>
          <p:nvPr/>
        </p:nvSpPr>
        <p:spPr>
          <a:xfrm>
            <a:off x="6048375" y="3973200"/>
            <a:ext cx="2743200" cy="914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Power of place</a:t>
            </a:r>
          </a:p>
        </p:txBody>
      </p:sp>
      <p:sp>
        <p:nvSpPr>
          <p:cNvPr id="5" name="title copy"/>
          <p:cNvSpPr/>
          <p:nvPr/>
        </p:nvSpPr>
        <p:spPr>
          <a:xfrm>
            <a:off x="9421365" y="446362"/>
            <a:ext cx="2476500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Pathway Alignment</a:t>
            </a:r>
          </a:p>
          <a:p>
            <a:pPr algn="l" hangingPunct="0">
              <a:lnSpc>
                <a:spcPct val="100000"/>
              </a:lnSpc>
            </a:pPr>
            <a:endParaRPr sz="3000" b="1">
              <a:solidFill>
                <a:srgbClr val="2B2B2B"/>
              </a:solidFill>
              <a:latin typeface="&quot;Azoft Sans&quot;"/>
              <a:ea typeface="+mn-ea"/>
              <a:cs typeface="&quot;Azoft Sans&quot;"/>
            </a:endParaRPr>
          </a:p>
        </p:txBody>
      </p:sp>
      <p:sp>
        <p:nvSpPr>
          <p:cNvPr id="6" name="title copy"/>
          <p:cNvSpPr/>
          <p:nvPr/>
        </p:nvSpPr>
        <p:spPr>
          <a:xfrm>
            <a:off x="9421366" y="3966939"/>
            <a:ext cx="2725191" cy="914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Summer options</a:t>
            </a:r>
          </a:p>
        </p:txBody>
      </p:sp>
      <p:sp>
        <p:nvSpPr>
          <p:cNvPr id="7" name="title copy"/>
          <p:cNvSpPr/>
          <p:nvPr/>
        </p:nvSpPr>
        <p:spPr>
          <a:xfrm>
            <a:off x="6048375" y="1447366"/>
            <a:ext cx="2990850" cy="24003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Planning courses well in advanced to optimize access for students. Things to consider: athletics, EL designation, transportation, learning modality, and school site data.</a:t>
            </a:r>
          </a:p>
        </p:txBody>
      </p:sp>
      <p:sp>
        <p:nvSpPr>
          <p:cNvPr id="8" name="title copy"/>
          <p:cNvSpPr/>
          <p:nvPr/>
        </p:nvSpPr>
        <p:spPr>
          <a:xfrm>
            <a:off x="9421366" y="1447366"/>
            <a:ext cx="3190875" cy="2057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Creating course alignment with current a-g pathways, CTE pathways and other advanced coursework offerings. No random acts of dual enrollment.</a:t>
            </a:r>
          </a:p>
        </p:txBody>
      </p:sp>
      <p:sp>
        <p:nvSpPr>
          <p:cNvPr id="9" name="title copy"/>
          <p:cNvSpPr/>
          <p:nvPr/>
        </p:nvSpPr>
        <p:spPr>
          <a:xfrm>
            <a:off x="6048375" y="4995155"/>
            <a:ext cx="2648893" cy="1714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Creating opportunities for students to take courses on a college campus, introducing the power of place.</a:t>
            </a:r>
          </a:p>
        </p:txBody>
      </p:sp>
      <p:sp>
        <p:nvSpPr>
          <p:cNvPr id="10" name="title copy"/>
          <p:cNvSpPr/>
          <p:nvPr/>
        </p:nvSpPr>
        <p:spPr>
          <a:xfrm>
            <a:off x="9421365" y="4910794"/>
            <a:ext cx="3018285" cy="1714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Creating partnerships with colleges which promote access to summer experiences for students, aligned to goals. </a:t>
            </a:r>
          </a:p>
        </p:txBody>
      </p:sp>
      <p:sp>
        <p:nvSpPr>
          <p:cNvPr id="11" name="title copy"/>
          <p:cNvSpPr/>
          <p:nvPr/>
        </p:nvSpPr>
        <p:spPr>
          <a:xfrm>
            <a:off x="957699" y="1737948"/>
            <a:ext cx="4436623" cy="2057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FFFFFB"/>
                </a:solidFill>
                <a:latin typeface="Azoft Sans"/>
                <a:ea typeface="+mn-ea"/>
                <a:cs typeface="Azoft Sans"/>
              </a:rPr>
              <a:t>Creating intentional Access</a:t>
            </a:r>
          </a:p>
        </p:txBody>
      </p:sp>
      <p:pic>
        <p:nvPicPr>
          <p:cNvPr id="12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445225"/>
            <a:ext cx="1760359" cy="247650"/>
          </a:xfrm>
          <a:prstGeom prst="rect">
            <a:avLst/>
          </a:prstGeom>
        </p:spPr>
      </p:pic>
      <p:pic>
        <p:nvPicPr>
          <p:cNvPr id="13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3664550"/>
            <a:ext cx="1760359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lid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61" y="5556002"/>
            <a:ext cx="13060114" cy="1776413"/>
          </a:xfrm>
          <a:prstGeom prst="rect">
            <a:avLst/>
          </a:prstGeom>
        </p:spPr>
      </p:pic>
      <p:sp>
        <p:nvSpPr>
          <p:cNvPr id="3" name="title"/>
          <p:cNvSpPr/>
          <p:nvPr/>
        </p:nvSpPr>
        <p:spPr>
          <a:xfrm>
            <a:off x="215097" y="4501997"/>
            <a:ext cx="2928153" cy="742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Leadership supports one another publicly</a:t>
            </a:r>
          </a:p>
        </p:txBody>
      </p:sp>
      <p:pic>
        <p:nvPicPr>
          <p:cNvPr id="4" name="ArrowOutline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874" y="6029325"/>
            <a:ext cx="952500" cy="952500"/>
          </a:xfrm>
          <a:prstGeom prst="rect">
            <a:avLst/>
          </a:prstGeom>
        </p:spPr>
      </p:pic>
      <p:pic>
        <p:nvPicPr>
          <p:cNvPr id="5" name="ArrowOutline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73" y="6029325"/>
            <a:ext cx="952500" cy="952500"/>
          </a:xfrm>
          <a:prstGeom prst="rect">
            <a:avLst/>
          </a:prstGeom>
        </p:spPr>
      </p:pic>
      <p:pic>
        <p:nvPicPr>
          <p:cNvPr id="6" name="ArrowOutline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071" y="6029325"/>
            <a:ext cx="952500" cy="952500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1038224" y="763759"/>
            <a:ext cx="10001250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FFFFFB"/>
                </a:solidFill>
                <a:latin typeface="&quot;Azoft Sans&quot;"/>
                <a:ea typeface="+mn-ea"/>
                <a:cs typeface="&quot;Azoft Sans&quot;"/>
              </a:rPr>
              <a:t>Leveraging Dual Enrollment</a:t>
            </a:r>
          </a:p>
        </p:txBody>
      </p:sp>
      <p:sp>
        <p:nvSpPr>
          <p:cNvPr id="8" name="title copy"/>
          <p:cNvSpPr/>
          <p:nvPr/>
        </p:nvSpPr>
        <p:spPr>
          <a:xfrm>
            <a:off x="1127247" y="1796961"/>
            <a:ext cx="10283392" cy="2571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Leadership is acutely aware of the envirnoment in which all entities navigate.</a:t>
            </a:r>
          </a:p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Governor's Master Plan for Career Education</a:t>
            </a:r>
          </a:p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Chancellor's Vision 2030</a:t>
            </a:r>
          </a:p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Regional K-16 Collaborative</a:t>
            </a:r>
          </a:p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Regional Efforts</a:t>
            </a:r>
          </a:p>
          <a:p>
            <a:pPr algn="l" hangingPunct="0">
              <a:lnSpc>
                <a:spcPct val="125000"/>
              </a:lnSpc>
            </a:pPr>
            <a:endParaRPr sz="2250">
              <a:solidFill>
                <a:srgbClr val="FFFFFB"/>
              </a:solidFill>
              <a:latin typeface="Exo"/>
              <a:ea typeface="+mn-ea"/>
              <a:cs typeface="Exo"/>
            </a:endParaRPr>
          </a:p>
        </p:txBody>
      </p:sp>
      <p:pic>
        <p:nvPicPr>
          <p:cNvPr id="9" name="Shape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246" y="5739035"/>
            <a:ext cx="1239788" cy="1239788"/>
          </a:xfrm>
          <a:prstGeom prst="rect">
            <a:avLst/>
          </a:prstGeom>
        </p:spPr>
      </p:pic>
      <p:pic>
        <p:nvPicPr>
          <p:cNvPr id="10" name="Line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1445225"/>
            <a:ext cx="1760359" cy="247650"/>
          </a:xfrm>
          <a:prstGeom prst="rect">
            <a:avLst/>
          </a:prstGeom>
        </p:spPr>
      </p:pic>
      <p:pic>
        <p:nvPicPr>
          <p:cNvPr id="11" name="Shape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099" y="5791289"/>
            <a:ext cx="1239788" cy="1239788"/>
          </a:xfrm>
          <a:prstGeom prst="rect">
            <a:avLst/>
          </a:prstGeom>
        </p:spPr>
      </p:pic>
      <p:pic>
        <p:nvPicPr>
          <p:cNvPr id="12" name="Shape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294" y="5791289"/>
            <a:ext cx="1239788" cy="1239788"/>
          </a:xfrm>
          <a:prstGeom prst="rect">
            <a:avLst/>
          </a:prstGeom>
        </p:spPr>
      </p:pic>
      <p:pic>
        <p:nvPicPr>
          <p:cNvPr id="13" name="BusinessOutline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843" y="6007228"/>
            <a:ext cx="610592" cy="709991"/>
          </a:xfrm>
          <a:prstGeom prst="rect">
            <a:avLst/>
          </a:prstGeom>
        </p:spPr>
      </p:pic>
      <p:pic>
        <p:nvPicPr>
          <p:cNvPr id="14" name="Shape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549" y="5791289"/>
            <a:ext cx="1239788" cy="1239788"/>
          </a:xfrm>
          <a:prstGeom prst="rect">
            <a:avLst/>
          </a:prstGeom>
        </p:spPr>
      </p:pic>
      <p:pic>
        <p:nvPicPr>
          <p:cNvPr id="15" name="InternetOutline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2523" y="6021057"/>
            <a:ext cx="701328" cy="701328"/>
          </a:xfrm>
          <a:prstGeom prst="rect">
            <a:avLst/>
          </a:prstGeom>
        </p:spPr>
      </p:pic>
      <p:pic>
        <p:nvPicPr>
          <p:cNvPr id="16" name="Activities38-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6674" y="5903336"/>
            <a:ext cx="744639" cy="795554"/>
          </a:xfrm>
          <a:prstGeom prst="rect">
            <a:avLst/>
          </a:prstGeom>
        </p:spPr>
      </p:pic>
      <p:sp>
        <p:nvSpPr>
          <p:cNvPr id="17" name="title copy 1"/>
          <p:cNvSpPr/>
          <p:nvPr/>
        </p:nvSpPr>
        <p:spPr>
          <a:xfrm>
            <a:off x="3305175" y="4454372"/>
            <a:ext cx="2876449" cy="11144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Accreditation, Strategic Planning WASC</a:t>
            </a:r>
          </a:p>
        </p:txBody>
      </p:sp>
      <p:sp>
        <p:nvSpPr>
          <p:cNvPr id="18" name="title copy 2"/>
          <p:cNvSpPr/>
          <p:nvPr/>
        </p:nvSpPr>
        <p:spPr>
          <a:xfrm>
            <a:off x="6506097" y="4450397"/>
            <a:ext cx="3028214" cy="742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Collaborative Meetings</a:t>
            </a:r>
          </a:p>
          <a:p>
            <a:pPr algn="ctr" hangingPunct="0">
              <a:lnSpc>
                <a:spcPct val="108333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Board Presentations</a:t>
            </a:r>
          </a:p>
        </p:txBody>
      </p:sp>
      <p:sp>
        <p:nvSpPr>
          <p:cNvPr id="19" name="title copy 3"/>
          <p:cNvSpPr/>
          <p:nvPr/>
        </p:nvSpPr>
        <p:spPr>
          <a:xfrm>
            <a:off x="9829762" y="4647722"/>
            <a:ext cx="2831310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Celebrating the WINS</a:t>
            </a:r>
          </a:p>
        </p:txBody>
      </p:sp>
      <p:pic>
        <p:nvPicPr>
          <p:cNvPr id="20" name="Holidays52-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1076" y="6006629"/>
            <a:ext cx="936647" cy="8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lid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1038225" y="5969045"/>
            <a:ext cx="11578729" cy="1038225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1038225" y="423486"/>
            <a:ext cx="10964317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2B2B2B"/>
                </a:solidFill>
                <a:latin typeface="&quot;Azoft Sans&quot;"/>
                <a:ea typeface="+mn-ea"/>
                <a:cs typeface="&quot;Azoft Sans&quot;"/>
              </a:rPr>
              <a:t>Equity data reporting</a:t>
            </a:r>
          </a:p>
        </p:txBody>
      </p:sp>
      <p:pic>
        <p:nvPicPr>
          <p:cNvPr id="4" name="Line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1445225"/>
            <a:ext cx="1760359" cy="247650"/>
          </a:xfrm>
          <a:prstGeom prst="rect">
            <a:avLst/>
          </a:prstGeom>
        </p:spPr>
      </p:pic>
      <p:pic>
        <p:nvPicPr>
          <p:cNvPr id="5" name="Shap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6232864"/>
            <a:ext cx="251198" cy="450172"/>
          </a:xfrm>
          <a:prstGeom prst="rect">
            <a:avLst/>
          </a:prstGeom>
        </p:spPr>
      </p:pic>
      <p:sp>
        <p:nvSpPr>
          <p:cNvPr id="6" name="title copy"/>
          <p:cNvSpPr/>
          <p:nvPr/>
        </p:nvSpPr>
        <p:spPr>
          <a:xfrm>
            <a:off x="1631773" y="6324734"/>
            <a:ext cx="2333625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B2B2B"/>
                </a:solidFill>
                <a:latin typeface="Exo"/>
                <a:ea typeface="+mn-ea"/>
                <a:cs typeface="Exo"/>
              </a:rPr>
              <a:t>DE Data should reflect district data</a:t>
            </a:r>
          </a:p>
        </p:txBody>
      </p:sp>
      <p:sp>
        <p:nvSpPr>
          <p:cNvPr id="7" name="title copy"/>
          <p:cNvSpPr/>
          <p:nvPr/>
        </p:nvSpPr>
        <p:spPr>
          <a:xfrm>
            <a:off x="5062290" y="6324734"/>
            <a:ext cx="2916188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B2B2B"/>
                </a:solidFill>
                <a:latin typeface="Exo"/>
                <a:ea typeface="+mn-ea"/>
                <a:cs typeface="Exo"/>
              </a:rPr>
              <a:t>Establish census benchmarks</a:t>
            </a:r>
          </a:p>
        </p:txBody>
      </p:sp>
      <p:sp>
        <p:nvSpPr>
          <p:cNvPr id="8" name="title copy"/>
          <p:cNvSpPr/>
          <p:nvPr/>
        </p:nvSpPr>
        <p:spPr>
          <a:xfrm>
            <a:off x="8741212" y="6324734"/>
            <a:ext cx="31242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B2B2B"/>
                </a:solidFill>
                <a:latin typeface="Exo"/>
                <a:ea typeface="+mn-ea"/>
                <a:cs typeface="Exo"/>
              </a:rPr>
              <a:t>Share your data across 3 yrs</a:t>
            </a:r>
          </a:p>
        </p:txBody>
      </p:sp>
      <p:pic>
        <p:nvPicPr>
          <p:cNvPr id="9" name="Shap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5" y="6232864"/>
            <a:ext cx="251198" cy="450172"/>
          </a:xfrm>
          <a:prstGeom prst="rect">
            <a:avLst/>
          </a:prstGeom>
        </p:spPr>
      </p:pic>
      <p:pic>
        <p:nvPicPr>
          <p:cNvPr id="10" name="Chart 2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812174" y="657953"/>
            <a:ext cx="4982276" cy="5245432"/>
          </a:xfrm>
          <a:prstGeom prst="rect">
            <a:avLst/>
          </a:prstGeom>
        </p:spPr>
      </p:pic>
      <p:pic>
        <p:nvPicPr>
          <p:cNvPr id="11" name="Chart 2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082677" y="1444957"/>
            <a:ext cx="4286250" cy="4286250"/>
          </a:xfrm>
          <a:prstGeom prst="rect">
            <a:avLst/>
          </a:prstGeom>
        </p:spPr>
      </p:pic>
      <p:pic>
        <p:nvPicPr>
          <p:cNvPr id="12" name="Shape7 copy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927" y="6230518"/>
            <a:ext cx="251198" cy="450172"/>
          </a:xfrm>
          <a:prstGeom prst="rect">
            <a:avLst/>
          </a:prstGeom>
        </p:spPr>
      </p:pic>
      <p:pic>
        <p:nvPicPr>
          <p:cNvPr id="13" name="imag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038226" y="1114164"/>
            <a:ext cx="582868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47"/>
        </a:solidFill>
        <a:effectLst/>
      </p:bgPr>
    </p:bg>
    <p:spTree>
      <p:nvGrpSpPr>
        <p:cNvPr id="1" name="Slid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8410575" y="6376"/>
            <a:ext cx="4800766" cy="7288181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214524" y="1374749"/>
            <a:ext cx="8883582" cy="4705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Intentional Design 9-14</a:t>
            </a:r>
          </a:p>
          <a:p>
            <a:pPr marL="381000" indent="-3810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bell schedules</a:t>
            </a:r>
          </a:p>
          <a:p>
            <a:pPr marL="381000" indent="-3810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Expand rigorous courses</a:t>
            </a:r>
          </a:p>
          <a:p>
            <a:pPr marL="381000" indent="-3810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Align Student supports</a:t>
            </a:r>
          </a:p>
          <a:p>
            <a:pPr marL="381000" indent="-3810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fall/spring offerings should align with HS academic planning &amp; a-g</a:t>
            </a:r>
          </a:p>
          <a:p>
            <a:pPr marL="381000" indent="-3810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Consider where an early college pathway makes the most sense</a:t>
            </a:r>
          </a:p>
          <a:p>
            <a:pPr marL="381000" indent="-3810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Courses outside of the school day</a:t>
            </a:r>
          </a:p>
          <a:p>
            <a:pPr marL="381000" indent="-3810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3000">
                <a:solidFill>
                  <a:srgbClr val="2B2B2B"/>
                </a:solidFill>
                <a:latin typeface="Azoft Sans"/>
                <a:ea typeface="+mn-ea"/>
                <a:cs typeface="Azoft Sans"/>
              </a:rPr>
              <a:t>SUmmer offerings</a:t>
            </a:r>
          </a:p>
        </p:txBody>
      </p:sp>
      <p:sp>
        <p:nvSpPr>
          <p:cNvPr id="4" name="title copy"/>
          <p:cNvSpPr/>
          <p:nvPr/>
        </p:nvSpPr>
        <p:spPr>
          <a:xfrm>
            <a:off x="419100" y="164947"/>
            <a:ext cx="12401550" cy="103586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719">
                <a:solidFill>
                  <a:srgbClr val="2B2B2B"/>
                </a:solidFill>
                <a:latin typeface="Exo"/>
                <a:ea typeface="+mn-ea"/>
                <a:cs typeface="Exo"/>
              </a:rPr>
              <a:t>Joint Board Resolution: Every students will have access to earning 12 units prior to graduation from high school. (FUSD-FCC 2022)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324"/>
        </a:solidFill>
        <a:effectLst/>
      </p:bgPr>
    </p:bg>
    <p:spTree>
      <p:nvGrpSpPr>
        <p:cNvPr id="1" name="Slid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splash_image copy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828804" y="2431968"/>
            <a:ext cx="2838450" cy="2438400"/>
          </a:xfrm>
          <a:prstGeom prst="rect">
            <a:avLst/>
          </a:prstGeom>
        </p:spPr>
      </p:pic>
      <p:pic>
        <p:nvPicPr>
          <p:cNvPr id="3" name="Shap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764" y="2933700"/>
            <a:ext cx="4171388" cy="1679206"/>
          </a:xfrm>
          <a:prstGeom prst="rect">
            <a:avLst/>
          </a:prstGeom>
        </p:spPr>
      </p:pic>
      <p:pic>
        <p:nvPicPr>
          <p:cNvPr id="4" name="unsplash_imag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829300" y="-28575"/>
            <a:ext cx="2838450" cy="2438400"/>
          </a:xfrm>
          <a:prstGeom prst="rect">
            <a:avLst/>
          </a:prstGeom>
        </p:spPr>
      </p:pic>
      <p:pic>
        <p:nvPicPr>
          <p:cNvPr id="5" name="Shape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6929" y="504825"/>
            <a:ext cx="4172522" cy="1656712"/>
          </a:xfrm>
          <a:prstGeom prst="rect">
            <a:avLst/>
          </a:prstGeom>
        </p:spPr>
      </p:pic>
      <p:sp>
        <p:nvSpPr>
          <p:cNvPr id="6" name="title copy"/>
          <p:cNvSpPr/>
          <p:nvPr/>
        </p:nvSpPr>
        <p:spPr>
          <a:xfrm>
            <a:off x="867145" y="1954373"/>
            <a:ext cx="4210050" cy="13716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4500">
                <a:solidFill>
                  <a:srgbClr val="FFFFFB"/>
                </a:solidFill>
                <a:latin typeface="&quot;Azoft Sans&quot;"/>
                <a:ea typeface="+mn-ea"/>
                <a:cs typeface="&quot;Azoft Sans&quot;"/>
              </a:rPr>
              <a:t>CTE Pathway Alignment</a:t>
            </a:r>
          </a:p>
        </p:txBody>
      </p:sp>
      <p:pic>
        <p:nvPicPr>
          <p:cNvPr id="7" name="Line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1445225"/>
            <a:ext cx="1760359" cy="247650"/>
          </a:xfrm>
          <a:prstGeom prst="rect">
            <a:avLst/>
          </a:prstGeom>
        </p:spPr>
      </p:pic>
      <p:pic>
        <p:nvPicPr>
          <p:cNvPr id="8" name="Line-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750" y="4236050"/>
            <a:ext cx="1760359" cy="247650"/>
          </a:xfrm>
          <a:prstGeom prst="rect">
            <a:avLst/>
          </a:prstGeom>
        </p:spPr>
      </p:pic>
      <p:sp>
        <p:nvSpPr>
          <p:cNvPr id="9" name="title copy"/>
          <p:cNvSpPr/>
          <p:nvPr/>
        </p:nvSpPr>
        <p:spPr>
          <a:xfrm>
            <a:off x="962025" y="4657725"/>
            <a:ext cx="3609975" cy="12858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>
                <a:solidFill>
                  <a:srgbClr val="FFFFFB"/>
                </a:solidFill>
                <a:latin typeface="Exo"/>
                <a:ea typeface="+mn-ea"/>
                <a:cs typeface="Exo"/>
              </a:rPr>
              <a:t>Removing silos and promoting 9-14 career pathways. </a:t>
            </a:r>
          </a:p>
        </p:txBody>
      </p:sp>
      <p:pic>
        <p:nvPicPr>
          <p:cNvPr id="10" name="unsplash_imag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5828804" y="4895850"/>
            <a:ext cx="2838450" cy="2438400"/>
          </a:xfrm>
          <a:prstGeom prst="rect">
            <a:avLst/>
          </a:prstGeom>
        </p:spPr>
      </p:pic>
      <p:sp>
        <p:nvSpPr>
          <p:cNvPr id="11" name="title copy"/>
          <p:cNvSpPr/>
          <p:nvPr/>
        </p:nvSpPr>
        <p:spPr>
          <a:xfrm>
            <a:off x="9172575" y="723900"/>
            <a:ext cx="2971800" cy="419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2550">
                <a:solidFill>
                  <a:srgbClr val="2B2B2B"/>
                </a:solidFill>
                <a:latin typeface="Exo"/>
                <a:ea typeface="+mn-ea"/>
                <a:cs typeface="Exo"/>
              </a:rPr>
              <a:t>Pathway Options</a:t>
            </a:r>
          </a:p>
        </p:txBody>
      </p:sp>
      <p:sp>
        <p:nvSpPr>
          <p:cNvPr id="12" name="title copy"/>
          <p:cNvSpPr/>
          <p:nvPr/>
        </p:nvSpPr>
        <p:spPr>
          <a:xfrm>
            <a:off x="9172575" y="1190625"/>
            <a:ext cx="2667000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Consider opportunities to embed college credit</a:t>
            </a:r>
          </a:p>
        </p:txBody>
      </p:sp>
      <p:sp>
        <p:nvSpPr>
          <p:cNvPr id="13" name="title copy"/>
          <p:cNvSpPr/>
          <p:nvPr/>
        </p:nvSpPr>
        <p:spPr>
          <a:xfrm>
            <a:off x="9172575" y="3076575"/>
            <a:ext cx="3162300" cy="419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2550">
                <a:solidFill>
                  <a:srgbClr val="000000"/>
                </a:solidFill>
                <a:latin typeface="Exo"/>
                <a:ea typeface="+mn-ea"/>
                <a:cs typeface="Exo"/>
              </a:rPr>
              <a:t>Industry Certification</a:t>
            </a:r>
          </a:p>
        </p:txBody>
      </p:sp>
      <p:sp>
        <p:nvSpPr>
          <p:cNvPr id="14" name="title copy"/>
          <p:cNvSpPr/>
          <p:nvPr/>
        </p:nvSpPr>
        <p:spPr>
          <a:xfrm>
            <a:off x="9172575" y="3543300"/>
            <a:ext cx="2971800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800">
                <a:solidFill>
                  <a:srgbClr val="2B2B2B"/>
                </a:solidFill>
                <a:latin typeface="Exo"/>
                <a:ea typeface="+mn-ea"/>
                <a:cs typeface="Exo"/>
              </a:rPr>
              <a:t>Work with your college partner to create 9-14 pathway alignment</a:t>
            </a:r>
          </a:p>
        </p:txBody>
      </p:sp>
      <p:pic>
        <p:nvPicPr>
          <p:cNvPr id="15" name="Shape-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2488" y="5276850"/>
            <a:ext cx="4155663" cy="1572583"/>
          </a:xfrm>
          <a:prstGeom prst="rect">
            <a:avLst/>
          </a:prstGeom>
        </p:spPr>
      </p:pic>
      <p:sp>
        <p:nvSpPr>
          <p:cNvPr id="16" name="title copy"/>
          <p:cNvSpPr/>
          <p:nvPr/>
        </p:nvSpPr>
        <p:spPr>
          <a:xfrm>
            <a:off x="9172575" y="5410200"/>
            <a:ext cx="2971800" cy="419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2550">
                <a:solidFill>
                  <a:srgbClr val="2B2B2B"/>
                </a:solidFill>
                <a:latin typeface="Exo"/>
                <a:ea typeface="+mn-ea"/>
                <a:cs typeface="Exo"/>
              </a:rPr>
              <a:t>Student Focus</a:t>
            </a:r>
          </a:p>
        </p:txBody>
      </p:sp>
      <p:sp>
        <p:nvSpPr>
          <p:cNvPr id="17" name="title copy"/>
          <p:cNvSpPr/>
          <p:nvPr/>
        </p:nvSpPr>
        <p:spPr>
          <a:xfrm>
            <a:off x="9201149" y="5829299"/>
            <a:ext cx="3009901" cy="838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Trebuchet MS"/>
                <a:ea typeface="+mn-ea"/>
                <a:cs typeface="Trebuchet MS"/>
              </a:rPr>
              <a:t>Course support</a:t>
            </a:r>
          </a:p>
          <a:p>
            <a:pPr marL="228600" indent="-228600" algn="l" hangingPunct="0">
              <a:lnSpc>
                <a:spcPct val="100000"/>
              </a:lnSpc>
              <a:buClr>
                <a:srgbClr val="2B2B2B"/>
              </a:buClr>
              <a:buFont typeface="Arial" panose="020B0604020202020204" pitchFamily="34" charset="0"/>
              <a:buChar char="•"/>
            </a:pPr>
            <a:r>
              <a:rPr sz="1800">
                <a:solidFill>
                  <a:srgbClr val="2B2B2B"/>
                </a:solidFill>
                <a:latin typeface="Trebuchet MS"/>
                <a:ea typeface="+mn-ea"/>
                <a:cs typeface="Trebuchet MS"/>
              </a:rPr>
              <a:t>Clear pathway to high wage options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9234D0702D24F95CD7BD4A98A1A26" ma:contentTypeVersion="5" ma:contentTypeDescription="Create a new document." ma:contentTypeScope="" ma:versionID="fe5e8f26b5685df06c65741f669ad606">
  <xsd:schema xmlns:xsd="http://www.w3.org/2001/XMLSchema" xmlns:xs="http://www.w3.org/2001/XMLSchema" xmlns:p="http://schemas.microsoft.com/office/2006/metadata/properties" xmlns:ns3="a1d7e619-674d-4965-816d-2b2f74879258" targetNamespace="http://schemas.microsoft.com/office/2006/metadata/properties" ma:root="true" ma:fieldsID="4b990f9ecdd92bbd7051c671276b0a45" ns3:_="">
    <xsd:import namespace="a1d7e619-674d-4965-816d-2b2f7487925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7e619-674d-4965-816d-2b2f7487925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5F4DA9-1501-44EF-8D04-9B66C2381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7e619-674d-4965-816d-2b2f748792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0EBCA-DAE4-4F45-B5CC-C0FC254CC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D0E8BD-0118-4481-9859-32DCE7DB6FA9}">
  <ds:schemaRefs>
    <ds:schemaRef ds:uri="http://purl.org/dc/terms/"/>
    <ds:schemaRef ds:uri="a1d7e619-674d-4965-816d-2b2f74879258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Custom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Libre-Baskerville</vt:lpstr>
      <vt:lpstr>"Azoft Sans"</vt:lpstr>
      <vt:lpstr>Azoft Sans</vt:lpstr>
      <vt:lpstr>Arial</vt:lpstr>
      <vt:lpstr>Exo</vt:lpstr>
      <vt:lpstr>Roboto</vt:lpstr>
      <vt:lpstr>"Trump Town Pro"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2025-01-29T00:58:32Z</dcterms:created>
  <dcterms:modified xsi:type="dcterms:W3CDTF">2025-01-29T01:00:41Z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0x0101001AD9234D0702D24F95CD7BD4A98A1A26</vt:lpwstr>
  </property>
</Properties>
</file>