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1.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62" r:id="rId2"/>
  </p:sldMasterIdLst>
  <p:notesMasterIdLst>
    <p:notesMasterId r:id="rId29"/>
  </p:notesMasterIdLst>
  <p:sldIdLst>
    <p:sldId id="256" r:id="rId3"/>
    <p:sldId id="295" r:id="rId4"/>
    <p:sldId id="257" r:id="rId5"/>
    <p:sldId id="258" r:id="rId6"/>
    <p:sldId id="299" r:id="rId7"/>
    <p:sldId id="259" r:id="rId8"/>
    <p:sldId id="294" r:id="rId9"/>
    <p:sldId id="263" r:id="rId10"/>
    <p:sldId id="292" r:id="rId11"/>
    <p:sldId id="269" r:id="rId12"/>
    <p:sldId id="260" r:id="rId13"/>
    <p:sldId id="298" r:id="rId14"/>
    <p:sldId id="261" r:id="rId15"/>
    <p:sldId id="266" r:id="rId16"/>
    <p:sldId id="268" r:id="rId17"/>
    <p:sldId id="270" r:id="rId18"/>
    <p:sldId id="291" r:id="rId19"/>
    <p:sldId id="272" r:id="rId20"/>
    <p:sldId id="275" r:id="rId21"/>
    <p:sldId id="277" r:id="rId22"/>
    <p:sldId id="278" r:id="rId23"/>
    <p:sldId id="280" r:id="rId24"/>
    <p:sldId id="281" r:id="rId25"/>
    <p:sldId id="282" r:id="rId26"/>
    <p:sldId id="296" r:id="rId27"/>
    <p:sldId id="285" r:id="rId28"/>
  </p:sldIdLst>
  <p:sldSz cx="12192000" cy="6858000"/>
  <p:notesSz cx="6858000" cy="9144000"/>
  <p:embeddedFontLst>
    <p:embeddedFont>
      <p:font typeface="Corbel" panose="020B0503020204020204" pitchFamily="34" charset="0"/>
      <p:regular r:id="rId30"/>
      <p:bold r:id="rId31"/>
      <p:italic r:id="rId32"/>
      <p:boldItalic r:id="rId33"/>
    </p:embeddedFont>
    <p:embeddedFont>
      <p:font typeface="Trebuchet MS" panose="020B0603020202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623A16-D413-4EFA-B73D-6CBEFABE0848}">
  <a:tblStyle styleId="{06623A16-D413-4EFA-B73D-6CBEFABE084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5B75F87-02D6-497F-ADF5-5543857907B6}" styleName="Table_1">
    <a:wholeTbl>
      <a:tcTxStyle b="off" i="off">
        <a:font>
          <a:latin typeface="Corbel"/>
          <a:ea typeface="Corbel"/>
          <a:cs typeface="Corbe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orbel"/>
          <a:ea typeface="Corbel"/>
          <a:cs typeface="Corbel"/>
        </a:font>
        <a:schemeClr val="lt1"/>
      </a:tcTxStyle>
      <a:tcStyle>
        <a:tcBdr/>
        <a:fill>
          <a:solidFill>
            <a:schemeClr val="accent1"/>
          </a:solidFill>
        </a:fill>
      </a:tcStyle>
    </a:lastCol>
    <a:firstCol>
      <a:tcTxStyle b="on" i="off">
        <a:font>
          <a:latin typeface="Corbel"/>
          <a:ea typeface="Corbel"/>
          <a:cs typeface="Corbel"/>
        </a:font>
        <a:schemeClr val="lt1"/>
      </a:tcTxStyle>
      <a:tcStyle>
        <a:tcBdr/>
        <a:fill>
          <a:solidFill>
            <a:schemeClr val="accent1"/>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orbel"/>
          <a:ea typeface="Corbel"/>
          <a:cs typeface="Corbe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204"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0" name="Google Shape;20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2aee7947c9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5" name="Google Shape;135;g12aee7947c9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83DA47B5-969E-7F12-5AA7-9FCC423F79F6}"/>
            </a:ext>
          </a:extLst>
        </p:cNvPr>
        <p:cNvGrpSpPr/>
        <p:nvPr/>
      </p:nvGrpSpPr>
      <p:grpSpPr>
        <a:xfrm>
          <a:off x="0" y="0"/>
          <a:ext cx="0" cy="0"/>
          <a:chOff x="0" y="0"/>
          <a:chExt cx="0" cy="0"/>
        </a:xfrm>
      </p:grpSpPr>
      <p:sp>
        <p:nvSpPr>
          <p:cNvPr id="141" name="Google Shape;141;g297cc267648_0_5:notes">
            <a:extLst>
              <a:ext uri="{FF2B5EF4-FFF2-40B4-BE49-F238E27FC236}">
                <a16:creationId xmlns:a16="http://schemas.microsoft.com/office/drawing/2014/main" id="{566BD5B5-8509-DDCC-6130-47498E0B284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2" name="Google Shape;142;g297cc267648_0_5:notes">
            <a:extLst>
              <a:ext uri="{FF2B5EF4-FFF2-40B4-BE49-F238E27FC236}">
                <a16:creationId xmlns:a16="http://schemas.microsoft.com/office/drawing/2014/main" id="{B6DC91DF-983F-FEC3-901C-F195B75F23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0886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97cc267648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2" name="Google Shape;142;g297cc267648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2aee7947c9_0_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2aee7947c9_0_4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3" name="Google Shape;193;g12aee7947c9_0_4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Total numbers: 5942</a:t>
            </a:r>
            <a:endParaRPr dirty="0"/>
          </a:p>
        </p:txBody>
      </p:sp>
      <p:sp>
        <p:nvSpPr>
          <p:cNvPr id="207" name="Google Shape;20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BF958842-70A3-30EA-4EBC-511A2D63C44D}"/>
            </a:ext>
          </a:extLst>
        </p:cNvPr>
        <p:cNvGrpSpPr/>
        <p:nvPr/>
      </p:nvGrpSpPr>
      <p:grpSpPr>
        <a:xfrm>
          <a:off x="0" y="0"/>
          <a:ext cx="0" cy="0"/>
          <a:chOff x="0" y="0"/>
          <a:chExt cx="0" cy="0"/>
        </a:xfrm>
      </p:grpSpPr>
      <p:sp>
        <p:nvSpPr>
          <p:cNvPr id="220" name="Google Shape;220;g12938038f7c_0_87:notes">
            <a:extLst>
              <a:ext uri="{FF2B5EF4-FFF2-40B4-BE49-F238E27FC236}">
                <a16:creationId xmlns:a16="http://schemas.microsoft.com/office/drawing/2014/main" id="{C4AC03C7-F96D-EAD5-04E3-B104F99AA9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12938038f7c_0_87:notes">
            <a:extLst>
              <a:ext uri="{FF2B5EF4-FFF2-40B4-BE49-F238E27FC236}">
                <a16:creationId xmlns:a16="http://schemas.microsoft.com/office/drawing/2014/main" id="{F76A38CA-9341-3709-F391-1C104F3B4C8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2" name="Google Shape;222;g12938038f7c_0_87:notes">
            <a:extLst>
              <a:ext uri="{FF2B5EF4-FFF2-40B4-BE49-F238E27FC236}">
                <a16:creationId xmlns:a16="http://schemas.microsoft.com/office/drawing/2014/main" id="{521A996C-2C0B-383E-3AEB-0E93D5D9375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547483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2938038f7c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12938038f7c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2" name="Google Shape;222;g12938038f7c_0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6" name="Google Shape;24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333804A2-F3DB-4146-5AAF-7CC87ADB27BB}"/>
            </a:ext>
          </a:extLst>
        </p:cNvPr>
        <p:cNvGrpSpPr/>
        <p:nvPr/>
      </p:nvGrpSpPr>
      <p:grpSpPr>
        <a:xfrm>
          <a:off x="0" y="0"/>
          <a:ext cx="0" cy="0"/>
          <a:chOff x="0" y="0"/>
          <a:chExt cx="0" cy="0"/>
        </a:xfrm>
      </p:grpSpPr>
      <p:sp>
        <p:nvSpPr>
          <p:cNvPr id="122" name="Google Shape;122;p3:notes">
            <a:extLst>
              <a:ext uri="{FF2B5EF4-FFF2-40B4-BE49-F238E27FC236}">
                <a16:creationId xmlns:a16="http://schemas.microsoft.com/office/drawing/2014/main" id="{ABFD8D58-A78F-56DF-486A-0F2D8C2CD4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p3:notes">
            <a:extLst>
              <a:ext uri="{FF2B5EF4-FFF2-40B4-BE49-F238E27FC236}">
                <a16:creationId xmlns:a16="http://schemas.microsoft.com/office/drawing/2014/main" id="{8E5A6C55-F4CD-7670-757D-E9B8CEF79C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1908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4fb0e7025a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24fb0e7025a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1" name="Google Shape;271;g24fb0e7025a_1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4fb0e7025a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4fb0e7025a_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9" name="Google Shape;289;g24fb0e7025a_1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0d8596b22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0d8596b22c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7" name="Google Shape;297;g30d8596b22c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4fb0e7025a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4fb0e7025a_1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7" name="Google Shape;307;g24fb0e7025a_1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a:extLst>
            <a:ext uri="{FF2B5EF4-FFF2-40B4-BE49-F238E27FC236}">
              <a16:creationId xmlns:a16="http://schemas.microsoft.com/office/drawing/2014/main" id="{C24D3A43-9E64-B976-0D8E-5C1D2F895FCE}"/>
            </a:ext>
          </a:extLst>
        </p:cNvPr>
        <p:cNvGrpSpPr/>
        <p:nvPr/>
      </p:nvGrpSpPr>
      <p:grpSpPr>
        <a:xfrm>
          <a:off x="0" y="0"/>
          <a:ext cx="0" cy="0"/>
          <a:chOff x="0" y="0"/>
          <a:chExt cx="0" cy="0"/>
        </a:xfrm>
      </p:grpSpPr>
      <p:sp>
        <p:nvSpPr>
          <p:cNvPr id="220" name="Google Shape;220;g12938038f7c_0_87:notes">
            <a:extLst>
              <a:ext uri="{FF2B5EF4-FFF2-40B4-BE49-F238E27FC236}">
                <a16:creationId xmlns:a16="http://schemas.microsoft.com/office/drawing/2014/main" id="{0CB17568-501C-A5C5-62CD-6F1DCF1091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12938038f7c_0_87:notes">
            <a:extLst>
              <a:ext uri="{FF2B5EF4-FFF2-40B4-BE49-F238E27FC236}">
                <a16:creationId xmlns:a16="http://schemas.microsoft.com/office/drawing/2014/main" id="{C4CD5FE1-04E8-4F5F-6D4B-BA865E1FED6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2" name="Google Shape;222;g12938038f7c_0_87:notes">
            <a:extLst>
              <a:ext uri="{FF2B5EF4-FFF2-40B4-BE49-F238E27FC236}">
                <a16:creationId xmlns:a16="http://schemas.microsoft.com/office/drawing/2014/main" id="{A913CA02-4F95-5F59-A7D1-C7847B66E0F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539915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ADA04829-B0D7-251F-C0C0-E4021B0C2016}"/>
            </a:ext>
          </a:extLst>
        </p:cNvPr>
        <p:cNvGrpSpPr/>
        <p:nvPr/>
      </p:nvGrpSpPr>
      <p:grpSpPr>
        <a:xfrm>
          <a:off x="0" y="0"/>
          <a:ext cx="0" cy="0"/>
          <a:chOff x="0" y="0"/>
          <a:chExt cx="0" cy="0"/>
        </a:xfrm>
      </p:grpSpPr>
      <p:sp>
        <p:nvSpPr>
          <p:cNvPr id="122" name="Google Shape;122;p3:notes">
            <a:extLst>
              <a:ext uri="{FF2B5EF4-FFF2-40B4-BE49-F238E27FC236}">
                <a16:creationId xmlns:a16="http://schemas.microsoft.com/office/drawing/2014/main" id="{92E9CEBD-15CF-C215-BDB0-CAA71136784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p3:notes">
            <a:extLst>
              <a:ext uri="{FF2B5EF4-FFF2-40B4-BE49-F238E27FC236}">
                <a16:creationId xmlns:a16="http://schemas.microsoft.com/office/drawing/2014/main" id="{456F2EE3-35BD-7024-8432-34E6ABA8D6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127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E5C383B7-60F9-6533-871A-66BF3472172D}"/>
            </a:ext>
          </a:extLst>
        </p:cNvPr>
        <p:cNvGrpSpPr/>
        <p:nvPr/>
      </p:nvGrpSpPr>
      <p:grpSpPr>
        <a:xfrm>
          <a:off x="0" y="0"/>
          <a:ext cx="0" cy="0"/>
          <a:chOff x="0" y="0"/>
          <a:chExt cx="0" cy="0"/>
        </a:xfrm>
      </p:grpSpPr>
      <p:sp>
        <p:nvSpPr>
          <p:cNvPr id="122" name="Google Shape;122;p3:notes">
            <a:extLst>
              <a:ext uri="{FF2B5EF4-FFF2-40B4-BE49-F238E27FC236}">
                <a16:creationId xmlns:a16="http://schemas.microsoft.com/office/drawing/2014/main" id="{D81CC50D-532B-4190-E09A-3DE4C9F73F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p3:notes">
            <a:extLst>
              <a:ext uri="{FF2B5EF4-FFF2-40B4-BE49-F238E27FC236}">
                <a16:creationId xmlns:a16="http://schemas.microsoft.com/office/drawing/2014/main" id="{79A0237C-EDE5-1C67-4C6C-30D2D1E76F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1233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2aee7947c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6" name="Google Shape;156;g12aee7947c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AD258F33-3986-09CE-4312-C8E64A791025}"/>
            </a:ext>
          </a:extLst>
        </p:cNvPr>
        <p:cNvGrpSpPr/>
        <p:nvPr/>
      </p:nvGrpSpPr>
      <p:grpSpPr>
        <a:xfrm>
          <a:off x="0" y="0"/>
          <a:ext cx="0" cy="0"/>
          <a:chOff x="0" y="0"/>
          <a:chExt cx="0" cy="0"/>
        </a:xfrm>
      </p:grpSpPr>
      <p:sp>
        <p:nvSpPr>
          <p:cNvPr id="162" name="Google Shape;162;p6:notes">
            <a:extLst>
              <a:ext uri="{FF2B5EF4-FFF2-40B4-BE49-F238E27FC236}">
                <a16:creationId xmlns:a16="http://schemas.microsoft.com/office/drawing/2014/main" id="{778E78D2-C06E-4E26-70C7-A0D887164C9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3" name="Google Shape;163;p6:notes">
            <a:extLst>
              <a:ext uri="{FF2B5EF4-FFF2-40B4-BE49-F238E27FC236}">
                <a16:creationId xmlns:a16="http://schemas.microsoft.com/office/drawing/2014/main" id="{F020281A-CB3F-44AD-9D44-2A66850FAC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5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2"/>
          <p:cNvSpPr/>
          <p:nvPr/>
        </p:nvSpPr>
        <p:spPr>
          <a:xfrm>
            <a:off x="-6843" y="2059012"/>
            <a:ext cx="12195668" cy="1828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
          <p:cNvSpPr txBox="1">
            <a:spLocks noGrp="1"/>
          </p:cNvSpPr>
          <p:nvPr>
            <p:ph type="ctrTitle"/>
          </p:nvPr>
        </p:nvSpPr>
        <p:spPr>
          <a:xfrm>
            <a:off x="365759" y="2166364"/>
            <a:ext cx="11471565" cy="1739347"/>
          </a:xfrm>
          <a:prstGeom prst="rect">
            <a:avLst/>
          </a:prstGeom>
          <a:noFill/>
          <a:ln>
            <a:noFill/>
          </a:ln>
        </p:spPr>
        <p:txBody>
          <a:bodyPr spcFirstLastPara="1" wrap="square" lIns="91425" tIns="45700" rIns="91425" bIns="45700" anchor="ctr" anchorCtr="0">
            <a:normAutofit/>
          </a:bodyPr>
          <a:lstStyle>
            <a:lvl1pPr lvl="0" algn="ctr">
              <a:lnSpc>
                <a:spcPct val="80000"/>
              </a:lnSpc>
              <a:spcBef>
                <a:spcPts val="0"/>
              </a:spcBef>
              <a:spcAft>
                <a:spcPts val="0"/>
              </a:spcAft>
              <a:buClr>
                <a:schemeClr val="dk2"/>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996250"/>
            <a:ext cx="9144000" cy="130925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200"/>
              </a:spcBef>
              <a:spcAft>
                <a:spcPts val="0"/>
              </a:spcAft>
              <a:buSzPts val="2000"/>
              <a:buNone/>
              <a:defRPr sz="2000"/>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2000"/>
              <a:buNone/>
              <a:defRPr sz="20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0" name="Google Shape;20;p2"/>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body" idx="1"/>
          </p:nvPr>
        </p:nvSpPr>
        <p:spPr>
          <a:xfrm rot="5400000">
            <a:off x="3991839" y="-777240"/>
            <a:ext cx="4206240" cy="97840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8" name="Google Shape;78;p11"/>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1"/>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2"/>
          <p:cNvSpPr/>
          <p:nvPr/>
        </p:nvSpPr>
        <p:spPr>
          <a:xfrm>
            <a:off x="9019312" y="0"/>
            <a:ext cx="27432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2"/>
          <p:cNvSpPr txBox="1">
            <a:spLocks noGrp="1"/>
          </p:cNvSpPr>
          <p:nvPr>
            <p:ph type="title"/>
          </p:nvPr>
        </p:nvSpPr>
        <p:spPr>
          <a:xfrm rot="5400000">
            <a:off x="7413033" y="2022229"/>
            <a:ext cx="5897562" cy="240238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body" idx="1"/>
          </p:nvPr>
        </p:nvSpPr>
        <p:spPr>
          <a:xfrm rot="5400000">
            <a:off x="1876063" y="-763227"/>
            <a:ext cx="5897562" cy="797329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12"/>
          <p:cNvSpPr txBox="1">
            <a:spLocks noGrp="1"/>
          </p:cNvSpPr>
          <p:nvPr>
            <p:ph type="dt" idx="10"/>
          </p:nvPr>
        </p:nvSpPr>
        <p:spPr>
          <a:xfrm>
            <a:off x="838200" y="6422854"/>
            <a:ext cx="2743196"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3776135" y="6422854"/>
            <a:ext cx="427966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2"/>
          <p:cNvSpPr txBox="1">
            <a:spLocks noGrp="1"/>
          </p:cNvSpPr>
          <p:nvPr>
            <p:ph type="sldNum" idx="12"/>
          </p:nvPr>
        </p:nvSpPr>
        <p:spPr>
          <a:xfrm>
            <a:off x="8073048" y="6422854"/>
            <a:ext cx="879759"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5"/>
        <p:cNvGrpSpPr/>
        <p:nvPr/>
      </p:nvGrpSpPr>
      <p:grpSpPr>
        <a:xfrm>
          <a:off x="0" y="0"/>
          <a:ext cx="0" cy="0"/>
          <a:chOff x="0" y="0"/>
          <a:chExt cx="0" cy="0"/>
        </a:xfrm>
      </p:grpSpPr>
      <p:sp>
        <p:nvSpPr>
          <p:cNvPr id="96" name="Google Shape;96;p14"/>
          <p:cNvSpPr/>
          <p:nvPr/>
        </p:nvSpPr>
        <p:spPr>
          <a:xfrm>
            <a:off x="-6843" y="2059012"/>
            <a:ext cx="12195668" cy="1828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4"/>
          <p:cNvSpPr txBox="1">
            <a:spLocks noGrp="1"/>
          </p:cNvSpPr>
          <p:nvPr>
            <p:ph type="title"/>
          </p:nvPr>
        </p:nvSpPr>
        <p:spPr>
          <a:xfrm>
            <a:off x="833191" y="2208879"/>
            <a:ext cx="10515600" cy="1676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chemeClr val="lt1"/>
              </a:buClr>
              <a:buSzPts val="6000"/>
              <a:buFont typeface="Corbel"/>
              <a:buNone/>
              <a:defRPr sz="60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4"/>
          <p:cNvSpPr txBox="1">
            <a:spLocks noGrp="1"/>
          </p:cNvSpPr>
          <p:nvPr>
            <p:ph type="body" idx="1"/>
          </p:nvPr>
        </p:nvSpPr>
        <p:spPr>
          <a:xfrm>
            <a:off x="833191" y="4010334"/>
            <a:ext cx="10515600" cy="11746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200"/>
              </a:spcBef>
              <a:spcAft>
                <a:spcPts val="0"/>
              </a:spcAft>
              <a:buSzPts val="2000"/>
              <a:buNone/>
              <a:defRPr sz="2000">
                <a:solidFill>
                  <a:schemeClr val="dk2"/>
                </a:solidFill>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99" name="Google Shape;99;p14"/>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4"/>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5"/>
          <p:cNvSpPr txBox="1">
            <a:spLocks noGrp="1"/>
          </p:cNvSpPr>
          <p:nvPr>
            <p:ph type="sldNum" idx="12"/>
          </p:nvPr>
        </p:nvSpPr>
        <p:spPr>
          <a:xfrm>
            <a:off x="11296610" y="6217622"/>
            <a:ext cx="731700" cy="524700"/>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1202919" y="2011680"/>
            <a:ext cx="9784080" cy="42062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6" name="Google Shape;26;p3"/>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1205344" y="2011680"/>
            <a:ext cx="4754880" cy="420624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200"/>
              </a:spcBef>
              <a:spcAft>
                <a:spcPts val="0"/>
              </a:spcAft>
              <a:buSzPts val="2200"/>
              <a:buChar char="▪"/>
              <a:defRPr sz="2200"/>
            </a:lvl1pPr>
            <a:lvl2pPr marL="914400" lvl="1" indent="-355600" algn="l">
              <a:lnSpc>
                <a:spcPct val="90000"/>
              </a:lnSpc>
              <a:spcBef>
                <a:spcPts val="200"/>
              </a:spcBef>
              <a:spcAft>
                <a:spcPts val="0"/>
              </a:spcAft>
              <a:buSzPts val="2000"/>
              <a:buChar char="▪"/>
              <a:defRPr sz="2000"/>
            </a:lvl2pPr>
            <a:lvl3pPr marL="1371600" lvl="2" indent="-342900" algn="l">
              <a:lnSpc>
                <a:spcPct val="90000"/>
              </a:lnSpc>
              <a:spcBef>
                <a:spcPts val="400"/>
              </a:spcBef>
              <a:spcAft>
                <a:spcPts val="0"/>
              </a:spcAft>
              <a:buSzPts val="1800"/>
              <a:buChar char="▪"/>
              <a:defRPr sz="18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37" name="Google Shape;37;p5"/>
          <p:cNvSpPr txBox="1">
            <a:spLocks noGrp="1"/>
          </p:cNvSpPr>
          <p:nvPr>
            <p:ph type="body" idx="2"/>
          </p:nvPr>
        </p:nvSpPr>
        <p:spPr>
          <a:xfrm>
            <a:off x="6230391" y="2011680"/>
            <a:ext cx="4754880" cy="420624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200"/>
              </a:spcBef>
              <a:spcAft>
                <a:spcPts val="0"/>
              </a:spcAft>
              <a:buSzPts val="2200"/>
              <a:buChar char="▪"/>
              <a:defRPr sz="2200"/>
            </a:lvl1pPr>
            <a:lvl2pPr marL="914400" lvl="1" indent="-355600" algn="l">
              <a:lnSpc>
                <a:spcPct val="90000"/>
              </a:lnSpc>
              <a:spcBef>
                <a:spcPts val="200"/>
              </a:spcBef>
              <a:spcAft>
                <a:spcPts val="0"/>
              </a:spcAft>
              <a:buSzPts val="2000"/>
              <a:buChar char="▪"/>
              <a:defRPr sz="2000"/>
            </a:lvl2pPr>
            <a:lvl3pPr marL="1371600" lvl="2" indent="-342900" algn="l">
              <a:lnSpc>
                <a:spcPct val="90000"/>
              </a:lnSpc>
              <a:spcBef>
                <a:spcPts val="400"/>
              </a:spcBef>
              <a:spcAft>
                <a:spcPts val="0"/>
              </a:spcAft>
              <a:buSzPts val="1800"/>
              <a:buChar char="▪"/>
              <a:defRPr sz="18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38" name="Google Shape;38;p5"/>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1"/>
        <p:cNvGrpSpPr/>
        <p:nvPr/>
      </p:nvGrpSpPr>
      <p:grpSpPr>
        <a:xfrm>
          <a:off x="0" y="0"/>
          <a:ext cx="0" cy="0"/>
          <a:chOff x="0" y="0"/>
          <a:chExt cx="0" cy="0"/>
        </a:xfrm>
      </p:grpSpPr>
      <p:sp>
        <p:nvSpPr>
          <p:cNvPr id="42" name="Google Shape;42;p6"/>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1207008" y="1913470"/>
            <a:ext cx="4754880" cy="7430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100"/>
              <a:buNone/>
              <a:defRPr sz="2100" b="1"/>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8" name="Google Shape;48;p7"/>
          <p:cNvSpPr txBox="1">
            <a:spLocks noGrp="1"/>
          </p:cNvSpPr>
          <p:nvPr>
            <p:ph type="body" idx="2"/>
          </p:nvPr>
        </p:nvSpPr>
        <p:spPr>
          <a:xfrm>
            <a:off x="1207008" y="2656566"/>
            <a:ext cx="4754880" cy="356616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200"/>
              </a:spcBef>
              <a:spcAft>
                <a:spcPts val="0"/>
              </a:spcAft>
              <a:buSzPts val="2200"/>
              <a:buChar char="▪"/>
              <a:defRPr sz="2200"/>
            </a:lvl1pPr>
            <a:lvl2pPr marL="914400" lvl="1" indent="-355600" algn="l">
              <a:lnSpc>
                <a:spcPct val="90000"/>
              </a:lnSpc>
              <a:spcBef>
                <a:spcPts val="200"/>
              </a:spcBef>
              <a:spcAft>
                <a:spcPts val="0"/>
              </a:spcAft>
              <a:buSzPts val="2000"/>
              <a:buChar char="▪"/>
              <a:defRPr sz="2000"/>
            </a:lvl2pPr>
            <a:lvl3pPr marL="1371600" lvl="2" indent="-342900" algn="l">
              <a:lnSpc>
                <a:spcPct val="90000"/>
              </a:lnSpc>
              <a:spcBef>
                <a:spcPts val="400"/>
              </a:spcBef>
              <a:spcAft>
                <a:spcPts val="0"/>
              </a:spcAft>
              <a:buSzPts val="1800"/>
              <a:buChar char="▪"/>
              <a:defRPr sz="18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49" name="Google Shape;49;p7"/>
          <p:cNvSpPr txBox="1">
            <a:spLocks noGrp="1"/>
          </p:cNvSpPr>
          <p:nvPr>
            <p:ph type="body" idx="3"/>
          </p:nvPr>
        </p:nvSpPr>
        <p:spPr>
          <a:xfrm>
            <a:off x="6231230" y="1913470"/>
            <a:ext cx="4754880" cy="7430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100"/>
              <a:buNone/>
              <a:defRPr sz="2100" b="1"/>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0" name="Google Shape;50;p7"/>
          <p:cNvSpPr txBox="1">
            <a:spLocks noGrp="1"/>
          </p:cNvSpPr>
          <p:nvPr>
            <p:ph type="body" idx="4"/>
          </p:nvPr>
        </p:nvSpPr>
        <p:spPr>
          <a:xfrm>
            <a:off x="6231230" y="2656564"/>
            <a:ext cx="4754880" cy="3566160"/>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200"/>
              </a:spcBef>
              <a:spcAft>
                <a:spcPts val="0"/>
              </a:spcAft>
              <a:buSzPts val="2200"/>
              <a:buChar char="▪"/>
              <a:defRPr sz="2200"/>
            </a:lvl1pPr>
            <a:lvl2pPr marL="914400" lvl="1" indent="-355600" algn="l">
              <a:lnSpc>
                <a:spcPct val="90000"/>
              </a:lnSpc>
              <a:spcBef>
                <a:spcPts val="200"/>
              </a:spcBef>
              <a:spcAft>
                <a:spcPts val="0"/>
              </a:spcAft>
              <a:buSzPts val="2000"/>
              <a:buChar char="▪"/>
              <a:defRPr sz="2000"/>
            </a:lvl2pPr>
            <a:lvl3pPr marL="1371600" lvl="2" indent="-342900" algn="l">
              <a:lnSpc>
                <a:spcPct val="90000"/>
              </a:lnSpc>
              <a:spcBef>
                <a:spcPts val="400"/>
              </a:spcBef>
              <a:spcAft>
                <a:spcPts val="0"/>
              </a:spcAft>
              <a:buSzPts val="1800"/>
              <a:buChar char="▪"/>
              <a:defRPr sz="18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51" name="Google Shape;51;p7"/>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54"/>
        <p:cNvGrpSpPr/>
        <p:nvPr/>
      </p:nvGrpSpPr>
      <p:grpSpPr>
        <a:xfrm>
          <a:off x="0" y="0"/>
          <a:ext cx="0" cy="0"/>
          <a:chOff x="0" y="0"/>
          <a:chExt cx="0" cy="0"/>
        </a:xfrm>
      </p:grpSpPr>
      <p:sp>
        <p:nvSpPr>
          <p:cNvPr id="55" name="Google Shape;55;p8"/>
          <p:cNvSpPr/>
          <p:nvPr/>
        </p:nvSpPr>
        <p:spPr>
          <a:xfrm>
            <a:off x="-6843" y="2059012"/>
            <a:ext cx="12195668" cy="1828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8"/>
          <p:cNvSpPr txBox="1">
            <a:spLocks noGrp="1"/>
          </p:cNvSpPr>
          <p:nvPr>
            <p:ph type="title"/>
          </p:nvPr>
        </p:nvSpPr>
        <p:spPr>
          <a:xfrm>
            <a:off x="833191" y="2208879"/>
            <a:ext cx="10515600" cy="1676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chemeClr val="lt1"/>
              </a:buClr>
              <a:buSzPts val="6000"/>
              <a:buFont typeface="Corbel"/>
              <a:buNone/>
              <a:defRPr sz="60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833191" y="4010334"/>
            <a:ext cx="10515600" cy="11746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200"/>
              </a:spcBef>
              <a:spcAft>
                <a:spcPts val="0"/>
              </a:spcAft>
              <a:buSzPts val="2000"/>
              <a:buNone/>
              <a:defRPr sz="2000">
                <a:solidFill>
                  <a:schemeClr val="dk2"/>
                </a:solidFill>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58" name="Google Shape;58;p8"/>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2"/>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1207008" y="2120054"/>
            <a:ext cx="6126480" cy="41148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200"/>
              </a:spcBef>
              <a:spcAft>
                <a:spcPts val="0"/>
              </a:spcAft>
              <a:buSzPts val="3200"/>
              <a:buChar char="▪"/>
              <a:defRPr sz="3200"/>
            </a:lvl1pPr>
            <a:lvl2pPr marL="914400" lvl="1" indent="-406400" algn="l">
              <a:lnSpc>
                <a:spcPct val="90000"/>
              </a:lnSpc>
              <a:spcBef>
                <a:spcPts val="200"/>
              </a:spcBef>
              <a:spcAft>
                <a:spcPts val="0"/>
              </a:spcAft>
              <a:buSzPts val="2800"/>
              <a:buChar char="▪"/>
              <a:defRPr sz="2800"/>
            </a:lvl2pPr>
            <a:lvl3pPr marL="1371600" lvl="2" indent="-381000" algn="l">
              <a:lnSpc>
                <a:spcPct val="90000"/>
              </a:lnSpc>
              <a:spcBef>
                <a:spcPts val="400"/>
              </a:spcBef>
              <a:spcAft>
                <a:spcPts val="0"/>
              </a:spcAft>
              <a:buSzPts val="2400"/>
              <a:buChar char="▪"/>
              <a:defRPr sz="2400"/>
            </a:lvl3pPr>
            <a:lvl4pPr marL="1828800" lvl="3" indent="-355600" algn="l">
              <a:lnSpc>
                <a:spcPct val="90000"/>
              </a:lnSpc>
              <a:spcBef>
                <a:spcPts val="400"/>
              </a:spcBef>
              <a:spcAft>
                <a:spcPts val="0"/>
              </a:spcAft>
              <a:buSzPts val="2000"/>
              <a:buChar char="▪"/>
              <a:defRPr sz="2000"/>
            </a:lvl4pPr>
            <a:lvl5pPr marL="2286000" lvl="4" indent="-355600" algn="l">
              <a:lnSpc>
                <a:spcPct val="90000"/>
              </a:lnSpc>
              <a:spcBef>
                <a:spcPts val="400"/>
              </a:spcBef>
              <a:spcAft>
                <a:spcPts val="0"/>
              </a:spcAft>
              <a:buSzPts val="2000"/>
              <a:buChar char="▪"/>
              <a:defRPr sz="2000"/>
            </a:lvl5pPr>
            <a:lvl6pPr marL="2743200" lvl="5" indent="-355600" algn="l">
              <a:lnSpc>
                <a:spcPct val="90000"/>
              </a:lnSpc>
              <a:spcBef>
                <a:spcPts val="400"/>
              </a:spcBef>
              <a:spcAft>
                <a:spcPts val="0"/>
              </a:spcAft>
              <a:buSzPts val="2000"/>
              <a:buChar char="▪"/>
              <a:defRPr sz="2000"/>
            </a:lvl6pPr>
            <a:lvl7pPr marL="3200400" lvl="6" indent="-355600" algn="l">
              <a:lnSpc>
                <a:spcPct val="90000"/>
              </a:lnSpc>
              <a:spcBef>
                <a:spcPts val="400"/>
              </a:spcBef>
              <a:spcAft>
                <a:spcPts val="0"/>
              </a:spcAft>
              <a:buSzPts val="2000"/>
              <a:buChar char="▪"/>
              <a:defRPr sz="2000"/>
            </a:lvl7pPr>
            <a:lvl8pPr marL="3657600" lvl="7" indent="-355600" algn="l">
              <a:lnSpc>
                <a:spcPct val="90000"/>
              </a:lnSpc>
              <a:spcBef>
                <a:spcPts val="400"/>
              </a:spcBef>
              <a:spcAft>
                <a:spcPts val="0"/>
              </a:spcAft>
              <a:buSzPts val="2000"/>
              <a:buChar char="▪"/>
              <a:defRPr sz="2000"/>
            </a:lvl8pPr>
            <a:lvl9pPr marL="4114800" lvl="8" indent="-355600" algn="l">
              <a:lnSpc>
                <a:spcPct val="90000"/>
              </a:lnSpc>
              <a:spcBef>
                <a:spcPts val="400"/>
              </a:spcBef>
              <a:spcAft>
                <a:spcPts val="400"/>
              </a:spcAft>
              <a:buSzPts val="2000"/>
              <a:buChar char="▪"/>
              <a:defRPr sz="2000"/>
            </a:lvl9pPr>
          </a:lstStyle>
          <a:p>
            <a:endParaRPr/>
          </a:p>
        </p:txBody>
      </p:sp>
      <p:sp>
        <p:nvSpPr>
          <p:cNvPr id="64" name="Google Shape;64;p9"/>
          <p:cNvSpPr txBox="1">
            <a:spLocks noGrp="1"/>
          </p:cNvSpPr>
          <p:nvPr>
            <p:ph type="body" idx="2"/>
          </p:nvPr>
        </p:nvSpPr>
        <p:spPr>
          <a:xfrm>
            <a:off x="7789023" y="2147486"/>
            <a:ext cx="3200400" cy="3432319"/>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1800"/>
              <a:buNone/>
              <a:defRPr sz="18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65" name="Google Shape;65;p9"/>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a:spLocks noGrp="1"/>
          </p:cNvSpPr>
          <p:nvPr>
            <p:ph type="pic" idx="2"/>
          </p:nvPr>
        </p:nvSpPr>
        <p:spPr>
          <a:xfrm>
            <a:off x="1280160" y="2211494"/>
            <a:ext cx="6126480" cy="3931920"/>
          </a:xfrm>
          <a:prstGeom prst="rect">
            <a:avLst/>
          </a:prstGeom>
          <a:solidFill>
            <a:srgbClr val="F4F3EC"/>
          </a:solidFill>
          <a:ln>
            <a:noFill/>
          </a:ln>
        </p:spPr>
      </p:sp>
      <p:sp>
        <p:nvSpPr>
          <p:cNvPr id="71" name="Google Shape;71;p10"/>
          <p:cNvSpPr txBox="1">
            <a:spLocks noGrp="1"/>
          </p:cNvSpPr>
          <p:nvPr>
            <p:ph type="body" idx="1"/>
          </p:nvPr>
        </p:nvSpPr>
        <p:spPr>
          <a:xfrm>
            <a:off x="7790688" y="2150621"/>
            <a:ext cx="32004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200"/>
              </a:spcBef>
              <a:spcAft>
                <a:spcPts val="0"/>
              </a:spcAft>
              <a:buSzPts val="1800"/>
              <a:buNone/>
              <a:defRPr sz="18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2" name="Google Shape;72;p10"/>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0"/>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483" y="176109"/>
            <a:ext cx="12188952" cy="164591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marR="0" lvl="0" algn="l" rtl="0">
              <a:lnSpc>
                <a:spcPct val="85000"/>
              </a:lnSpc>
              <a:spcBef>
                <a:spcPts val="0"/>
              </a:spcBef>
              <a:spcAft>
                <a:spcPts val="0"/>
              </a:spcAft>
              <a:buClr>
                <a:schemeClr val="dk2"/>
              </a:buClr>
              <a:buSzPts val="4000"/>
              <a:buFont typeface="Corbel"/>
              <a:buNone/>
              <a:defRPr sz="4000" b="0" i="0" u="none" strike="noStrike" cap="none">
                <a:solidFill>
                  <a:schemeClr val="dk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1202919" y="2011680"/>
            <a:ext cx="9784080" cy="420624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200"/>
              </a:spcBef>
              <a:spcAft>
                <a:spcPts val="0"/>
              </a:spcAft>
              <a:buClr>
                <a:schemeClr val="lt1"/>
              </a:buClr>
              <a:buSzPts val="2200"/>
              <a:buFont typeface="Noto Sans Symbols"/>
              <a:buChar char="▪"/>
              <a:defRPr sz="2200" b="0" i="0" u="none" strike="noStrike" cap="none">
                <a:solidFill>
                  <a:schemeClr val="lt1"/>
                </a:solidFill>
                <a:latin typeface="Corbel"/>
                <a:ea typeface="Corbel"/>
                <a:cs typeface="Corbel"/>
                <a:sym typeface="Corbel"/>
              </a:defRPr>
            </a:lvl1pPr>
            <a:lvl2pPr marL="914400" marR="0" lvl="1" indent="-355600" algn="l" rtl="0">
              <a:lnSpc>
                <a:spcPct val="90000"/>
              </a:lnSpc>
              <a:spcBef>
                <a:spcPts val="200"/>
              </a:spcBef>
              <a:spcAft>
                <a:spcPts val="0"/>
              </a:spcAft>
              <a:buClr>
                <a:schemeClr val="lt1"/>
              </a:buClr>
              <a:buSzPts val="2000"/>
              <a:buFont typeface="Noto Sans Symbols"/>
              <a:buChar char="▪"/>
              <a:defRPr sz="2000" b="0" i="0" u="none" strike="noStrike" cap="none">
                <a:solidFill>
                  <a:schemeClr val="lt1"/>
                </a:solidFill>
                <a:latin typeface="Corbel"/>
                <a:ea typeface="Corbel"/>
                <a:cs typeface="Corbel"/>
                <a:sym typeface="Corbel"/>
              </a:defRPr>
            </a:lvl2pPr>
            <a:lvl3pPr marL="1371600" marR="0" lvl="2" indent="-342900" algn="l" rtl="0">
              <a:lnSpc>
                <a:spcPct val="90000"/>
              </a:lnSpc>
              <a:spcBef>
                <a:spcPts val="400"/>
              </a:spcBef>
              <a:spcAft>
                <a:spcPts val="0"/>
              </a:spcAft>
              <a:buClr>
                <a:schemeClr val="lt1"/>
              </a:buClr>
              <a:buSzPts val="1800"/>
              <a:buFont typeface="Noto Sans Symbols"/>
              <a:buChar char="▪"/>
              <a:defRPr sz="1800" b="0" i="0" u="none" strike="noStrike" cap="none">
                <a:solidFill>
                  <a:schemeClr val="lt1"/>
                </a:solidFill>
                <a:latin typeface="Corbel"/>
                <a:ea typeface="Corbel"/>
                <a:cs typeface="Corbel"/>
                <a:sym typeface="Corbel"/>
              </a:defRPr>
            </a:lvl3pPr>
            <a:lvl4pPr marL="1828800" marR="0" lvl="3"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4pPr>
            <a:lvl5pPr marL="2286000" marR="0" lvl="4"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5pPr>
            <a:lvl6pPr marL="2743200" marR="0" lvl="5"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6pPr>
            <a:lvl7pPr marL="3200400" marR="0" lvl="6"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7pPr>
            <a:lvl8pPr marL="3657600" marR="0" lvl="7" indent="-330200" algn="l" rtl="0">
              <a:lnSpc>
                <a:spcPct val="90000"/>
              </a:lnSpc>
              <a:spcBef>
                <a:spcPts val="400"/>
              </a:spcBef>
              <a:spcAft>
                <a:spcPts val="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8pPr>
            <a:lvl9pPr marL="4114800" marR="0" lvl="8" indent="-330200" algn="l" rtl="0">
              <a:lnSpc>
                <a:spcPct val="90000"/>
              </a:lnSpc>
              <a:spcBef>
                <a:spcPts val="400"/>
              </a:spcBef>
              <a:spcAft>
                <a:spcPts val="400"/>
              </a:spcAft>
              <a:buClr>
                <a:schemeClr val="lt1"/>
              </a:buClr>
              <a:buSzPts val="1600"/>
              <a:buFont typeface="Noto Sans Symbols"/>
              <a:buChar char="▪"/>
              <a:defRPr sz="1600" b="0" i="0" u="none" strike="noStrike" cap="none">
                <a:solidFill>
                  <a:schemeClr val="lt1"/>
                </a:solidFill>
                <a:latin typeface="Corbel"/>
                <a:ea typeface="Corbel"/>
                <a:cs typeface="Corbel"/>
                <a:sym typeface="Corbel"/>
              </a:defRPr>
            </a:lvl9pPr>
          </a:lstStyle>
          <a:p>
            <a:endParaRPr/>
          </a:p>
        </p:txBody>
      </p:sp>
      <p:sp>
        <p:nvSpPr>
          <p:cNvPr id="13" name="Google Shape;13;p1"/>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14" name="Google Shape;14;p1"/>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15" name="Google Shape;15;p1"/>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8"/>
        <p:cNvGrpSpPr/>
        <p:nvPr/>
      </p:nvGrpSpPr>
      <p:grpSpPr>
        <a:xfrm>
          <a:off x="0" y="0"/>
          <a:ext cx="0" cy="0"/>
          <a:chOff x="0" y="0"/>
          <a:chExt cx="0" cy="0"/>
        </a:xfrm>
      </p:grpSpPr>
      <p:sp>
        <p:nvSpPr>
          <p:cNvPr id="89" name="Google Shape;89;p13"/>
          <p:cNvSpPr/>
          <p:nvPr/>
        </p:nvSpPr>
        <p:spPr>
          <a:xfrm>
            <a:off x="483" y="176109"/>
            <a:ext cx="12188952" cy="1645919"/>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3"/>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lvl1pPr marR="0" lvl="0" algn="l" rtl="0">
              <a:lnSpc>
                <a:spcPct val="85000"/>
              </a:lnSpc>
              <a:spcBef>
                <a:spcPts val="0"/>
              </a:spcBef>
              <a:spcAft>
                <a:spcPts val="0"/>
              </a:spcAft>
              <a:buClr>
                <a:schemeClr val="lt2"/>
              </a:buClr>
              <a:buSzPts val="4000"/>
              <a:buFont typeface="Corbel"/>
              <a:buNone/>
              <a:defRPr sz="4000" b="0" i="0" u="none" strike="noStrike" cap="none">
                <a:solidFill>
                  <a:schemeClr val="lt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13"/>
          <p:cNvSpPr txBox="1">
            <a:spLocks noGrp="1"/>
          </p:cNvSpPr>
          <p:nvPr>
            <p:ph type="body" idx="1"/>
          </p:nvPr>
        </p:nvSpPr>
        <p:spPr>
          <a:xfrm>
            <a:off x="1202919" y="2011680"/>
            <a:ext cx="9784080" cy="4206240"/>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200"/>
              </a:spcBef>
              <a:spcAft>
                <a:spcPts val="0"/>
              </a:spcAft>
              <a:buClr>
                <a:schemeClr val="dk1"/>
              </a:buClr>
              <a:buSzPts val="2200"/>
              <a:buFont typeface="Noto Sans Symbols"/>
              <a:buChar char="▪"/>
              <a:defRPr sz="2200" b="0" i="0" u="none" strike="noStrike" cap="none">
                <a:solidFill>
                  <a:schemeClr val="dk1"/>
                </a:solidFill>
                <a:latin typeface="Corbel"/>
                <a:ea typeface="Corbel"/>
                <a:cs typeface="Corbel"/>
                <a:sym typeface="Corbel"/>
              </a:defRPr>
            </a:lvl1pPr>
            <a:lvl2pPr marL="914400" marR="0" lvl="1" indent="-355600" algn="l" rtl="0">
              <a:lnSpc>
                <a:spcPct val="90000"/>
              </a:lnSpc>
              <a:spcBef>
                <a:spcPts val="200"/>
              </a:spcBef>
              <a:spcAft>
                <a:spcPts val="0"/>
              </a:spcAft>
              <a:buClr>
                <a:schemeClr val="dk1"/>
              </a:buClr>
              <a:buSzPts val="2000"/>
              <a:buFont typeface="Noto Sans Symbols"/>
              <a:buChar char="▪"/>
              <a:defRPr sz="2000" b="0" i="0" u="none" strike="noStrike" cap="none">
                <a:solidFill>
                  <a:schemeClr val="dk1"/>
                </a:solidFill>
                <a:latin typeface="Corbel"/>
                <a:ea typeface="Corbel"/>
                <a:cs typeface="Corbel"/>
                <a:sym typeface="Corbel"/>
              </a:defRPr>
            </a:lvl2pPr>
            <a:lvl3pPr marL="1371600" marR="0" lvl="2" indent="-342900" algn="l" rtl="0">
              <a:lnSpc>
                <a:spcPct val="90000"/>
              </a:lnSpc>
              <a:spcBef>
                <a:spcPts val="400"/>
              </a:spcBef>
              <a:spcAft>
                <a:spcPts val="0"/>
              </a:spcAft>
              <a:buClr>
                <a:schemeClr val="dk1"/>
              </a:buClr>
              <a:buSzPts val="1800"/>
              <a:buFont typeface="Noto Sans Symbols"/>
              <a:buChar char="▪"/>
              <a:defRPr sz="1800" b="0" i="0" u="none" strike="noStrike" cap="none">
                <a:solidFill>
                  <a:schemeClr val="dk1"/>
                </a:solidFill>
                <a:latin typeface="Corbel"/>
                <a:ea typeface="Corbel"/>
                <a:cs typeface="Corbel"/>
                <a:sym typeface="Corbel"/>
              </a:defRPr>
            </a:lvl3pPr>
            <a:lvl4pPr marL="1828800" marR="0" lvl="3" indent="-330200" algn="l" rtl="0">
              <a:lnSpc>
                <a:spcPct val="90000"/>
              </a:lnSpc>
              <a:spcBef>
                <a:spcPts val="400"/>
              </a:spcBef>
              <a:spcAft>
                <a:spcPts val="0"/>
              </a:spcAft>
              <a:buClr>
                <a:schemeClr val="dk1"/>
              </a:buClr>
              <a:buSzPts val="1600"/>
              <a:buFont typeface="Noto Sans Symbols"/>
              <a:buChar char="▪"/>
              <a:defRPr sz="1600" b="0" i="0" u="none" strike="noStrike" cap="none">
                <a:solidFill>
                  <a:schemeClr val="dk1"/>
                </a:solidFill>
                <a:latin typeface="Corbel"/>
                <a:ea typeface="Corbel"/>
                <a:cs typeface="Corbel"/>
                <a:sym typeface="Corbel"/>
              </a:defRPr>
            </a:lvl4pPr>
            <a:lvl5pPr marL="2286000" marR="0" lvl="4" indent="-330200" algn="l" rtl="0">
              <a:lnSpc>
                <a:spcPct val="90000"/>
              </a:lnSpc>
              <a:spcBef>
                <a:spcPts val="400"/>
              </a:spcBef>
              <a:spcAft>
                <a:spcPts val="0"/>
              </a:spcAft>
              <a:buClr>
                <a:schemeClr val="dk1"/>
              </a:buClr>
              <a:buSzPts val="1600"/>
              <a:buFont typeface="Noto Sans Symbols"/>
              <a:buChar char="▪"/>
              <a:defRPr sz="1600" b="0" i="0" u="none" strike="noStrike" cap="none">
                <a:solidFill>
                  <a:schemeClr val="dk1"/>
                </a:solidFill>
                <a:latin typeface="Corbel"/>
                <a:ea typeface="Corbel"/>
                <a:cs typeface="Corbel"/>
                <a:sym typeface="Corbel"/>
              </a:defRPr>
            </a:lvl5pPr>
            <a:lvl6pPr marL="2743200" marR="0" lvl="5" indent="-330200" algn="l" rtl="0">
              <a:lnSpc>
                <a:spcPct val="90000"/>
              </a:lnSpc>
              <a:spcBef>
                <a:spcPts val="400"/>
              </a:spcBef>
              <a:spcAft>
                <a:spcPts val="0"/>
              </a:spcAft>
              <a:buClr>
                <a:schemeClr val="dk1"/>
              </a:buClr>
              <a:buSzPts val="1600"/>
              <a:buFont typeface="Noto Sans Symbols"/>
              <a:buChar char="▪"/>
              <a:defRPr sz="1600" b="0" i="0" u="none" strike="noStrike" cap="none">
                <a:solidFill>
                  <a:schemeClr val="dk1"/>
                </a:solidFill>
                <a:latin typeface="Corbel"/>
                <a:ea typeface="Corbel"/>
                <a:cs typeface="Corbel"/>
                <a:sym typeface="Corbel"/>
              </a:defRPr>
            </a:lvl6pPr>
            <a:lvl7pPr marL="3200400" marR="0" lvl="6" indent="-330200" algn="l" rtl="0">
              <a:lnSpc>
                <a:spcPct val="90000"/>
              </a:lnSpc>
              <a:spcBef>
                <a:spcPts val="400"/>
              </a:spcBef>
              <a:spcAft>
                <a:spcPts val="0"/>
              </a:spcAft>
              <a:buClr>
                <a:schemeClr val="dk1"/>
              </a:buClr>
              <a:buSzPts val="1600"/>
              <a:buFont typeface="Noto Sans Symbols"/>
              <a:buChar char="▪"/>
              <a:defRPr sz="1600" b="0" i="0" u="none" strike="noStrike" cap="none">
                <a:solidFill>
                  <a:schemeClr val="dk1"/>
                </a:solidFill>
                <a:latin typeface="Corbel"/>
                <a:ea typeface="Corbel"/>
                <a:cs typeface="Corbel"/>
                <a:sym typeface="Corbel"/>
              </a:defRPr>
            </a:lvl7pPr>
            <a:lvl8pPr marL="3657600" marR="0" lvl="7" indent="-330200" algn="l" rtl="0">
              <a:lnSpc>
                <a:spcPct val="90000"/>
              </a:lnSpc>
              <a:spcBef>
                <a:spcPts val="400"/>
              </a:spcBef>
              <a:spcAft>
                <a:spcPts val="0"/>
              </a:spcAft>
              <a:buClr>
                <a:schemeClr val="dk1"/>
              </a:buClr>
              <a:buSzPts val="1600"/>
              <a:buFont typeface="Noto Sans Symbols"/>
              <a:buChar char="▪"/>
              <a:defRPr sz="1600" b="0" i="0" u="none" strike="noStrike" cap="none">
                <a:solidFill>
                  <a:schemeClr val="dk1"/>
                </a:solidFill>
                <a:latin typeface="Corbel"/>
                <a:ea typeface="Corbel"/>
                <a:cs typeface="Corbel"/>
                <a:sym typeface="Corbel"/>
              </a:defRPr>
            </a:lvl8pPr>
            <a:lvl9pPr marL="4114800" marR="0" lvl="8" indent="-330200" algn="l" rtl="0">
              <a:lnSpc>
                <a:spcPct val="90000"/>
              </a:lnSpc>
              <a:spcBef>
                <a:spcPts val="400"/>
              </a:spcBef>
              <a:spcAft>
                <a:spcPts val="400"/>
              </a:spcAft>
              <a:buClr>
                <a:schemeClr val="dk1"/>
              </a:buClr>
              <a:buSzPts val="1600"/>
              <a:buFont typeface="Noto Sans Symbols"/>
              <a:buChar char="▪"/>
              <a:defRPr sz="1600" b="0" i="0" u="none" strike="noStrike" cap="none">
                <a:solidFill>
                  <a:schemeClr val="dk1"/>
                </a:solidFill>
                <a:latin typeface="Corbel"/>
                <a:ea typeface="Corbel"/>
                <a:cs typeface="Corbel"/>
                <a:sym typeface="Corbel"/>
              </a:defRPr>
            </a:lvl9pPr>
          </a:lstStyle>
          <a:p>
            <a:endParaRPr/>
          </a:p>
        </p:txBody>
      </p:sp>
      <p:sp>
        <p:nvSpPr>
          <p:cNvPr id="92" name="Google Shape;92;p13"/>
          <p:cNvSpPr txBox="1">
            <a:spLocks noGrp="1"/>
          </p:cNvSpPr>
          <p:nvPr>
            <p:ph type="dt" idx="10"/>
          </p:nvPr>
        </p:nvSpPr>
        <p:spPr>
          <a:xfrm>
            <a:off x="1202266" y="6422854"/>
            <a:ext cx="3000894" cy="365125"/>
          </a:xfrm>
          <a:prstGeom prst="rect">
            <a:avLst/>
          </a:prstGeom>
          <a:noFill/>
          <a:ln>
            <a:noFill/>
          </a:ln>
        </p:spPr>
        <p:txBody>
          <a:bodyPr spcFirstLastPara="1" wrap="square" lIns="91425" tIns="45700" rIns="45700"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93" name="Google Shape;93;p13"/>
          <p:cNvSpPr txBox="1">
            <a:spLocks noGrp="1"/>
          </p:cNvSpPr>
          <p:nvPr>
            <p:ph type="ftr" idx="11"/>
          </p:nvPr>
        </p:nvSpPr>
        <p:spPr>
          <a:xfrm>
            <a:off x="5596471" y="6422854"/>
            <a:ext cx="504444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94" name="Google Shape;94;p13"/>
          <p:cNvSpPr txBox="1">
            <a:spLocks noGrp="1"/>
          </p:cNvSpPr>
          <p:nvPr>
            <p:ph type="sldNum" idx="12"/>
          </p:nvPr>
        </p:nvSpPr>
        <p:spPr>
          <a:xfrm>
            <a:off x="10658927" y="6422854"/>
            <a:ext cx="946264" cy="365125"/>
          </a:xfrm>
          <a:prstGeom prst="rect">
            <a:avLst/>
          </a:prstGeom>
          <a:noFill/>
          <a:ln>
            <a:noFill/>
          </a:ln>
        </p:spPr>
        <p:txBody>
          <a:bodyPr spcFirstLastPara="1" wrap="square" lIns="45700"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roc.kernhigh.org/"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ctrTitle"/>
          </p:nvPr>
        </p:nvSpPr>
        <p:spPr>
          <a:xfrm>
            <a:off x="365759" y="2166364"/>
            <a:ext cx="11471565" cy="173934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80000"/>
              </a:lnSpc>
              <a:spcBef>
                <a:spcPts val="0"/>
              </a:spcBef>
              <a:spcAft>
                <a:spcPts val="0"/>
              </a:spcAft>
              <a:buClr>
                <a:schemeClr val="dk2"/>
              </a:buClr>
              <a:buSzPts val="4600"/>
              <a:buFont typeface="Corbel"/>
              <a:buNone/>
            </a:pPr>
            <a:r>
              <a:rPr lang="en-US" sz="4600" dirty="0"/>
              <a:t>COLLEGE AND CAREER INDICATORS-</a:t>
            </a:r>
            <a:br>
              <a:rPr lang="en-US" sz="4600" dirty="0"/>
            </a:br>
            <a:r>
              <a:rPr lang="en-US" sz="4600" dirty="0"/>
              <a:t>DUAL ENROLLMENT, CTE &amp; ROP PROGRAMS</a:t>
            </a:r>
            <a:endParaRPr dirty="0"/>
          </a:p>
        </p:txBody>
      </p:sp>
      <p:sp>
        <p:nvSpPr>
          <p:cNvPr id="109" name="Google Shape;109;p16"/>
          <p:cNvSpPr txBox="1">
            <a:spLocks noGrp="1"/>
          </p:cNvSpPr>
          <p:nvPr>
            <p:ph type="subTitle" idx="1"/>
          </p:nvPr>
        </p:nvSpPr>
        <p:spPr>
          <a:xfrm>
            <a:off x="1524000" y="3996250"/>
            <a:ext cx="9144000" cy="2015312"/>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SzPct val="100000"/>
              <a:buNone/>
            </a:pPr>
            <a:r>
              <a:rPr lang="en-US" sz="3600" dirty="0"/>
              <a:t>Central Valley Dual Enrollment Convening</a:t>
            </a:r>
            <a:endParaRPr dirty="0"/>
          </a:p>
          <a:p>
            <a:pPr marL="0" lvl="0" indent="0" algn="ctr" rtl="0">
              <a:lnSpc>
                <a:spcPct val="90000"/>
              </a:lnSpc>
              <a:spcBef>
                <a:spcPts val="1400"/>
              </a:spcBef>
              <a:spcAft>
                <a:spcPts val="0"/>
              </a:spcAft>
              <a:buSzPct val="100000"/>
              <a:buNone/>
            </a:pPr>
            <a:r>
              <a:rPr lang="en-US" sz="3600" dirty="0"/>
              <a:t> February 3, 2025</a:t>
            </a:r>
          </a:p>
          <a:p>
            <a:pPr marL="0" lvl="0" indent="0" algn="ctr" rtl="0">
              <a:lnSpc>
                <a:spcPct val="90000"/>
              </a:lnSpc>
              <a:spcBef>
                <a:spcPts val="1400"/>
              </a:spcBef>
              <a:spcAft>
                <a:spcPts val="0"/>
              </a:spcAft>
              <a:buSzPct val="100000"/>
              <a:buNone/>
            </a:pPr>
            <a:r>
              <a:rPr lang="en-US" sz="3600" dirty="0"/>
              <a:t>Dustin Green-Director of Educational Services</a:t>
            </a:r>
          </a:p>
          <a:p>
            <a:pPr marL="0" lvl="0" indent="0" algn="ctr" rtl="0">
              <a:lnSpc>
                <a:spcPct val="90000"/>
              </a:lnSpc>
              <a:spcBef>
                <a:spcPts val="1400"/>
              </a:spcBef>
              <a:spcAft>
                <a:spcPts val="0"/>
              </a:spcAft>
              <a:buSzPct val="100000"/>
              <a:buNone/>
            </a:pPr>
            <a:r>
              <a:rPr lang="en-US" sz="3600" dirty="0"/>
              <a:t>Kern High School District</a:t>
            </a:r>
          </a:p>
        </p:txBody>
      </p:sp>
      <p:pic>
        <p:nvPicPr>
          <p:cNvPr id="110" name="Google Shape;110;p16"/>
          <p:cNvPicPr preferRelativeResize="0"/>
          <p:nvPr/>
        </p:nvPicPr>
        <p:blipFill rotWithShape="1">
          <a:blip r:embed="rId3">
            <a:alphaModFix/>
          </a:blip>
          <a:srcRect/>
          <a:stretch/>
        </p:blipFill>
        <p:spPr>
          <a:xfrm>
            <a:off x="10008973" y="203149"/>
            <a:ext cx="1625739" cy="16812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title" idx="4294967295"/>
          </p:nvPr>
        </p:nvSpPr>
        <p:spPr>
          <a:xfrm>
            <a:off x="0" y="284163"/>
            <a:ext cx="9783763" cy="1508125"/>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chemeClr val="dk2"/>
              </a:buClr>
              <a:buSzPts val="4000"/>
              <a:buFont typeface="Corbel"/>
              <a:buNone/>
            </a:pPr>
            <a:r>
              <a:rPr lang="en-US"/>
              <a:t>CTE PARTICIPATION DATA</a:t>
            </a:r>
            <a:endParaRPr/>
          </a:p>
        </p:txBody>
      </p:sp>
      <p:pic>
        <p:nvPicPr>
          <p:cNvPr id="203" name="Google Shape;203;p29"/>
          <p:cNvPicPr preferRelativeResize="0"/>
          <p:nvPr/>
        </p:nvPicPr>
        <p:blipFill>
          <a:blip r:embed="rId3">
            <a:alphaModFix/>
          </a:blip>
          <a:stretch>
            <a:fillRect/>
          </a:stretch>
        </p:blipFill>
        <p:spPr>
          <a:xfrm>
            <a:off x="759350" y="153275"/>
            <a:ext cx="10673300" cy="65514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title"/>
          </p:nvPr>
        </p:nvSpPr>
        <p:spPr>
          <a:xfrm>
            <a:off x="1202919" y="284176"/>
            <a:ext cx="9784200" cy="150870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chemeClr val="dk2"/>
              </a:buClr>
              <a:buSzPts val="4000"/>
              <a:buFont typeface="Corbel"/>
              <a:buNone/>
            </a:pPr>
            <a:r>
              <a:rPr lang="en-US" dirty="0"/>
              <a:t>CTE DUAL ENROLLMENT</a:t>
            </a:r>
            <a:endParaRPr strike="sngStrike" dirty="0"/>
          </a:p>
        </p:txBody>
      </p:sp>
      <p:pic>
        <p:nvPicPr>
          <p:cNvPr id="138" name="Google Shape;138;p20"/>
          <p:cNvPicPr preferRelativeResize="0"/>
          <p:nvPr/>
        </p:nvPicPr>
        <p:blipFill>
          <a:blip r:embed="rId3">
            <a:alphaModFix/>
          </a:blip>
          <a:stretch>
            <a:fillRect/>
          </a:stretch>
        </p:blipFill>
        <p:spPr>
          <a:xfrm>
            <a:off x="6197950" y="2743125"/>
            <a:ext cx="5831000" cy="3601210"/>
          </a:xfrm>
          <a:prstGeom prst="rect">
            <a:avLst/>
          </a:prstGeom>
          <a:noFill/>
          <a:ln>
            <a:noFill/>
          </a:ln>
        </p:spPr>
      </p:pic>
      <p:pic>
        <p:nvPicPr>
          <p:cNvPr id="139" name="Google Shape;139;p20"/>
          <p:cNvPicPr preferRelativeResize="0"/>
          <p:nvPr/>
        </p:nvPicPr>
        <p:blipFill>
          <a:blip r:embed="rId4">
            <a:alphaModFix/>
          </a:blip>
          <a:stretch>
            <a:fillRect/>
          </a:stretch>
        </p:blipFill>
        <p:spPr>
          <a:xfrm>
            <a:off x="162750" y="2743125"/>
            <a:ext cx="5893150" cy="3601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76A3A7E0-839A-F250-F734-902F6FD21E3F}"/>
            </a:ext>
          </a:extLst>
        </p:cNvPr>
        <p:cNvGrpSpPr/>
        <p:nvPr/>
      </p:nvGrpSpPr>
      <p:grpSpPr>
        <a:xfrm>
          <a:off x="0" y="0"/>
          <a:ext cx="0" cy="0"/>
          <a:chOff x="0" y="0"/>
          <a:chExt cx="0" cy="0"/>
        </a:xfrm>
      </p:grpSpPr>
      <p:sp>
        <p:nvSpPr>
          <p:cNvPr id="144" name="Google Shape;144;p21">
            <a:extLst>
              <a:ext uri="{FF2B5EF4-FFF2-40B4-BE49-F238E27FC236}">
                <a16:creationId xmlns:a16="http://schemas.microsoft.com/office/drawing/2014/main" id="{4E890F3B-23DA-9462-FEAF-B61FCFA71171}"/>
              </a:ext>
            </a:extLst>
          </p:cNvPr>
          <p:cNvSpPr txBox="1">
            <a:spLocks noGrp="1"/>
          </p:cNvSpPr>
          <p:nvPr>
            <p:ph type="title"/>
          </p:nvPr>
        </p:nvSpPr>
        <p:spPr>
          <a:xfrm>
            <a:off x="226736" y="284176"/>
            <a:ext cx="9784080" cy="1508760"/>
          </a:xfrm>
        </p:spPr>
        <p:txBody>
          <a:bodyPr spcFirstLastPara="1" wrap="square" lIns="91425" tIns="45700" rIns="91425" bIns="45700" anchor="ctr" anchorCtr="0">
            <a:normAutofit/>
          </a:bodyPr>
          <a:lstStyle/>
          <a:p>
            <a:pPr marL="0" lvl="0" indent="0"/>
            <a:r>
              <a:rPr lang="en-US" dirty="0"/>
              <a:t>KHSD </a:t>
            </a:r>
            <a:r>
              <a:rPr lang="en-US" b="0" i="0" u="none" strike="noStrike" cap="none" dirty="0">
                <a:latin typeface="Corbel"/>
                <a:ea typeface="Corbel"/>
                <a:cs typeface="Corbel"/>
                <a:sym typeface="Corbel"/>
              </a:rPr>
              <a:t>DUAL ENROLLMENT </a:t>
            </a:r>
            <a:br>
              <a:rPr lang="en-US" b="0" i="0" u="none" strike="noStrike" cap="none" dirty="0">
                <a:latin typeface="Corbel"/>
                <a:ea typeface="Corbel"/>
                <a:cs typeface="Corbel"/>
                <a:sym typeface="Corbel"/>
              </a:rPr>
            </a:br>
            <a:r>
              <a:rPr lang="en-US" b="0" i="0" u="none" strike="noStrike" cap="none" dirty="0">
                <a:latin typeface="Corbel"/>
                <a:ea typeface="Corbel"/>
                <a:cs typeface="Corbel"/>
                <a:sym typeface="Corbel"/>
              </a:rPr>
              <a:t>TOTALS 2015-2024</a:t>
            </a:r>
          </a:p>
        </p:txBody>
      </p:sp>
      <p:sp>
        <p:nvSpPr>
          <p:cNvPr id="3" name="object 9">
            <a:extLst>
              <a:ext uri="{FF2B5EF4-FFF2-40B4-BE49-F238E27FC236}">
                <a16:creationId xmlns:a16="http://schemas.microsoft.com/office/drawing/2014/main" id="{F7AE2A9E-E28A-B878-D4F1-1784482C3067}"/>
              </a:ext>
            </a:extLst>
          </p:cNvPr>
          <p:cNvSpPr txBox="1"/>
          <p:nvPr/>
        </p:nvSpPr>
        <p:spPr>
          <a:xfrm>
            <a:off x="303605" y="2057791"/>
            <a:ext cx="4191000" cy="2803973"/>
          </a:xfrm>
          <a:prstGeom prst="rect">
            <a:avLst/>
          </a:prstGeom>
        </p:spPr>
        <p:txBody>
          <a:bodyPr vert="horz" wrap="square" lIns="0" tIns="41275" rIns="0" bIns="0" rtlCol="0">
            <a:spAutoFit/>
          </a:bodyPr>
          <a:lstStyle/>
          <a:p>
            <a:pPr marL="240029" indent="-227329">
              <a:lnSpc>
                <a:spcPct val="100000"/>
              </a:lnSpc>
              <a:spcBef>
                <a:spcPts val="325"/>
              </a:spcBef>
              <a:buClr>
                <a:schemeClr val="bg1"/>
              </a:buClr>
              <a:buFont typeface="Arial"/>
              <a:buChar char="•"/>
              <a:tabLst>
                <a:tab pos="240029" algn="l"/>
              </a:tabLst>
            </a:pPr>
            <a:r>
              <a:rPr sz="2800" b="1" spc="-20" dirty="0">
                <a:solidFill>
                  <a:srgbClr val="FFFFFF"/>
                </a:solidFill>
                <a:latin typeface="Corbel" panose="020B0503020204020204" pitchFamily="34" charset="0"/>
                <a:cs typeface="Trebuchet MS"/>
              </a:rPr>
              <a:t>KCCD</a:t>
            </a:r>
            <a:endParaRPr sz="2800" dirty="0">
              <a:latin typeface="Corbel" panose="020B0503020204020204" pitchFamily="34" charset="0"/>
              <a:cs typeface="Trebuchet MS"/>
            </a:endParaRPr>
          </a:p>
          <a:p>
            <a:pPr marL="469265" lvl="1" indent="-227965">
              <a:lnSpc>
                <a:spcPct val="100000"/>
              </a:lnSpc>
              <a:spcBef>
                <a:spcPts val="200"/>
              </a:spcBef>
              <a:buClr>
                <a:schemeClr val="bg1"/>
              </a:buClr>
              <a:buFont typeface="Arial"/>
              <a:buChar char="•"/>
              <a:tabLst>
                <a:tab pos="469265" algn="l"/>
              </a:tabLst>
            </a:pPr>
            <a:r>
              <a:rPr lang="en-US" sz="2800" dirty="0">
                <a:solidFill>
                  <a:srgbClr val="FFFFFF"/>
                </a:solidFill>
                <a:latin typeface="Corbel" panose="020B0503020204020204" pitchFamily="34" charset="0"/>
                <a:cs typeface="Trebuchet MS"/>
              </a:rPr>
              <a:t>44,611 </a:t>
            </a:r>
            <a:r>
              <a:rPr sz="2800" spc="-10" dirty="0">
                <a:solidFill>
                  <a:srgbClr val="FFFFFF"/>
                </a:solidFill>
                <a:latin typeface="Corbel" panose="020B0503020204020204" pitchFamily="34" charset="0"/>
                <a:cs typeface="Trebuchet MS"/>
              </a:rPr>
              <a:t>students</a:t>
            </a:r>
            <a:endParaRPr sz="2800" dirty="0">
              <a:latin typeface="Corbel" panose="020B0503020204020204" pitchFamily="34" charset="0"/>
              <a:cs typeface="Trebuchet MS"/>
            </a:endParaRPr>
          </a:p>
          <a:p>
            <a:pPr marL="467995" marR="5080" lvl="1" indent="-227329">
              <a:lnSpc>
                <a:spcPts val="3030"/>
              </a:lnSpc>
              <a:spcBef>
                <a:spcPts val="540"/>
              </a:spcBef>
              <a:buClr>
                <a:schemeClr val="bg1"/>
              </a:buClr>
              <a:buFont typeface="Arial"/>
              <a:buChar char="•"/>
              <a:tabLst>
                <a:tab pos="469265" algn="l"/>
              </a:tabLst>
            </a:pPr>
            <a:r>
              <a:rPr sz="2800" dirty="0">
                <a:solidFill>
                  <a:srgbClr val="FFFFFF"/>
                </a:solidFill>
                <a:latin typeface="Corbel" panose="020B0503020204020204" pitchFamily="34" charset="0"/>
                <a:cs typeface="Trebuchet MS"/>
              </a:rPr>
              <a:t>1</a:t>
            </a:r>
            <a:r>
              <a:rPr lang="en-US" sz="2800" dirty="0">
                <a:solidFill>
                  <a:srgbClr val="FFFFFF"/>
                </a:solidFill>
                <a:latin typeface="Corbel" panose="020B0503020204020204" pitchFamily="34" charset="0"/>
                <a:cs typeface="Trebuchet MS"/>
              </a:rPr>
              <a:t>3</a:t>
            </a:r>
            <a:r>
              <a:rPr sz="2800" dirty="0">
                <a:solidFill>
                  <a:srgbClr val="FFFFFF"/>
                </a:solidFill>
                <a:latin typeface="Corbel" panose="020B0503020204020204" pitchFamily="34" charset="0"/>
                <a:cs typeface="Trebuchet MS"/>
              </a:rPr>
              <a:t>6,</a:t>
            </a:r>
            <a:r>
              <a:rPr lang="en-US" sz="2800" dirty="0">
                <a:solidFill>
                  <a:srgbClr val="FFFFFF"/>
                </a:solidFill>
                <a:latin typeface="Corbel" panose="020B0503020204020204" pitchFamily="34" charset="0"/>
                <a:cs typeface="Trebuchet MS"/>
              </a:rPr>
              <a:t>098</a:t>
            </a:r>
            <a:r>
              <a:rPr sz="2800" spc="-100" dirty="0">
                <a:solidFill>
                  <a:srgbClr val="FFFFFF"/>
                </a:solidFill>
                <a:latin typeface="Corbel" panose="020B0503020204020204" pitchFamily="34" charset="0"/>
                <a:cs typeface="Trebuchet MS"/>
              </a:rPr>
              <a:t> </a:t>
            </a:r>
            <a:r>
              <a:rPr sz="2800" spc="-10" dirty="0">
                <a:solidFill>
                  <a:srgbClr val="FFFFFF"/>
                </a:solidFill>
                <a:latin typeface="Corbel" panose="020B0503020204020204" pitchFamily="34" charset="0"/>
                <a:cs typeface="Trebuchet MS"/>
              </a:rPr>
              <a:t>credits</a:t>
            </a:r>
            <a:r>
              <a:rPr lang="en-US" sz="2800" spc="-10" dirty="0">
                <a:solidFill>
                  <a:srgbClr val="FFFFFF"/>
                </a:solidFill>
                <a:latin typeface="Corbel" panose="020B0503020204020204" pitchFamily="34" charset="0"/>
                <a:cs typeface="Trebuchet MS"/>
              </a:rPr>
              <a:t> </a:t>
            </a:r>
            <a:r>
              <a:rPr sz="2800" spc="-10" dirty="0">
                <a:solidFill>
                  <a:srgbClr val="FFFFFF"/>
                </a:solidFill>
                <a:latin typeface="Corbel" panose="020B0503020204020204" pitchFamily="34" charset="0"/>
                <a:cs typeface="Trebuchet MS"/>
              </a:rPr>
              <a:t>earned</a:t>
            </a:r>
            <a:endParaRPr sz="2800" dirty="0">
              <a:latin typeface="Corbel" panose="020B0503020204020204" pitchFamily="34" charset="0"/>
              <a:cs typeface="Trebuchet MS"/>
            </a:endParaRPr>
          </a:p>
          <a:p>
            <a:pPr marL="240029" indent="-227329">
              <a:lnSpc>
                <a:spcPct val="100000"/>
              </a:lnSpc>
              <a:spcBef>
                <a:spcPts val="625"/>
              </a:spcBef>
              <a:buClr>
                <a:schemeClr val="bg1"/>
              </a:buClr>
              <a:buFont typeface="Arial"/>
              <a:buChar char="•"/>
              <a:tabLst>
                <a:tab pos="240029" algn="l"/>
              </a:tabLst>
            </a:pPr>
            <a:r>
              <a:rPr sz="2800" b="1" spc="-20" dirty="0">
                <a:solidFill>
                  <a:srgbClr val="FFFFFF"/>
                </a:solidFill>
                <a:latin typeface="Corbel" panose="020B0503020204020204" pitchFamily="34" charset="0"/>
                <a:cs typeface="Trebuchet MS"/>
              </a:rPr>
              <a:t>CSUB</a:t>
            </a:r>
            <a:endParaRPr sz="2800" dirty="0">
              <a:latin typeface="Corbel" panose="020B0503020204020204" pitchFamily="34" charset="0"/>
              <a:cs typeface="Trebuchet MS"/>
            </a:endParaRPr>
          </a:p>
          <a:p>
            <a:pPr marL="469265" lvl="1" indent="-227965">
              <a:lnSpc>
                <a:spcPct val="100000"/>
              </a:lnSpc>
              <a:spcBef>
                <a:spcPts val="175"/>
              </a:spcBef>
              <a:buClr>
                <a:schemeClr val="bg1"/>
              </a:buClr>
              <a:buFont typeface="Arial"/>
              <a:buChar char="•"/>
              <a:tabLst>
                <a:tab pos="469265" algn="l"/>
              </a:tabLst>
            </a:pPr>
            <a:r>
              <a:rPr sz="2800" dirty="0">
                <a:solidFill>
                  <a:srgbClr val="FFFFFF"/>
                </a:solidFill>
                <a:latin typeface="Corbel" panose="020B0503020204020204" pitchFamily="34" charset="0"/>
                <a:cs typeface="Trebuchet MS"/>
              </a:rPr>
              <a:t>5,</a:t>
            </a:r>
            <a:r>
              <a:rPr lang="en-US" sz="2800" dirty="0">
                <a:solidFill>
                  <a:srgbClr val="FFFFFF"/>
                </a:solidFill>
                <a:latin typeface="Corbel" panose="020B0503020204020204" pitchFamily="34" charset="0"/>
                <a:cs typeface="Trebuchet MS"/>
              </a:rPr>
              <a:t>902</a:t>
            </a:r>
            <a:r>
              <a:rPr sz="2800" spc="-75" dirty="0">
                <a:solidFill>
                  <a:srgbClr val="FFFFFF"/>
                </a:solidFill>
                <a:latin typeface="Corbel" panose="020B0503020204020204" pitchFamily="34" charset="0"/>
                <a:cs typeface="Trebuchet MS"/>
              </a:rPr>
              <a:t> </a:t>
            </a:r>
            <a:r>
              <a:rPr sz="2800" spc="-10" dirty="0">
                <a:solidFill>
                  <a:srgbClr val="FFFFFF"/>
                </a:solidFill>
                <a:latin typeface="Corbel" panose="020B0503020204020204" pitchFamily="34" charset="0"/>
                <a:cs typeface="Trebuchet MS"/>
              </a:rPr>
              <a:t>students</a:t>
            </a:r>
            <a:endParaRPr sz="2800" dirty="0">
              <a:latin typeface="Corbel" panose="020B0503020204020204" pitchFamily="34" charset="0"/>
              <a:cs typeface="Trebuchet MS"/>
            </a:endParaRPr>
          </a:p>
          <a:p>
            <a:pPr marL="467995" marR="191135" lvl="1" indent="-227329">
              <a:lnSpc>
                <a:spcPts val="3020"/>
              </a:lnSpc>
              <a:spcBef>
                <a:spcPts val="550"/>
              </a:spcBef>
              <a:buClr>
                <a:schemeClr val="bg1"/>
              </a:buClr>
              <a:buFont typeface="Arial"/>
              <a:buChar char="•"/>
              <a:tabLst>
                <a:tab pos="469265" algn="l"/>
              </a:tabLst>
            </a:pPr>
            <a:r>
              <a:rPr sz="2800" dirty="0">
                <a:solidFill>
                  <a:srgbClr val="FFFFFF"/>
                </a:solidFill>
                <a:latin typeface="Corbel" panose="020B0503020204020204" pitchFamily="34" charset="0"/>
                <a:cs typeface="Trebuchet MS"/>
              </a:rPr>
              <a:t>1</a:t>
            </a:r>
            <a:r>
              <a:rPr lang="en-US" sz="2800" dirty="0">
                <a:solidFill>
                  <a:srgbClr val="FFFFFF"/>
                </a:solidFill>
                <a:latin typeface="Corbel" panose="020B0503020204020204" pitchFamily="34" charset="0"/>
                <a:cs typeface="Trebuchet MS"/>
              </a:rPr>
              <a:t>8</a:t>
            </a:r>
            <a:r>
              <a:rPr sz="2800" dirty="0">
                <a:solidFill>
                  <a:srgbClr val="FFFFFF"/>
                </a:solidFill>
                <a:latin typeface="Corbel" panose="020B0503020204020204" pitchFamily="34" charset="0"/>
                <a:cs typeface="Trebuchet MS"/>
              </a:rPr>
              <a:t>,</a:t>
            </a:r>
            <a:r>
              <a:rPr lang="en-US" sz="2800" dirty="0">
                <a:solidFill>
                  <a:srgbClr val="FFFFFF"/>
                </a:solidFill>
                <a:latin typeface="Corbel" panose="020B0503020204020204" pitchFamily="34" charset="0"/>
                <a:cs typeface="Trebuchet MS"/>
              </a:rPr>
              <a:t>444</a:t>
            </a:r>
            <a:r>
              <a:rPr sz="2800" spc="-95" dirty="0">
                <a:solidFill>
                  <a:srgbClr val="FFFFFF"/>
                </a:solidFill>
                <a:latin typeface="Corbel" panose="020B0503020204020204" pitchFamily="34" charset="0"/>
                <a:cs typeface="Trebuchet MS"/>
              </a:rPr>
              <a:t> </a:t>
            </a:r>
            <a:r>
              <a:rPr sz="2800" spc="-10" dirty="0">
                <a:solidFill>
                  <a:srgbClr val="FFFFFF"/>
                </a:solidFill>
                <a:latin typeface="Corbel" panose="020B0503020204020204" pitchFamily="34" charset="0"/>
                <a:cs typeface="Trebuchet MS"/>
              </a:rPr>
              <a:t>credits earned</a:t>
            </a:r>
            <a:endParaRPr sz="2800" dirty="0">
              <a:latin typeface="Corbel" panose="020B0503020204020204" pitchFamily="34" charset="0"/>
              <a:cs typeface="Trebuchet MS"/>
            </a:endParaRPr>
          </a:p>
        </p:txBody>
      </p:sp>
      <p:pic>
        <p:nvPicPr>
          <p:cNvPr id="4" name="object 10">
            <a:extLst>
              <a:ext uri="{FF2B5EF4-FFF2-40B4-BE49-F238E27FC236}">
                <a16:creationId xmlns:a16="http://schemas.microsoft.com/office/drawing/2014/main" id="{6E3A14D5-A7FB-4BD1-DAF7-B6208B76B0FB}"/>
              </a:ext>
            </a:extLst>
          </p:cNvPr>
          <p:cNvPicPr/>
          <p:nvPr/>
        </p:nvPicPr>
        <p:blipFill>
          <a:blip r:embed="rId3" cstate="print"/>
          <a:stretch>
            <a:fillRect/>
          </a:stretch>
        </p:blipFill>
        <p:spPr>
          <a:xfrm>
            <a:off x="5251623" y="1130643"/>
            <a:ext cx="6835344" cy="5506253"/>
          </a:xfrm>
          <a:prstGeom prst="rect">
            <a:avLst/>
          </a:prstGeom>
        </p:spPr>
      </p:pic>
    </p:spTree>
    <p:extLst>
      <p:ext uri="{BB962C8B-B14F-4D97-AF65-F5344CB8AC3E}">
        <p14:creationId xmlns:p14="http://schemas.microsoft.com/office/powerpoint/2010/main" val="3653205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1202919" y="284176"/>
            <a:ext cx="9784080" cy="1508760"/>
          </a:xfrm>
        </p:spPr>
        <p:txBody>
          <a:bodyPr spcFirstLastPara="1" wrap="square" lIns="91425" tIns="45700" rIns="91425" bIns="45700" anchor="ctr" anchorCtr="0">
            <a:normAutofit/>
          </a:bodyPr>
          <a:lstStyle/>
          <a:p>
            <a:pPr marL="0" lvl="0" indent="0"/>
            <a:r>
              <a:rPr lang="en-US" b="0" i="0" u="none" strike="noStrike" cap="none" dirty="0">
                <a:latin typeface="Corbel"/>
                <a:ea typeface="Corbel"/>
                <a:cs typeface="Corbel"/>
                <a:sym typeface="Corbel"/>
              </a:rPr>
              <a:t>CTE DUAL ENROLLMENT, A-G APPROVAL, &amp; ARTICULATION</a:t>
            </a:r>
          </a:p>
        </p:txBody>
      </p:sp>
      <p:pic>
        <p:nvPicPr>
          <p:cNvPr id="2" name="Google Shape;260;p36" title="DSC06959.jpg">
            <a:extLst>
              <a:ext uri="{FF2B5EF4-FFF2-40B4-BE49-F238E27FC236}">
                <a16:creationId xmlns:a16="http://schemas.microsoft.com/office/drawing/2014/main" id="{2DBDAB63-771C-AAB6-90E5-238DB773201D}"/>
              </a:ext>
            </a:extLst>
          </p:cNvPr>
          <p:cNvPicPr preferRelativeResize="0"/>
          <p:nvPr/>
        </p:nvPicPr>
        <p:blipFill>
          <a:blip r:embed="rId3"/>
          <a:srcRect r="-1" b="3850"/>
          <a:stretch/>
        </p:blipFill>
        <p:spPr>
          <a:xfrm>
            <a:off x="375592" y="2150621"/>
            <a:ext cx="6126480" cy="3931920"/>
          </a:xfrm>
          <a:prstGeom prst="rect">
            <a:avLst/>
          </a:prstGeom>
          <a:noFill/>
          <a:ln>
            <a:noFill/>
          </a:ln>
        </p:spPr>
      </p:pic>
      <p:sp>
        <p:nvSpPr>
          <p:cNvPr id="145" name="Google Shape;145;p21"/>
          <p:cNvSpPr txBox="1"/>
          <p:nvPr/>
        </p:nvSpPr>
        <p:spPr>
          <a:xfrm>
            <a:off x="6843251" y="2150621"/>
            <a:ext cx="5093109" cy="3429000"/>
          </a:xfrm>
          <a:prstGeom prst="rect">
            <a:avLst/>
          </a:prstGeom>
          <a:noFill/>
          <a:ln>
            <a:noFill/>
          </a:ln>
        </p:spPr>
        <p:txBody>
          <a:bodyPr spcFirstLastPara="1" wrap="square" lIns="91425" tIns="45700" rIns="91425" bIns="45700" anchor="t" anchorCtr="0">
            <a:normAutofit/>
          </a:bodyPr>
          <a:lstStyle/>
          <a:p>
            <a:pPr marL="571500" lvl="0" indent="-342900">
              <a:lnSpc>
                <a:spcPct val="95000"/>
              </a:lnSpc>
              <a:spcBef>
                <a:spcPts val="1200"/>
              </a:spcBef>
              <a:buClr>
                <a:schemeClr val="lt1"/>
              </a:buClr>
              <a:buSzPts val="1800"/>
              <a:buFont typeface="Arial" panose="020B0604020202020204" pitchFamily="34" charset="0"/>
              <a:buChar char="•"/>
            </a:pPr>
            <a:r>
              <a:rPr lang="en-US" sz="2400" b="0" i="0" u="none" strike="noStrike" cap="none" dirty="0">
                <a:solidFill>
                  <a:schemeClr val="lt1"/>
                </a:solidFill>
                <a:latin typeface="Corbel"/>
                <a:ea typeface="Corbel"/>
                <a:cs typeface="Corbel"/>
                <a:sym typeface="Corbel"/>
              </a:rPr>
              <a:t>44 CTE courses that are dual enrolled</a:t>
            </a:r>
          </a:p>
          <a:p>
            <a:pPr marL="571500" lvl="0" indent="-342900">
              <a:lnSpc>
                <a:spcPct val="95000"/>
              </a:lnSpc>
              <a:spcBef>
                <a:spcPts val="1200"/>
              </a:spcBef>
              <a:buClr>
                <a:schemeClr val="lt1"/>
              </a:buClr>
              <a:buSzPts val="1800"/>
              <a:buFont typeface="Arial" panose="020B0604020202020204" pitchFamily="34" charset="0"/>
              <a:buChar char="•"/>
            </a:pPr>
            <a:r>
              <a:rPr lang="en-US" sz="2400" b="0" i="0" u="none" strike="noStrike" cap="none" dirty="0">
                <a:solidFill>
                  <a:schemeClr val="lt1"/>
                </a:solidFill>
                <a:latin typeface="Corbel"/>
                <a:ea typeface="Corbel"/>
                <a:cs typeface="Corbel"/>
                <a:sym typeface="Corbel"/>
              </a:rPr>
              <a:t>192 CTE courses are formally approved as an A-G qualifying course through UC Doorways</a:t>
            </a:r>
          </a:p>
          <a:p>
            <a:pPr marL="571500" lvl="0" indent="-342900">
              <a:lnSpc>
                <a:spcPct val="95000"/>
              </a:lnSpc>
              <a:spcBef>
                <a:spcPts val="1200"/>
              </a:spcBef>
              <a:buClr>
                <a:schemeClr val="lt1"/>
              </a:buClr>
              <a:buSzPts val="1800"/>
              <a:buFont typeface="Arial" panose="020B0604020202020204" pitchFamily="34" charset="0"/>
              <a:buChar char="•"/>
            </a:pPr>
            <a:r>
              <a:rPr lang="en-US" sz="2400" b="0" i="0" u="none" strike="noStrike" cap="none" dirty="0">
                <a:solidFill>
                  <a:schemeClr val="lt1"/>
                </a:solidFill>
                <a:latin typeface="Corbel"/>
                <a:ea typeface="Corbel"/>
                <a:cs typeface="Corbel"/>
                <a:sym typeface="Corbel"/>
              </a:rPr>
              <a:t>51 CTE courses receive articulated credit through Bakersfield College </a:t>
            </a:r>
            <a:r>
              <a:rPr lang="en-US" sz="2400" b="0" i="1" u="none" strike="noStrike" cap="none" dirty="0">
                <a:solidFill>
                  <a:schemeClr val="lt1"/>
                </a:solidFill>
                <a:latin typeface="Corbel"/>
                <a:ea typeface="Corbel"/>
                <a:cs typeface="Corbel"/>
                <a:sym typeface="Corbel"/>
              </a:rPr>
              <a:t>(does not meet CCI)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p26"/>
          <p:cNvSpPr txBox="1">
            <a:spLocks noGrp="1"/>
          </p:cNvSpPr>
          <p:nvPr>
            <p:ph type="body" idx="2"/>
          </p:nvPr>
        </p:nvSpPr>
        <p:spPr>
          <a:xfrm>
            <a:off x="6230391" y="2011680"/>
            <a:ext cx="4754880" cy="4206240"/>
          </a:xfrm>
          <a:prstGeom prst="rect">
            <a:avLst/>
          </a:prstGeom>
          <a:noFill/>
          <a:ln>
            <a:noFill/>
          </a:ln>
        </p:spPr>
        <p:txBody>
          <a:bodyPr spcFirstLastPara="1" wrap="square" lIns="91425" tIns="45700" rIns="91425" bIns="45700" anchor="t" anchorCtr="0">
            <a:normAutofit/>
          </a:bodyPr>
          <a:lstStyle/>
          <a:p>
            <a:pPr marL="182880" lvl="0" indent="-43177" algn="l" rtl="0">
              <a:lnSpc>
                <a:spcPct val="90000"/>
              </a:lnSpc>
              <a:spcBef>
                <a:spcPts val="0"/>
              </a:spcBef>
              <a:spcAft>
                <a:spcPts val="0"/>
              </a:spcAft>
              <a:buSzPts val="2200"/>
              <a:buNone/>
            </a:pPr>
            <a:endParaRPr/>
          </a:p>
        </p:txBody>
      </p:sp>
      <p:pic>
        <p:nvPicPr>
          <p:cNvPr id="182" name="Google Shape;182;p26" title="IMG_5433.HEIC"/>
          <p:cNvPicPr preferRelativeResize="0"/>
          <p:nvPr/>
        </p:nvPicPr>
        <p:blipFill>
          <a:blip r:embed="rId3">
            <a:alphaModFix/>
          </a:blip>
          <a:stretch>
            <a:fillRect/>
          </a:stretch>
        </p:blipFill>
        <p:spPr>
          <a:xfrm>
            <a:off x="6304000" y="1974363"/>
            <a:ext cx="5707848" cy="4280874"/>
          </a:xfrm>
          <a:prstGeom prst="rect">
            <a:avLst/>
          </a:prstGeom>
          <a:noFill/>
          <a:ln>
            <a:noFill/>
          </a:ln>
        </p:spPr>
      </p:pic>
      <p:pic>
        <p:nvPicPr>
          <p:cNvPr id="183" name="Google Shape;183;p26"/>
          <p:cNvPicPr preferRelativeResize="0"/>
          <p:nvPr/>
        </p:nvPicPr>
        <p:blipFill rotWithShape="1">
          <a:blip r:embed="rId4">
            <a:alphaModFix/>
          </a:blip>
          <a:srcRect t="3185"/>
          <a:stretch/>
        </p:blipFill>
        <p:spPr>
          <a:xfrm>
            <a:off x="125825" y="1986813"/>
            <a:ext cx="5861125" cy="4255999"/>
          </a:xfrm>
          <a:prstGeom prst="rect">
            <a:avLst/>
          </a:prstGeom>
          <a:noFill/>
          <a:ln>
            <a:noFill/>
          </a:ln>
        </p:spPr>
      </p:pic>
      <p:sp>
        <p:nvSpPr>
          <p:cNvPr id="2" name="Google Shape;188;p27">
            <a:extLst>
              <a:ext uri="{FF2B5EF4-FFF2-40B4-BE49-F238E27FC236}">
                <a16:creationId xmlns:a16="http://schemas.microsoft.com/office/drawing/2014/main" id="{74F37709-1194-53C0-91D3-FF003BFA81B9}"/>
              </a:ext>
            </a:extLst>
          </p:cNvPr>
          <p:cNvSpPr txBox="1">
            <a:spLocks noGrp="1"/>
          </p:cNvSpPr>
          <p:nvPr>
            <p:ph type="title"/>
          </p:nvPr>
        </p:nvSpPr>
        <p:spPr>
          <a:xfrm>
            <a:off x="1203325" y="284163"/>
            <a:ext cx="9783763" cy="1508125"/>
          </a:xfrm>
          <a:prstGeom prst="rect">
            <a:avLst/>
          </a:prstGeom>
          <a:noFill/>
          <a:ln>
            <a:noFill/>
          </a:ln>
        </p:spPr>
        <p:txBody>
          <a:bodyPr spcFirstLastPara="1" wrap="square" lIns="91425" tIns="45700" rIns="91425" bIns="45700" anchor="ctr" anchorCtr="0">
            <a:noAutofit/>
          </a:bodyPr>
          <a:lstStyle/>
          <a:p>
            <a:pPr algn="ctr">
              <a:lnSpc>
                <a:spcPct val="80000"/>
              </a:lnSpc>
              <a:buClr>
                <a:schemeClr val="lt1"/>
              </a:buClr>
              <a:buSzPts val="6000"/>
            </a:pPr>
            <a:r>
              <a:rPr lang="en-US" dirty="0"/>
              <a:t>CAREER TECHNICAL EDUCATION PARTICIPATION </a:t>
            </a:r>
            <a:br>
              <a:rPr lang="en-US" dirty="0"/>
            </a:br>
            <a:r>
              <a:rPr lang="en-US" sz="2000" dirty="0"/>
              <a:t>Continuing to support CTE program development, operation, and improvement efforts at each school site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p:nvPr/>
        </p:nvSpPr>
        <p:spPr>
          <a:xfrm>
            <a:off x="1941925" y="262175"/>
            <a:ext cx="8210700" cy="429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orbel"/>
                <a:ea typeface="Corbel"/>
                <a:cs typeface="Corbel"/>
                <a:sym typeface="Corbel"/>
              </a:rPr>
              <a:t>202</a:t>
            </a:r>
            <a:r>
              <a:rPr lang="en-US" sz="1800" b="1">
                <a:solidFill>
                  <a:schemeClr val="lt1"/>
                </a:solidFill>
                <a:latin typeface="Corbel"/>
                <a:ea typeface="Corbel"/>
                <a:cs typeface="Corbel"/>
                <a:sym typeface="Corbel"/>
              </a:rPr>
              <a:t>4</a:t>
            </a:r>
            <a:r>
              <a:rPr lang="en-US" sz="1800" b="1" i="0" u="none" strike="noStrike" cap="none">
                <a:solidFill>
                  <a:schemeClr val="lt1"/>
                </a:solidFill>
                <a:latin typeface="Corbel"/>
                <a:ea typeface="Corbel"/>
                <a:cs typeface="Corbel"/>
                <a:sym typeface="Corbel"/>
              </a:rPr>
              <a:t>-202</a:t>
            </a:r>
            <a:r>
              <a:rPr lang="en-US" sz="1800" b="1">
                <a:solidFill>
                  <a:schemeClr val="lt1"/>
                </a:solidFill>
                <a:latin typeface="Corbel"/>
                <a:ea typeface="Corbel"/>
                <a:cs typeface="Corbel"/>
                <a:sym typeface="Corbel"/>
              </a:rPr>
              <a:t>5</a:t>
            </a:r>
            <a:r>
              <a:rPr lang="en-US" sz="1800" b="1" i="0" u="none" strike="noStrike" cap="none">
                <a:solidFill>
                  <a:schemeClr val="lt1"/>
                </a:solidFill>
                <a:latin typeface="Corbel"/>
                <a:ea typeface="Corbel"/>
                <a:cs typeface="Corbel"/>
                <a:sym typeface="Corbel"/>
              </a:rPr>
              <a:t> PATHWAYS OFFERED BY SCHOOL SITE AND INDUSTRY SECTOR</a:t>
            </a:r>
            <a:endParaRPr sz="1400" b="0" i="0" u="none" strike="noStrike" cap="none">
              <a:solidFill>
                <a:srgbClr val="000000"/>
              </a:solidFill>
              <a:latin typeface="Arial"/>
              <a:ea typeface="Arial"/>
              <a:cs typeface="Arial"/>
              <a:sym typeface="Arial"/>
            </a:endParaRPr>
          </a:p>
        </p:txBody>
      </p:sp>
      <p:pic>
        <p:nvPicPr>
          <p:cNvPr id="196" name="Google Shape;196;p28"/>
          <p:cNvPicPr preferRelativeResize="0"/>
          <p:nvPr/>
        </p:nvPicPr>
        <p:blipFill>
          <a:blip r:embed="rId3">
            <a:alphaModFix/>
          </a:blip>
          <a:stretch>
            <a:fillRect/>
          </a:stretch>
        </p:blipFill>
        <p:spPr>
          <a:xfrm>
            <a:off x="109525" y="691775"/>
            <a:ext cx="11972951" cy="6041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0"/>
          <p:cNvPicPr preferRelativeResize="0"/>
          <p:nvPr/>
        </p:nvPicPr>
        <p:blipFill>
          <a:blip r:embed="rId3">
            <a:alphaModFix/>
          </a:blip>
          <a:stretch>
            <a:fillRect/>
          </a:stretch>
        </p:blipFill>
        <p:spPr>
          <a:xfrm>
            <a:off x="650575" y="116650"/>
            <a:ext cx="10890851" cy="66246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a:extLst>
            <a:ext uri="{FF2B5EF4-FFF2-40B4-BE49-F238E27FC236}">
              <a16:creationId xmlns:a16="http://schemas.microsoft.com/office/drawing/2014/main" id="{FA78DCE6-819E-FB3F-E03C-13D511A6436F}"/>
            </a:ext>
          </a:extLst>
        </p:cNvPr>
        <p:cNvGrpSpPr/>
        <p:nvPr/>
      </p:nvGrpSpPr>
      <p:grpSpPr>
        <a:xfrm>
          <a:off x="0" y="0"/>
          <a:ext cx="0" cy="0"/>
          <a:chOff x="0" y="0"/>
          <a:chExt cx="0" cy="0"/>
        </a:xfrm>
      </p:grpSpPr>
      <p:sp>
        <p:nvSpPr>
          <p:cNvPr id="224" name="Google Shape;224;p32">
            <a:extLst>
              <a:ext uri="{FF2B5EF4-FFF2-40B4-BE49-F238E27FC236}">
                <a16:creationId xmlns:a16="http://schemas.microsoft.com/office/drawing/2014/main" id="{0CE946FC-BFEE-6686-5E37-1C6CF17CB54E}"/>
              </a:ext>
            </a:extLst>
          </p:cNvPr>
          <p:cNvSpPr txBox="1">
            <a:spLocks noGrp="1"/>
          </p:cNvSpPr>
          <p:nvPr>
            <p:ph type="title"/>
          </p:nvPr>
        </p:nvSpPr>
        <p:spPr>
          <a:xfrm>
            <a:off x="1202919" y="284176"/>
            <a:ext cx="9784200" cy="150870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chemeClr val="dk2"/>
              </a:buClr>
              <a:buSzPts val="4000"/>
              <a:buFont typeface="Corbel"/>
              <a:buNone/>
            </a:pPr>
            <a:r>
              <a:rPr lang="en-US" dirty="0"/>
              <a:t>ROP PROGRAMS</a:t>
            </a:r>
            <a:endParaRPr dirty="0"/>
          </a:p>
        </p:txBody>
      </p:sp>
      <p:sp>
        <p:nvSpPr>
          <p:cNvPr id="225" name="Google Shape;225;p32">
            <a:extLst>
              <a:ext uri="{FF2B5EF4-FFF2-40B4-BE49-F238E27FC236}">
                <a16:creationId xmlns:a16="http://schemas.microsoft.com/office/drawing/2014/main" id="{8602FBED-D0C2-86D1-29A9-27B0738802E9}"/>
              </a:ext>
            </a:extLst>
          </p:cNvPr>
          <p:cNvSpPr txBox="1">
            <a:spLocks noGrp="1"/>
          </p:cNvSpPr>
          <p:nvPr>
            <p:ph type="body" idx="2"/>
          </p:nvPr>
        </p:nvSpPr>
        <p:spPr>
          <a:xfrm>
            <a:off x="6712965" y="2049405"/>
            <a:ext cx="5264471" cy="4206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400"/>
              </a:spcBef>
              <a:spcAft>
                <a:spcPts val="0"/>
              </a:spcAft>
              <a:buSzPts val="2200"/>
              <a:buNone/>
            </a:pPr>
            <a:r>
              <a:rPr lang="en-US" sz="2400" dirty="0">
                <a:solidFill>
                  <a:schemeClr val="bg1"/>
                </a:solidFill>
                <a:hlinkClick r:id="rId3">
                  <a:extLst>
                    <a:ext uri="{A12FA001-AC4F-418D-AE19-62706E023703}">
                      <ahyp:hlinkClr xmlns:ahyp="http://schemas.microsoft.com/office/drawing/2018/hyperlinkcolor" val="tx"/>
                    </a:ext>
                  </a:extLst>
                </a:hlinkClick>
              </a:rPr>
              <a:t>Career Education at ROC &amp; CTEC</a:t>
            </a:r>
            <a:endParaRPr lang="en-US" sz="2400" dirty="0">
              <a:solidFill>
                <a:schemeClr val="bg1"/>
              </a:solidFill>
            </a:endParaRPr>
          </a:p>
          <a:p>
            <a:pPr marL="342900" indent="-342900">
              <a:spcBef>
                <a:spcPts val="1400"/>
              </a:spcBef>
            </a:pPr>
            <a:r>
              <a:rPr lang="en-US" sz="2400" dirty="0">
                <a:solidFill>
                  <a:schemeClr val="bg1"/>
                </a:solidFill>
              </a:rPr>
              <a:t>Programs are designed as elective pathways for 11</a:t>
            </a:r>
            <a:r>
              <a:rPr lang="en-US" sz="2400" baseline="30000" dirty="0">
                <a:solidFill>
                  <a:schemeClr val="bg1"/>
                </a:solidFill>
              </a:rPr>
              <a:t>th</a:t>
            </a:r>
            <a:r>
              <a:rPr lang="en-US" sz="2400" dirty="0">
                <a:solidFill>
                  <a:schemeClr val="bg1"/>
                </a:solidFill>
              </a:rPr>
              <a:t> &amp; 12 grade students</a:t>
            </a:r>
          </a:p>
          <a:p>
            <a:pPr marL="800100" lvl="1" indent="-342900">
              <a:spcBef>
                <a:spcPts val="1400"/>
              </a:spcBef>
            </a:pPr>
            <a:r>
              <a:rPr lang="en-US" sz="2200" dirty="0">
                <a:solidFill>
                  <a:schemeClr val="bg1"/>
                </a:solidFill>
              </a:rPr>
              <a:t>ROC 1700+ &amp; CTEC 1500+ students</a:t>
            </a:r>
          </a:p>
          <a:p>
            <a:pPr marL="342900" indent="-342900">
              <a:spcBef>
                <a:spcPts val="1400"/>
              </a:spcBef>
            </a:pPr>
            <a:r>
              <a:rPr lang="en-US" sz="2400" dirty="0">
                <a:solidFill>
                  <a:schemeClr val="bg1"/>
                </a:solidFill>
              </a:rPr>
              <a:t>Daytime concurrent programs are either 3 periods in the morning or periods in the afternoon</a:t>
            </a:r>
          </a:p>
          <a:p>
            <a:pPr marL="342900" indent="-342900">
              <a:spcBef>
                <a:spcPts val="1400"/>
              </a:spcBef>
            </a:pPr>
            <a:r>
              <a:rPr lang="en-US" sz="2400" dirty="0">
                <a:solidFill>
                  <a:schemeClr val="bg1"/>
                </a:solidFill>
              </a:rPr>
              <a:t>Evening programs operate Tues-</a:t>
            </a:r>
            <a:r>
              <a:rPr lang="en-US" sz="2400" dirty="0" err="1">
                <a:solidFill>
                  <a:schemeClr val="bg1"/>
                </a:solidFill>
              </a:rPr>
              <a:t>Thur</a:t>
            </a:r>
            <a:r>
              <a:rPr lang="en-US" sz="2400" dirty="0">
                <a:solidFill>
                  <a:schemeClr val="bg1"/>
                </a:solidFill>
              </a:rPr>
              <a:t> from 5:30-8:30</a:t>
            </a:r>
            <a:endParaRPr sz="2400" dirty="0">
              <a:solidFill>
                <a:schemeClr val="bg1"/>
              </a:solidFill>
            </a:endParaRPr>
          </a:p>
        </p:txBody>
      </p:sp>
      <p:pic>
        <p:nvPicPr>
          <p:cNvPr id="5" name="Picture 4">
            <a:extLst>
              <a:ext uri="{FF2B5EF4-FFF2-40B4-BE49-F238E27FC236}">
                <a16:creationId xmlns:a16="http://schemas.microsoft.com/office/drawing/2014/main" id="{1E84D78F-5463-091F-8826-82890E039BDF}"/>
              </a:ext>
            </a:extLst>
          </p:cNvPr>
          <p:cNvPicPr>
            <a:picLocks noChangeAspect="1"/>
          </p:cNvPicPr>
          <p:nvPr/>
        </p:nvPicPr>
        <p:blipFill>
          <a:blip r:embed="rId4"/>
          <a:stretch>
            <a:fillRect/>
          </a:stretch>
        </p:blipFill>
        <p:spPr>
          <a:xfrm>
            <a:off x="7642986" y="0"/>
            <a:ext cx="2514600" cy="2171700"/>
          </a:xfrm>
          <a:prstGeom prst="rect">
            <a:avLst/>
          </a:prstGeom>
        </p:spPr>
      </p:pic>
      <p:pic>
        <p:nvPicPr>
          <p:cNvPr id="7" name="Picture 6">
            <a:extLst>
              <a:ext uri="{FF2B5EF4-FFF2-40B4-BE49-F238E27FC236}">
                <a16:creationId xmlns:a16="http://schemas.microsoft.com/office/drawing/2014/main" id="{497F7124-90B4-F457-69FB-CEAB62727AAD}"/>
              </a:ext>
            </a:extLst>
          </p:cNvPr>
          <p:cNvPicPr>
            <a:picLocks noChangeAspect="1"/>
          </p:cNvPicPr>
          <p:nvPr/>
        </p:nvPicPr>
        <p:blipFill>
          <a:blip r:embed="rId5"/>
          <a:stretch>
            <a:fillRect/>
          </a:stretch>
        </p:blipFill>
        <p:spPr>
          <a:xfrm>
            <a:off x="374548" y="1792876"/>
            <a:ext cx="5503379" cy="4966672"/>
          </a:xfrm>
          <a:prstGeom prst="rect">
            <a:avLst/>
          </a:prstGeom>
        </p:spPr>
      </p:pic>
    </p:spTree>
    <p:extLst>
      <p:ext uri="{BB962C8B-B14F-4D97-AF65-F5344CB8AC3E}">
        <p14:creationId xmlns:p14="http://schemas.microsoft.com/office/powerpoint/2010/main" val="323702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1202919" y="284176"/>
            <a:ext cx="9784200" cy="150870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chemeClr val="dk2"/>
              </a:buClr>
              <a:buSzPts val="4000"/>
              <a:buFont typeface="Corbel"/>
              <a:buNone/>
            </a:pPr>
            <a:r>
              <a:rPr lang="en-US"/>
              <a:t>SPECIAL EDUCATION CTE PROGRAMS</a:t>
            </a:r>
            <a:endParaRPr/>
          </a:p>
        </p:txBody>
      </p:sp>
      <p:sp>
        <p:nvSpPr>
          <p:cNvPr id="225" name="Google Shape;225;p32"/>
          <p:cNvSpPr txBox="1">
            <a:spLocks noGrp="1"/>
          </p:cNvSpPr>
          <p:nvPr>
            <p:ph type="body" idx="2"/>
          </p:nvPr>
        </p:nvSpPr>
        <p:spPr>
          <a:xfrm>
            <a:off x="6712966" y="2049405"/>
            <a:ext cx="4755000" cy="4206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00"/>
              <a:buNone/>
            </a:pPr>
            <a:r>
              <a:rPr lang="en-US"/>
              <a:t>PROGRAMS OFFERED</a:t>
            </a:r>
            <a:endParaRPr/>
          </a:p>
          <a:p>
            <a:pPr marL="0" lvl="0" indent="0" algn="l" rtl="0">
              <a:lnSpc>
                <a:spcPct val="90000"/>
              </a:lnSpc>
              <a:spcBef>
                <a:spcPts val="1400"/>
              </a:spcBef>
              <a:spcAft>
                <a:spcPts val="0"/>
              </a:spcAft>
              <a:buSzPts val="2200"/>
              <a:buNone/>
            </a:pPr>
            <a:endParaRPr/>
          </a:p>
        </p:txBody>
      </p:sp>
      <p:graphicFrame>
        <p:nvGraphicFramePr>
          <p:cNvPr id="226" name="Google Shape;226;p32"/>
          <p:cNvGraphicFramePr/>
          <p:nvPr/>
        </p:nvGraphicFramePr>
        <p:xfrm>
          <a:off x="6371891" y="2433119"/>
          <a:ext cx="5437150" cy="4348040"/>
        </p:xfrm>
        <a:graphic>
          <a:graphicData uri="http://schemas.openxmlformats.org/drawingml/2006/table">
            <a:tbl>
              <a:tblPr firstRow="1" bandRow="1">
                <a:noFill/>
                <a:tableStyleId>{65B75F87-02D6-497F-ADF5-5543857907B6}</a:tableStyleId>
              </a:tblPr>
              <a:tblGrid>
                <a:gridCol w="2718575">
                  <a:extLst>
                    <a:ext uri="{9D8B030D-6E8A-4147-A177-3AD203B41FA5}">
                      <a16:colId xmlns:a16="http://schemas.microsoft.com/office/drawing/2014/main" val="20000"/>
                    </a:ext>
                  </a:extLst>
                </a:gridCol>
                <a:gridCol w="2718575">
                  <a:extLst>
                    <a:ext uri="{9D8B030D-6E8A-4147-A177-3AD203B41FA5}">
                      <a16:colId xmlns:a16="http://schemas.microsoft.com/office/drawing/2014/main" val="20001"/>
                    </a:ext>
                  </a:extLst>
                </a:gridCol>
              </a:tblGrid>
              <a:tr h="6037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Jack Schuetz Career Center</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Journey Career Center</a:t>
                      </a:r>
                      <a:endParaRPr sz="1800" u="none" strike="noStrike" cap="none"/>
                    </a:p>
                  </a:txBody>
                  <a:tcPr marL="91450" marR="91450" marT="45725" marB="45725"/>
                </a:tc>
                <a:extLst>
                  <a:ext uri="{0D108BD9-81ED-4DB2-BD59-A6C34878D82A}">
                    <a16:rowId xmlns:a16="http://schemas.microsoft.com/office/drawing/2014/main" val="10000"/>
                  </a:ext>
                </a:extLst>
              </a:tr>
              <a:tr h="344725">
                <a:tc>
                  <a:txBody>
                    <a:bodyPr/>
                    <a:lstStyle/>
                    <a:p>
                      <a:pPr marL="0" marR="0" lvl="0" indent="0" algn="l" rtl="0">
                        <a:lnSpc>
                          <a:spcPct val="100000"/>
                        </a:lnSpc>
                        <a:spcBef>
                          <a:spcPts val="0"/>
                        </a:spcBef>
                        <a:spcAft>
                          <a:spcPts val="0"/>
                        </a:spcAft>
                        <a:buClr>
                          <a:schemeClr val="lt1"/>
                        </a:buClr>
                        <a:buSzPts val="1800"/>
                        <a:buFont typeface="Corbel"/>
                        <a:buNone/>
                      </a:pPr>
                      <a:r>
                        <a:rPr lang="en-US" sz="1600" u="none" strike="noStrike" cap="none"/>
                        <a:t>Auto/Detailing</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Auto Tech</a:t>
                      </a:r>
                      <a:endParaRPr sz="1200" u="none" strike="noStrike" cap="none"/>
                    </a:p>
                  </a:txBody>
                  <a:tcPr marL="91450" marR="91450" marT="45725" marB="45725"/>
                </a:tc>
                <a:extLst>
                  <a:ext uri="{0D108BD9-81ED-4DB2-BD59-A6C34878D82A}">
                    <a16:rowId xmlns:a16="http://schemas.microsoft.com/office/drawing/2014/main" val="10001"/>
                  </a:ext>
                </a:extLst>
              </a:tr>
              <a:tr h="3447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Construction</a:t>
                      </a:r>
                      <a:endParaRPr sz="16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Culinary Arts</a:t>
                      </a:r>
                      <a:endParaRPr sz="1600" u="none" strike="noStrike" cap="none"/>
                    </a:p>
                  </a:txBody>
                  <a:tcPr marL="91450" marR="91450" marT="45725" marB="45725"/>
                </a:tc>
                <a:extLst>
                  <a:ext uri="{0D108BD9-81ED-4DB2-BD59-A6C34878D82A}">
                    <a16:rowId xmlns:a16="http://schemas.microsoft.com/office/drawing/2014/main" val="10002"/>
                  </a:ext>
                </a:extLst>
              </a:tr>
              <a:tr h="3447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Culinary Arts</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a:t>Computer Tech</a:t>
                      </a:r>
                      <a:endParaRPr sz="1600" u="none" strike="noStrike" cap="none"/>
                    </a:p>
                  </a:txBody>
                  <a:tcPr marL="91450" marR="91450" marT="45725" marB="45725"/>
                </a:tc>
                <a:extLst>
                  <a:ext uri="{0D108BD9-81ED-4DB2-BD59-A6C34878D82A}">
                    <a16:rowId xmlns:a16="http://schemas.microsoft.com/office/drawing/2014/main" val="10003"/>
                  </a:ext>
                </a:extLst>
              </a:tr>
              <a:tr h="862675">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t>Facility Maintenance</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Maintenance &amp; Operations–Intro to Construction &amp; Welding</a:t>
                      </a:r>
                      <a:endParaRPr sz="1200" u="none" strike="noStrike" cap="none"/>
                    </a:p>
                  </a:txBody>
                  <a:tcPr marL="91450" marR="91450" marT="45725" marB="45725"/>
                </a:tc>
                <a:extLst>
                  <a:ext uri="{0D108BD9-81ED-4DB2-BD59-A6C34878D82A}">
                    <a16:rowId xmlns:a16="http://schemas.microsoft.com/office/drawing/2014/main" val="10004"/>
                  </a:ext>
                </a:extLst>
              </a:tr>
              <a:tr h="862675">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t>Graphic Arts/Retail</a:t>
                      </a:r>
                      <a:endParaRPr sz="16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t>Retail Manufacturing</a:t>
                      </a:r>
                      <a:endParaRPr sz="1200" u="none" strike="noStrike" cap="none"/>
                    </a:p>
                  </a:txBody>
                  <a:tcPr marL="91450" marR="91450" marT="45725" marB="45725"/>
                </a:tc>
                <a:extLst>
                  <a:ext uri="{0D108BD9-81ED-4DB2-BD59-A6C34878D82A}">
                    <a16:rowId xmlns:a16="http://schemas.microsoft.com/office/drawing/2014/main" val="10005"/>
                  </a:ext>
                </a:extLst>
              </a:tr>
              <a:tr h="603700">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t>Maintenance &amp; Operations</a:t>
                      </a:r>
                      <a:endParaRPr sz="1200" u="none" strike="noStrike" cap="none"/>
                    </a:p>
                  </a:txBody>
                  <a:tcPr marL="91450" marR="91450" marT="45725" marB="45725">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Business &amp; Finance: Hospitality</a:t>
                      </a:r>
                      <a:endParaRPr sz="1600" u="none" strike="noStrike" cap="none"/>
                    </a:p>
                  </a:txBody>
                  <a:tcPr marL="91450" marR="91450" marT="45725" marB="45725">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344725">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t>Welding</a:t>
                      </a:r>
                      <a:endParaRPr sz="12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227" name="Google Shape;227;p32"/>
          <p:cNvPicPr preferRelativeResize="0"/>
          <p:nvPr/>
        </p:nvPicPr>
        <p:blipFill>
          <a:blip r:embed="rId3">
            <a:alphaModFix/>
          </a:blip>
          <a:stretch>
            <a:fillRect/>
          </a:stretch>
        </p:blipFill>
        <p:spPr>
          <a:xfrm>
            <a:off x="152400" y="2433126"/>
            <a:ext cx="6067091" cy="40363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5"/>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fontScale="90000"/>
          </a:bodyPr>
          <a:lstStyle/>
          <a:p>
            <a:pPr marL="0" lvl="0" indent="0" rtl="0">
              <a:lnSpc>
                <a:spcPct val="85000"/>
              </a:lnSpc>
              <a:spcBef>
                <a:spcPts val="0"/>
              </a:spcBef>
              <a:spcAft>
                <a:spcPts val="0"/>
              </a:spcAft>
              <a:buClr>
                <a:schemeClr val="dk2"/>
              </a:buClr>
              <a:buSzPct val="100000"/>
              <a:buFont typeface="Corbel"/>
              <a:buNone/>
            </a:pPr>
            <a:r>
              <a:rPr lang="en-US" sz="4400" dirty="0"/>
              <a:t>FOLLOW-UP STUDY FOR ROC/CTEC STUDENTS</a:t>
            </a:r>
            <a:br>
              <a:rPr lang="en-US" dirty="0"/>
            </a:br>
            <a:endParaRPr dirty="0"/>
          </a:p>
        </p:txBody>
      </p:sp>
      <p:sp>
        <p:nvSpPr>
          <p:cNvPr id="249" name="Google Shape;249;p35"/>
          <p:cNvSpPr txBox="1"/>
          <p:nvPr/>
        </p:nvSpPr>
        <p:spPr>
          <a:xfrm>
            <a:off x="335775" y="6359975"/>
            <a:ext cx="9851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orbel"/>
                <a:ea typeface="Corbel"/>
                <a:cs typeface="Corbel"/>
                <a:sym typeface="Corbel"/>
              </a:rPr>
              <a:t>*Students surveyed 6 months after graduation via phone call, text, email, or social media</a:t>
            </a:r>
            <a:endParaRPr sz="1400" b="0" i="0" u="none" strike="noStrike" cap="none">
              <a:solidFill>
                <a:schemeClr val="lt1"/>
              </a:solidFill>
              <a:latin typeface="Corbel"/>
              <a:ea typeface="Corbel"/>
              <a:cs typeface="Corbel"/>
              <a:sym typeface="Corbel"/>
            </a:endParaRPr>
          </a:p>
        </p:txBody>
      </p:sp>
      <p:pic>
        <p:nvPicPr>
          <p:cNvPr id="250" name="Google Shape;250;p35" title="Chart"/>
          <p:cNvPicPr preferRelativeResize="0"/>
          <p:nvPr/>
        </p:nvPicPr>
        <p:blipFill>
          <a:blip r:embed="rId3">
            <a:alphaModFix/>
          </a:blip>
          <a:stretch>
            <a:fillRect/>
          </a:stretch>
        </p:blipFill>
        <p:spPr>
          <a:xfrm>
            <a:off x="75860" y="1904435"/>
            <a:ext cx="7382231" cy="4567050"/>
          </a:xfrm>
          <a:prstGeom prst="rect">
            <a:avLst/>
          </a:prstGeom>
          <a:noFill/>
          <a:ln>
            <a:noFill/>
          </a:ln>
        </p:spPr>
      </p:pic>
      <p:pic>
        <p:nvPicPr>
          <p:cNvPr id="2" name="Google Shape;258;p36" title="IMG_4553.jpeg">
            <a:extLst>
              <a:ext uri="{FF2B5EF4-FFF2-40B4-BE49-F238E27FC236}">
                <a16:creationId xmlns:a16="http://schemas.microsoft.com/office/drawing/2014/main" id="{F061B9F5-7A6D-89CD-058C-C017CCE84D17}"/>
              </a:ext>
            </a:extLst>
          </p:cNvPr>
          <p:cNvPicPr preferRelativeResize="0"/>
          <p:nvPr/>
        </p:nvPicPr>
        <p:blipFill rotWithShape="1">
          <a:blip r:embed="rId4">
            <a:alphaModFix/>
          </a:blip>
          <a:srcRect t="12951" b="16352"/>
          <a:stretch/>
        </p:blipFill>
        <p:spPr>
          <a:xfrm>
            <a:off x="7581187" y="2464873"/>
            <a:ext cx="4443664" cy="34443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3A1FBAF0-8A95-716C-72EE-7F70F7BF6411}"/>
            </a:ext>
          </a:extLst>
        </p:cNvPr>
        <p:cNvGrpSpPr/>
        <p:nvPr/>
      </p:nvGrpSpPr>
      <p:grpSpPr>
        <a:xfrm>
          <a:off x="0" y="0"/>
          <a:ext cx="0" cy="0"/>
          <a:chOff x="0" y="0"/>
          <a:chExt cx="0" cy="0"/>
        </a:xfrm>
      </p:grpSpPr>
      <p:sp>
        <p:nvSpPr>
          <p:cNvPr id="125" name="Google Shape;125;p18">
            <a:extLst>
              <a:ext uri="{FF2B5EF4-FFF2-40B4-BE49-F238E27FC236}">
                <a16:creationId xmlns:a16="http://schemas.microsoft.com/office/drawing/2014/main" id="{70E80C25-372A-0A6B-363C-212A09D25923}"/>
              </a:ext>
            </a:extLst>
          </p:cNvPr>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chemeClr val="dk2"/>
              </a:buClr>
              <a:buSzPts val="3600"/>
              <a:buFont typeface="Corbel"/>
              <a:buNone/>
            </a:pPr>
            <a:r>
              <a:rPr lang="en-US" dirty="0"/>
              <a:t>PROFESSIONAL EXPERIENCE</a:t>
            </a:r>
            <a:br>
              <a:rPr lang="en-US" sz="3600" dirty="0"/>
            </a:br>
            <a:endParaRPr sz="3600" dirty="0"/>
          </a:p>
        </p:txBody>
      </p:sp>
      <p:sp>
        <p:nvSpPr>
          <p:cNvPr id="126" name="Google Shape;126;p18">
            <a:extLst>
              <a:ext uri="{FF2B5EF4-FFF2-40B4-BE49-F238E27FC236}">
                <a16:creationId xmlns:a16="http://schemas.microsoft.com/office/drawing/2014/main" id="{E2DC6635-9ED9-3557-6442-1B2E6A8269B6}"/>
              </a:ext>
            </a:extLst>
          </p:cNvPr>
          <p:cNvSpPr txBox="1">
            <a:spLocks noGrp="1"/>
          </p:cNvSpPr>
          <p:nvPr>
            <p:ph type="body" idx="1"/>
          </p:nvPr>
        </p:nvSpPr>
        <p:spPr>
          <a:xfrm>
            <a:off x="238627" y="2011679"/>
            <a:ext cx="8688806" cy="4728931"/>
          </a:xfrm>
          <a:prstGeom prst="rect">
            <a:avLst/>
          </a:prstGeom>
          <a:noFill/>
          <a:ln>
            <a:noFill/>
          </a:ln>
        </p:spPr>
        <p:txBody>
          <a:bodyPr spcFirstLastPara="1" wrap="square" lIns="91425" tIns="45700" rIns="91425" bIns="45700" anchor="t" anchorCtr="0">
            <a:normAutofit/>
          </a:bodyPr>
          <a:lstStyle/>
          <a:p>
            <a:pPr marL="182880" lvl="0" indent="-182880" algn="l" rtl="0">
              <a:lnSpc>
                <a:spcPct val="90000"/>
              </a:lnSpc>
              <a:spcBef>
                <a:spcPts val="0"/>
              </a:spcBef>
              <a:spcAft>
                <a:spcPts val="0"/>
              </a:spcAft>
              <a:buSzPts val="2200"/>
              <a:buChar char="▪"/>
            </a:pPr>
            <a:r>
              <a:rPr lang="en-US" sz="2400" dirty="0"/>
              <a:t>Kern High School District</a:t>
            </a:r>
          </a:p>
          <a:p>
            <a:pPr marL="640080" lvl="1" indent="-182880">
              <a:spcBef>
                <a:spcPts val="0"/>
              </a:spcBef>
              <a:buSzPts val="2200"/>
            </a:pPr>
            <a:r>
              <a:rPr lang="en-US" sz="2400" dirty="0"/>
              <a:t>Previous positions</a:t>
            </a:r>
          </a:p>
          <a:p>
            <a:pPr marL="1097280" lvl="2" indent="-182880">
              <a:spcBef>
                <a:spcPts val="0"/>
              </a:spcBef>
              <a:buSzPts val="2200"/>
            </a:pPr>
            <a:r>
              <a:rPr lang="en-US" sz="2000" dirty="0"/>
              <a:t>Social Studies &amp; Business teacher (7 years)</a:t>
            </a:r>
          </a:p>
          <a:p>
            <a:pPr marL="1097280" lvl="2" indent="-182880">
              <a:spcBef>
                <a:spcPts val="0"/>
              </a:spcBef>
              <a:buSzPts val="2200"/>
            </a:pPr>
            <a:r>
              <a:rPr lang="en-US" sz="2000" dirty="0"/>
              <a:t>Administrative positions</a:t>
            </a:r>
          </a:p>
          <a:p>
            <a:pPr marL="1554480" lvl="3" indent="-182880">
              <a:spcBef>
                <a:spcPts val="0"/>
              </a:spcBef>
              <a:buSzPts val="2200"/>
            </a:pPr>
            <a:r>
              <a:rPr lang="en-US" sz="1800" dirty="0"/>
              <a:t>Dean of Students, 2 school sites (3 years)</a:t>
            </a:r>
          </a:p>
          <a:p>
            <a:pPr marL="1554480" lvl="3" indent="-182880">
              <a:spcBef>
                <a:spcPts val="0"/>
              </a:spcBef>
              <a:buSzPts val="2200"/>
            </a:pPr>
            <a:r>
              <a:rPr lang="en-US" sz="1800" dirty="0"/>
              <a:t>Assistant Principal of Administration (2 years)</a:t>
            </a:r>
          </a:p>
          <a:p>
            <a:pPr marL="1554480" lvl="3" indent="-182880">
              <a:spcBef>
                <a:spcPts val="0"/>
              </a:spcBef>
              <a:buSzPts val="2200"/>
            </a:pPr>
            <a:r>
              <a:rPr lang="en-US" sz="1800" dirty="0"/>
              <a:t>Assistant Principal of Instruction (6 years)</a:t>
            </a:r>
          </a:p>
          <a:p>
            <a:pPr marL="640080" lvl="1" indent="-182880">
              <a:spcBef>
                <a:spcPts val="0"/>
              </a:spcBef>
              <a:buSzPts val="2200"/>
            </a:pPr>
            <a:r>
              <a:rPr lang="en-US" sz="2400" dirty="0"/>
              <a:t>Current role</a:t>
            </a:r>
          </a:p>
          <a:p>
            <a:pPr marL="1097280" lvl="2" indent="-182880">
              <a:spcBef>
                <a:spcPts val="0"/>
              </a:spcBef>
              <a:buSzPts val="2200"/>
            </a:pPr>
            <a:r>
              <a:rPr lang="en-US" sz="2000" dirty="0">
                <a:solidFill>
                  <a:schemeClr val="accent3">
                    <a:lumMod val="60000"/>
                    <a:lumOff val="40000"/>
                  </a:schemeClr>
                </a:solidFill>
              </a:rPr>
              <a:t>Director of Educational Services</a:t>
            </a:r>
          </a:p>
          <a:p>
            <a:pPr marL="1554480" lvl="3" indent="-182880">
              <a:spcBef>
                <a:spcPts val="0"/>
              </a:spcBef>
              <a:buSzPts val="2200"/>
            </a:pPr>
            <a:r>
              <a:rPr lang="en-US" sz="1800" dirty="0">
                <a:solidFill>
                  <a:schemeClr val="accent3">
                    <a:lumMod val="60000"/>
                    <a:lumOff val="40000"/>
                  </a:schemeClr>
                </a:solidFill>
              </a:rPr>
              <a:t>Oversee district CTE funding and support coordination of programs</a:t>
            </a:r>
          </a:p>
          <a:p>
            <a:pPr marL="2011680" lvl="4" indent="-182880">
              <a:spcBef>
                <a:spcPts val="0"/>
              </a:spcBef>
              <a:buSzPts val="2200"/>
            </a:pPr>
            <a:r>
              <a:rPr lang="en-US" sz="1800" dirty="0">
                <a:solidFill>
                  <a:schemeClr val="accent3">
                    <a:lumMod val="60000"/>
                    <a:lumOff val="40000"/>
                  </a:schemeClr>
                </a:solidFill>
              </a:rPr>
              <a:t>19 comprehensive schools, 5 continuations schools, 2 special education satellite campuses, 2 ROP sites</a:t>
            </a:r>
          </a:p>
          <a:p>
            <a:pPr marL="1554480" lvl="3" indent="-182880">
              <a:spcBef>
                <a:spcPts val="0"/>
              </a:spcBef>
              <a:buSzPts val="2200"/>
            </a:pPr>
            <a:r>
              <a:rPr lang="en-US" sz="1800" dirty="0">
                <a:solidFill>
                  <a:schemeClr val="accent3">
                    <a:lumMod val="60000"/>
                    <a:lumOff val="40000"/>
                  </a:schemeClr>
                </a:solidFill>
              </a:rPr>
              <a:t>Coordinate dual enrollment, concurrent enrollment, and Early College pathways with Kern Community College District and California State University Bakersfield</a:t>
            </a:r>
          </a:p>
          <a:p>
            <a:pPr marL="1554480" lvl="3" indent="-182880">
              <a:spcBef>
                <a:spcPts val="0"/>
              </a:spcBef>
              <a:buSzPts val="2200"/>
            </a:pPr>
            <a:r>
              <a:rPr lang="en-US" sz="1800" dirty="0">
                <a:solidFill>
                  <a:schemeClr val="accent3">
                    <a:lumMod val="60000"/>
                    <a:lumOff val="40000"/>
                  </a:schemeClr>
                </a:solidFill>
              </a:rPr>
              <a:t>Collaborate with Kern County Superintendent of Schools on K16 initiatives including CTE and dual enrollment projects</a:t>
            </a:r>
          </a:p>
          <a:p>
            <a:pPr marL="914400" lvl="2" indent="0">
              <a:spcBef>
                <a:spcPts val="0"/>
              </a:spcBef>
              <a:buSzPts val="2200"/>
              <a:buNone/>
            </a:pPr>
            <a:endParaRPr lang="en-US" dirty="0"/>
          </a:p>
          <a:p>
            <a:pPr marL="640080" lvl="1" indent="-182880">
              <a:spcBef>
                <a:spcPts val="0"/>
              </a:spcBef>
              <a:buSzPts val="2200"/>
            </a:pPr>
            <a:endParaRPr lang="en-US" dirty="0"/>
          </a:p>
        </p:txBody>
      </p:sp>
      <p:pic>
        <p:nvPicPr>
          <p:cNvPr id="2" name="Google Shape;338;p45">
            <a:extLst>
              <a:ext uri="{FF2B5EF4-FFF2-40B4-BE49-F238E27FC236}">
                <a16:creationId xmlns:a16="http://schemas.microsoft.com/office/drawing/2014/main" id="{3D3E4B69-6B5D-E7A2-60A7-8A5A54013656}"/>
              </a:ext>
            </a:extLst>
          </p:cNvPr>
          <p:cNvPicPr preferRelativeResize="0"/>
          <p:nvPr/>
        </p:nvPicPr>
        <p:blipFill rotWithShape="1">
          <a:blip r:embed="rId3">
            <a:alphaModFix/>
          </a:blip>
          <a:srcRect l="29048" t="5365" r="21473"/>
          <a:stretch/>
        </p:blipFill>
        <p:spPr>
          <a:xfrm>
            <a:off x="8771021" y="2292016"/>
            <a:ext cx="3182353" cy="3556482"/>
          </a:xfrm>
          <a:prstGeom prst="rect">
            <a:avLst/>
          </a:prstGeom>
          <a:noFill/>
          <a:ln>
            <a:noFill/>
          </a:ln>
        </p:spPr>
      </p:pic>
    </p:spTree>
    <p:extLst>
      <p:ext uri="{BB962C8B-B14F-4D97-AF65-F5344CB8AC3E}">
        <p14:creationId xmlns:p14="http://schemas.microsoft.com/office/powerpoint/2010/main" val="2862787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7"/>
          <p:cNvSpPr txBox="1">
            <a:spLocks noGrp="1"/>
          </p:cNvSpPr>
          <p:nvPr>
            <p:ph type="title"/>
          </p:nvPr>
        </p:nvSpPr>
        <p:spPr>
          <a:xfrm>
            <a:off x="833191" y="2208879"/>
            <a:ext cx="10515600" cy="16764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lt1"/>
              </a:buClr>
              <a:buSzPts val="5400"/>
              <a:buFont typeface="Corbel"/>
              <a:buNone/>
            </a:pPr>
            <a:r>
              <a:rPr lang="en-US" sz="5400"/>
              <a:t>PARTNERSHIPS THROUGH CAREER TECHNICAL EDUCATION</a:t>
            </a:r>
            <a:endParaRPr/>
          </a:p>
        </p:txBody>
      </p:sp>
      <p:sp>
        <p:nvSpPr>
          <p:cNvPr id="267" name="Google Shape;267;p37"/>
          <p:cNvSpPr txBox="1">
            <a:spLocks noGrp="1"/>
          </p:cNvSpPr>
          <p:nvPr>
            <p:ph type="body" idx="1"/>
          </p:nvPr>
        </p:nvSpPr>
        <p:spPr>
          <a:xfrm>
            <a:off x="833191" y="4010334"/>
            <a:ext cx="10515600" cy="117463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000"/>
              <a:buNone/>
            </a:pPr>
            <a:r>
              <a:rPr lang="en-US"/>
              <a:t>Working with our community, education, and business industry partners to identify and develop appropriate career and technical preparation programs</a:t>
            </a:r>
            <a:endParaRPr/>
          </a:p>
          <a:p>
            <a:pPr marL="0" lvl="0" indent="0" algn="ctr" rtl="0">
              <a:lnSpc>
                <a:spcPct val="90000"/>
              </a:lnSpc>
              <a:spcBef>
                <a:spcPts val="1400"/>
              </a:spcBef>
              <a:spcAft>
                <a:spcPts val="0"/>
              </a:spcAft>
              <a:buSzPts val="2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8"/>
          <p:cNvSpPr txBox="1">
            <a:spLocks noGrp="1"/>
          </p:cNvSpPr>
          <p:nvPr>
            <p:ph type="title"/>
          </p:nvPr>
        </p:nvSpPr>
        <p:spPr>
          <a:xfrm>
            <a:off x="1202919" y="284176"/>
            <a:ext cx="9714276" cy="150870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SzPts val="1800"/>
              <a:buNone/>
            </a:pPr>
            <a:r>
              <a:rPr lang="en-US" dirty="0"/>
              <a:t>DISTRICT-WIDE CTE EVENTS PARTICIPATION</a:t>
            </a:r>
            <a:endParaRPr dirty="0"/>
          </a:p>
        </p:txBody>
      </p:sp>
      <p:sp>
        <p:nvSpPr>
          <p:cNvPr id="274" name="Google Shape;274;p38"/>
          <p:cNvSpPr txBox="1">
            <a:spLocks noGrp="1"/>
          </p:cNvSpPr>
          <p:nvPr>
            <p:ph type="body" idx="1"/>
          </p:nvPr>
        </p:nvSpPr>
        <p:spPr>
          <a:xfrm>
            <a:off x="1205344" y="2011680"/>
            <a:ext cx="4755000" cy="4206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200"/>
              </a:spcBef>
              <a:spcAft>
                <a:spcPts val="0"/>
              </a:spcAft>
              <a:buSzPts val="2200"/>
              <a:buNone/>
            </a:pPr>
            <a:endParaRPr/>
          </a:p>
          <a:p>
            <a:pPr marL="0" lvl="0" indent="0" algn="l" rtl="0">
              <a:lnSpc>
                <a:spcPct val="90000"/>
              </a:lnSpc>
              <a:spcBef>
                <a:spcPts val="1200"/>
              </a:spcBef>
              <a:spcAft>
                <a:spcPts val="0"/>
              </a:spcAft>
              <a:buSzPts val="2200"/>
              <a:buNone/>
            </a:pPr>
            <a:endParaRPr/>
          </a:p>
        </p:txBody>
      </p:sp>
      <p:pic>
        <p:nvPicPr>
          <p:cNvPr id="276" name="Google Shape;276;p38" title="Student Participation in KHSD CTE Related Events"/>
          <p:cNvPicPr preferRelativeResize="0"/>
          <p:nvPr/>
        </p:nvPicPr>
        <p:blipFill rotWithShape="1">
          <a:blip r:embed="rId3">
            <a:alphaModFix/>
          </a:blip>
          <a:srcRect/>
          <a:stretch/>
        </p:blipFill>
        <p:spPr>
          <a:xfrm>
            <a:off x="72659" y="2402475"/>
            <a:ext cx="5990466" cy="3704099"/>
          </a:xfrm>
          <a:prstGeom prst="rect">
            <a:avLst/>
          </a:prstGeom>
          <a:noFill/>
          <a:ln>
            <a:noFill/>
          </a:ln>
        </p:spPr>
      </p:pic>
      <p:pic>
        <p:nvPicPr>
          <p:cNvPr id="277" name="Google Shape;277;p38" title="Community Participation in CTE Events"/>
          <p:cNvPicPr preferRelativeResize="0"/>
          <p:nvPr/>
        </p:nvPicPr>
        <p:blipFill>
          <a:blip r:embed="rId4">
            <a:alphaModFix/>
          </a:blip>
          <a:stretch>
            <a:fillRect/>
          </a:stretch>
        </p:blipFill>
        <p:spPr>
          <a:xfrm>
            <a:off x="6133475" y="2402464"/>
            <a:ext cx="5990475" cy="370411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0"/>
          <p:cNvSpPr txBox="1">
            <a:spLocks noGrp="1"/>
          </p:cNvSpPr>
          <p:nvPr>
            <p:ph type="title"/>
          </p:nvPr>
        </p:nvSpPr>
        <p:spPr>
          <a:xfrm>
            <a:off x="1202919" y="284176"/>
            <a:ext cx="9784200" cy="150870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SzPts val="1800"/>
              <a:buNone/>
            </a:pPr>
            <a:r>
              <a:rPr lang="en-US"/>
              <a:t>Career Technical Student Organization (CTSO) Participation</a:t>
            </a:r>
            <a:endParaRPr/>
          </a:p>
        </p:txBody>
      </p:sp>
      <p:pic>
        <p:nvPicPr>
          <p:cNvPr id="292" name="Google Shape;292;p40" title="KHSD SkillsUSA Student Membership"/>
          <p:cNvPicPr preferRelativeResize="0"/>
          <p:nvPr/>
        </p:nvPicPr>
        <p:blipFill rotWithShape="1">
          <a:blip r:embed="rId3">
            <a:alphaModFix/>
          </a:blip>
          <a:srcRect/>
          <a:stretch/>
        </p:blipFill>
        <p:spPr>
          <a:xfrm>
            <a:off x="6230400" y="2472563"/>
            <a:ext cx="5865999" cy="3627124"/>
          </a:xfrm>
          <a:prstGeom prst="rect">
            <a:avLst/>
          </a:prstGeom>
          <a:noFill/>
          <a:ln>
            <a:noFill/>
          </a:ln>
        </p:spPr>
      </p:pic>
      <p:pic>
        <p:nvPicPr>
          <p:cNvPr id="293" name="Google Shape;293;p40" title="Chart"/>
          <p:cNvPicPr preferRelativeResize="0"/>
          <p:nvPr/>
        </p:nvPicPr>
        <p:blipFill>
          <a:blip r:embed="rId4">
            <a:alphaModFix/>
          </a:blip>
          <a:stretch>
            <a:fillRect/>
          </a:stretch>
        </p:blipFill>
        <p:spPr>
          <a:xfrm>
            <a:off x="94350" y="2472550"/>
            <a:ext cx="5865999" cy="362714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1"/>
          <p:cNvSpPr txBox="1">
            <a:spLocks noGrp="1"/>
          </p:cNvSpPr>
          <p:nvPr>
            <p:ph type="title"/>
          </p:nvPr>
        </p:nvSpPr>
        <p:spPr>
          <a:xfrm>
            <a:off x="1202919" y="284176"/>
            <a:ext cx="9784200" cy="1508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CTE TEACHER PREPAREDNESS</a:t>
            </a:r>
            <a:endParaRPr dirty="0"/>
          </a:p>
        </p:txBody>
      </p:sp>
      <p:pic>
        <p:nvPicPr>
          <p:cNvPr id="302" name="Google Shape;302;p41" title="Chart"/>
          <p:cNvPicPr preferRelativeResize="0"/>
          <p:nvPr/>
        </p:nvPicPr>
        <p:blipFill>
          <a:blip r:embed="rId3">
            <a:alphaModFix/>
          </a:blip>
          <a:stretch>
            <a:fillRect/>
          </a:stretch>
        </p:blipFill>
        <p:spPr>
          <a:xfrm>
            <a:off x="111150" y="2286787"/>
            <a:ext cx="5912799" cy="3656075"/>
          </a:xfrm>
          <a:prstGeom prst="rect">
            <a:avLst/>
          </a:prstGeom>
          <a:noFill/>
          <a:ln>
            <a:noFill/>
          </a:ln>
        </p:spPr>
      </p:pic>
      <p:pic>
        <p:nvPicPr>
          <p:cNvPr id="303" name="Google Shape;303;p41" title="Chart"/>
          <p:cNvPicPr preferRelativeResize="0"/>
          <p:nvPr/>
        </p:nvPicPr>
        <p:blipFill>
          <a:blip r:embed="rId4">
            <a:alphaModFix/>
          </a:blip>
          <a:stretch>
            <a:fillRect/>
          </a:stretch>
        </p:blipFill>
        <p:spPr>
          <a:xfrm>
            <a:off x="6158100" y="2286775"/>
            <a:ext cx="5912799" cy="3656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title"/>
          </p:nvPr>
        </p:nvSpPr>
        <p:spPr>
          <a:xfrm>
            <a:off x="1202919" y="284176"/>
            <a:ext cx="9784200" cy="150870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SzPts val="1800"/>
              <a:buNone/>
            </a:pPr>
            <a:r>
              <a:rPr lang="en-US" dirty="0"/>
              <a:t>COMMUNITY CLASSROOM (INTERNSHIPS)</a:t>
            </a:r>
            <a:endParaRPr dirty="0"/>
          </a:p>
        </p:txBody>
      </p:sp>
      <p:sp>
        <p:nvSpPr>
          <p:cNvPr id="310" name="Google Shape;310;p42"/>
          <p:cNvSpPr txBox="1">
            <a:spLocks noGrp="1"/>
          </p:cNvSpPr>
          <p:nvPr>
            <p:ph type="body" idx="1"/>
          </p:nvPr>
        </p:nvSpPr>
        <p:spPr>
          <a:xfrm>
            <a:off x="202100" y="2011675"/>
            <a:ext cx="11799600" cy="6747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200"/>
              </a:spcBef>
              <a:spcAft>
                <a:spcPts val="0"/>
              </a:spcAft>
              <a:buSzPts val="1800"/>
              <a:buNone/>
            </a:pPr>
            <a:r>
              <a:rPr lang="en-US" dirty="0"/>
              <a:t>Community Classroom is a 12-week or longer internship that is available through many of the ROC/CTEC programs during the spring semester.</a:t>
            </a:r>
            <a:endParaRPr dirty="0"/>
          </a:p>
        </p:txBody>
      </p:sp>
      <p:pic>
        <p:nvPicPr>
          <p:cNvPr id="311" name="Google Shape;311;p42" title="Number of Businesses Hosting an Intern Through the Community Classroom Program"/>
          <p:cNvPicPr preferRelativeResize="0"/>
          <p:nvPr/>
        </p:nvPicPr>
        <p:blipFill rotWithShape="1">
          <a:blip r:embed="rId3">
            <a:alphaModFix/>
          </a:blip>
          <a:srcRect/>
          <a:stretch/>
        </p:blipFill>
        <p:spPr>
          <a:xfrm>
            <a:off x="202100" y="2987677"/>
            <a:ext cx="5816625" cy="3596600"/>
          </a:xfrm>
          <a:prstGeom prst="rect">
            <a:avLst/>
          </a:prstGeom>
          <a:noFill/>
          <a:ln>
            <a:noFill/>
          </a:ln>
        </p:spPr>
      </p:pic>
      <p:pic>
        <p:nvPicPr>
          <p:cNvPr id="312" name="Google Shape;312;p42" title="Chart"/>
          <p:cNvPicPr preferRelativeResize="0"/>
          <p:nvPr/>
        </p:nvPicPr>
        <p:blipFill>
          <a:blip r:embed="rId4">
            <a:alphaModFix/>
          </a:blip>
          <a:stretch>
            <a:fillRect/>
          </a:stretch>
        </p:blipFill>
        <p:spPr>
          <a:xfrm>
            <a:off x="6133225" y="2971638"/>
            <a:ext cx="5868474" cy="36286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3">
          <a:extLst>
            <a:ext uri="{FF2B5EF4-FFF2-40B4-BE49-F238E27FC236}">
              <a16:creationId xmlns:a16="http://schemas.microsoft.com/office/drawing/2014/main" id="{6B9B22F5-5895-9F7B-958A-783CBE648E96}"/>
            </a:ext>
          </a:extLst>
        </p:cNvPr>
        <p:cNvGrpSpPr/>
        <p:nvPr/>
      </p:nvGrpSpPr>
      <p:grpSpPr>
        <a:xfrm>
          <a:off x="0" y="0"/>
          <a:ext cx="0" cy="0"/>
          <a:chOff x="0" y="0"/>
          <a:chExt cx="0" cy="0"/>
        </a:xfrm>
      </p:grpSpPr>
      <p:sp>
        <p:nvSpPr>
          <p:cNvPr id="224" name="Google Shape;224;p32">
            <a:extLst>
              <a:ext uri="{FF2B5EF4-FFF2-40B4-BE49-F238E27FC236}">
                <a16:creationId xmlns:a16="http://schemas.microsoft.com/office/drawing/2014/main" id="{27BE51A8-2ADB-4155-3D5C-192379900274}"/>
              </a:ext>
            </a:extLst>
          </p:cNvPr>
          <p:cNvSpPr txBox="1">
            <a:spLocks noGrp="1"/>
          </p:cNvSpPr>
          <p:nvPr>
            <p:ph type="title"/>
          </p:nvPr>
        </p:nvSpPr>
        <p:spPr>
          <a:xfrm>
            <a:off x="1202919" y="284176"/>
            <a:ext cx="9784200" cy="1508700"/>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chemeClr val="dk2"/>
              </a:buClr>
              <a:buSzPts val="4000"/>
              <a:buFont typeface="Corbel"/>
              <a:buNone/>
            </a:pPr>
            <a:r>
              <a:rPr lang="en-US" dirty="0"/>
              <a:t>SUMMARY</a:t>
            </a:r>
            <a:endParaRPr dirty="0"/>
          </a:p>
        </p:txBody>
      </p:sp>
      <p:sp>
        <p:nvSpPr>
          <p:cNvPr id="225" name="Google Shape;225;p32">
            <a:extLst>
              <a:ext uri="{FF2B5EF4-FFF2-40B4-BE49-F238E27FC236}">
                <a16:creationId xmlns:a16="http://schemas.microsoft.com/office/drawing/2014/main" id="{A9F60D72-76F0-ADF0-814D-1EDA2FF8547E}"/>
              </a:ext>
            </a:extLst>
          </p:cNvPr>
          <p:cNvSpPr txBox="1">
            <a:spLocks noGrp="1"/>
          </p:cNvSpPr>
          <p:nvPr>
            <p:ph type="body" idx="2"/>
          </p:nvPr>
        </p:nvSpPr>
        <p:spPr>
          <a:xfrm>
            <a:off x="254669" y="1684421"/>
            <a:ext cx="11682662" cy="43607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400"/>
              </a:spcBef>
              <a:spcAft>
                <a:spcPts val="0"/>
              </a:spcAft>
              <a:buSzPts val="2200"/>
              <a:buNone/>
            </a:pPr>
            <a:r>
              <a:rPr lang="en-US" sz="2400" u="sng" dirty="0">
                <a:solidFill>
                  <a:schemeClr val="bg1"/>
                </a:solidFill>
              </a:rPr>
              <a:t>Keys to Success</a:t>
            </a:r>
          </a:p>
          <a:p>
            <a:pPr marL="342900" indent="-342900">
              <a:spcBef>
                <a:spcPts val="1400"/>
              </a:spcBef>
            </a:pPr>
            <a:r>
              <a:rPr lang="en-US" sz="2400" dirty="0">
                <a:solidFill>
                  <a:schemeClr val="bg1"/>
                </a:solidFill>
              </a:rPr>
              <a:t>Work closely with your county office of education office</a:t>
            </a:r>
          </a:p>
          <a:p>
            <a:pPr marL="342900" indent="-342900">
              <a:spcBef>
                <a:spcPts val="1400"/>
              </a:spcBef>
            </a:pPr>
            <a:r>
              <a:rPr lang="en-US" sz="2400" dirty="0">
                <a:solidFill>
                  <a:schemeClr val="bg1"/>
                </a:solidFill>
              </a:rPr>
              <a:t>Develop and maintain strong relationships with local colleges and universities</a:t>
            </a:r>
          </a:p>
          <a:p>
            <a:pPr marL="342900" indent="-342900">
              <a:spcBef>
                <a:spcPts val="1400"/>
              </a:spcBef>
            </a:pPr>
            <a:r>
              <a:rPr lang="en-US" sz="2400" dirty="0">
                <a:solidFill>
                  <a:schemeClr val="bg1"/>
                </a:solidFill>
              </a:rPr>
              <a:t>Provide information and training to site administrators and teachers to enhance and extend CTE offerings and dual enrollment opportunities</a:t>
            </a:r>
          </a:p>
        </p:txBody>
      </p:sp>
      <p:pic>
        <p:nvPicPr>
          <p:cNvPr id="2" name="Google Shape;370;p49">
            <a:extLst>
              <a:ext uri="{FF2B5EF4-FFF2-40B4-BE49-F238E27FC236}">
                <a16:creationId xmlns:a16="http://schemas.microsoft.com/office/drawing/2014/main" id="{5B8EFB2A-5B30-A52A-F42D-1B9BEA47B2A4}"/>
              </a:ext>
            </a:extLst>
          </p:cNvPr>
          <p:cNvPicPr preferRelativeResize="0"/>
          <p:nvPr/>
        </p:nvPicPr>
        <p:blipFill>
          <a:blip r:embed="rId3">
            <a:alphaModFix/>
          </a:blip>
          <a:stretch>
            <a:fillRect/>
          </a:stretch>
        </p:blipFill>
        <p:spPr>
          <a:xfrm>
            <a:off x="475247" y="4295273"/>
            <a:ext cx="3163861" cy="2440624"/>
          </a:xfrm>
          <a:prstGeom prst="rect">
            <a:avLst/>
          </a:prstGeom>
          <a:solidFill>
            <a:schemeClr val="dk2"/>
          </a:solidFill>
          <a:ln>
            <a:noFill/>
          </a:ln>
        </p:spPr>
      </p:pic>
      <p:pic>
        <p:nvPicPr>
          <p:cNvPr id="3" name="Google Shape;371;p49">
            <a:extLst>
              <a:ext uri="{FF2B5EF4-FFF2-40B4-BE49-F238E27FC236}">
                <a16:creationId xmlns:a16="http://schemas.microsoft.com/office/drawing/2014/main" id="{0DC3E187-C050-4323-87B8-6A897B3C00FA}"/>
              </a:ext>
            </a:extLst>
          </p:cNvPr>
          <p:cNvPicPr preferRelativeResize="0"/>
          <p:nvPr/>
        </p:nvPicPr>
        <p:blipFill rotWithShape="1">
          <a:blip r:embed="rId4">
            <a:alphaModFix/>
          </a:blip>
          <a:srcRect t="3167" b="14993"/>
          <a:stretch/>
        </p:blipFill>
        <p:spPr>
          <a:xfrm>
            <a:off x="4332145" y="4295272"/>
            <a:ext cx="2789426" cy="2440625"/>
          </a:xfrm>
          <a:prstGeom prst="rect">
            <a:avLst/>
          </a:prstGeom>
          <a:solidFill>
            <a:schemeClr val="dk2"/>
          </a:solidFill>
          <a:ln>
            <a:noFill/>
          </a:ln>
        </p:spPr>
      </p:pic>
      <p:pic>
        <p:nvPicPr>
          <p:cNvPr id="4" name="Google Shape;372;p49">
            <a:extLst>
              <a:ext uri="{FF2B5EF4-FFF2-40B4-BE49-F238E27FC236}">
                <a16:creationId xmlns:a16="http://schemas.microsoft.com/office/drawing/2014/main" id="{B8CFC77B-9CEA-5407-9AC6-26A1F33CD41E}"/>
              </a:ext>
            </a:extLst>
          </p:cNvPr>
          <p:cNvPicPr preferRelativeResize="0"/>
          <p:nvPr/>
        </p:nvPicPr>
        <p:blipFill rotWithShape="1">
          <a:blip r:embed="rId5">
            <a:alphaModFix/>
          </a:blip>
          <a:srcRect l="8532" r="6814"/>
          <a:stretch/>
        </p:blipFill>
        <p:spPr>
          <a:xfrm>
            <a:off x="7983457" y="4295274"/>
            <a:ext cx="3717273" cy="2440625"/>
          </a:xfrm>
          <a:prstGeom prst="rect">
            <a:avLst/>
          </a:prstGeom>
          <a:noFill/>
          <a:ln>
            <a:noFill/>
          </a:ln>
        </p:spPr>
      </p:pic>
    </p:spTree>
    <p:extLst>
      <p:ext uri="{BB962C8B-B14F-4D97-AF65-F5344CB8AC3E}">
        <p14:creationId xmlns:p14="http://schemas.microsoft.com/office/powerpoint/2010/main" val="335005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5"/>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chemeClr val="dk2"/>
              </a:buClr>
              <a:buSzPts val="4000"/>
              <a:buFont typeface="Corbel"/>
              <a:buNone/>
            </a:pPr>
            <a:r>
              <a:rPr lang="en-US" dirty="0"/>
              <a:t>QUESTIONS</a:t>
            </a:r>
            <a:endParaRPr dirty="0"/>
          </a:p>
        </p:txBody>
      </p:sp>
      <p:pic>
        <p:nvPicPr>
          <p:cNvPr id="336" name="Google Shape;336;p45" title="robotics.jpg"/>
          <p:cNvPicPr preferRelativeResize="0"/>
          <p:nvPr/>
        </p:nvPicPr>
        <p:blipFill rotWithShape="1">
          <a:blip r:embed="rId3">
            <a:alphaModFix/>
          </a:blip>
          <a:srcRect l="9363" r="13505"/>
          <a:stretch/>
        </p:blipFill>
        <p:spPr>
          <a:xfrm>
            <a:off x="7665450" y="2175800"/>
            <a:ext cx="4424325" cy="4063724"/>
          </a:xfrm>
          <a:prstGeom prst="rect">
            <a:avLst/>
          </a:prstGeom>
          <a:noFill/>
          <a:ln>
            <a:noFill/>
          </a:ln>
        </p:spPr>
      </p:pic>
      <p:pic>
        <p:nvPicPr>
          <p:cNvPr id="337" name="Google Shape;337;p45"/>
          <p:cNvPicPr preferRelativeResize="0"/>
          <p:nvPr/>
        </p:nvPicPr>
        <p:blipFill rotWithShape="1">
          <a:blip r:embed="rId4">
            <a:alphaModFix/>
          </a:blip>
          <a:srcRect l="19482" r="12753"/>
          <a:stretch/>
        </p:blipFill>
        <p:spPr>
          <a:xfrm>
            <a:off x="83875" y="2175800"/>
            <a:ext cx="3900902" cy="4063724"/>
          </a:xfrm>
          <a:prstGeom prst="rect">
            <a:avLst/>
          </a:prstGeom>
          <a:noFill/>
          <a:ln>
            <a:noFill/>
          </a:ln>
        </p:spPr>
      </p:pic>
      <p:pic>
        <p:nvPicPr>
          <p:cNvPr id="2" name="Google Shape;259;p36" title="DSC07109.jpg">
            <a:extLst>
              <a:ext uri="{FF2B5EF4-FFF2-40B4-BE49-F238E27FC236}">
                <a16:creationId xmlns:a16="http://schemas.microsoft.com/office/drawing/2014/main" id="{91BE1411-2F32-0562-D0C3-A87A06757D96}"/>
              </a:ext>
            </a:extLst>
          </p:cNvPr>
          <p:cNvPicPr preferRelativeResize="0"/>
          <p:nvPr/>
        </p:nvPicPr>
        <p:blipFill>
          <a:blip r:embed="rId5">
            <a:alphaModFix/>
          </a:blip>
          <a:stretch>
            <a:fillRect/>
          </a:stretch>
        </p:blipFill>
        <p:spPr>
          <a:xfrm rot="20533337">
            <a:off x="3678476" y="2741677"/>
            <a:ext cx="4138076" cy="2758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
        <p:cNvGrpSpPr/>
        <p:nvPr/>
      </p:nvGrpSpPr>
      <p:grpSpPr>
        <a:xfrm>
          <a:off x="0" y="0"/>
          <a:ext cx="0" cy="0"/>
          <a:chOff x="0" y="0"/>
          <a:chExt cx="0" cy="0"/>
        </a:xfrm>
      </p:grpSpPr>
      <p:sp>
        <p:nvSpPr>
          <p:cNvPr id="115" name="Google Shape;115;p17"/>
          <p:cNvSpPr/>
          <p:nvPr/>
        </p:nvSpPr>
        <p:spPr>
          <a:xfrm>
            <a:off x="0" y="0"/>
            <a:ext cx="6125497"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16" name="Google Shape;116;p17"/>
          <p:cNvSpPr/>
          <p:nvPr/>
        </p:nvSpPr>
        <p:spPr>
          <a:xfrm>
            <a:off x="6129910" y="176109"/>
            <a:ext cx="6059524" cy="1645919"/>
          </a:xfrm>
          <a:prstGeom prst="rect">
            <a:avLst/>
          </a:prstGeom>
          <a:solidFill>
            <a:schemeClr val="lt1">
              <a:alpha val="9411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7" name="Google Shape;117;p17"/>
          <p:cNvSpPr txBox="1">
            <a:spLocks noGrp="1"/>
          </p:cNvSpPr>
          <p:nvPr>
            <p:ph type="title"/>
          </p:nvPr>
        </p:nvSpPr>
        <p:spPr>
          <a:xfrm>
            <a:off x="6608843" y="284176"/>
            <a:ext cx="4936097" cy="150876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chemeClr val="dk2"/>
              </a:buClr>
              <a:buSzPts val="4000"/>
              <a:buFont typeface="Corbel"/>
              <a:buNone/>
            </a:pPr>
            <a:r>
              <a:rPr lang="en-US" sz="4000" dirty="0"/>
              <a:t>KHSD MISSION STATEMENT</a:t>
            </a:r>
            <a:endParaRPr dirty="0"/>
          </a:p>
        </p:txBody>
      </p:sp>
      <p:sp>
        <p:nvSpPr>
          <p:cNvPr id="118" name="Google Shape;118;p17"/>
          <p:cNvSpPr txBox="1">
            <a:spLocks noGrp="1"/>
          </p:cNvSpPr>
          <p:nvPr>
            <p:ph type="body" idx="1"/>
          </p:nvPr>
        </p:nvSpPr>
        <p:spPr>
          <a:xfrm>
            <a:off x="6608843" y="2011680"/>
            <a:ext cx="5386512" cy="4206240"/>
          </a:xfrm>
          <a:prstGeom prst="rect">
            <a:avLst/>
          </a:prstGeom>
          <a:noFill/>
          <a:ln>
            <a:noFill/>
          </a:ln>
        </p:spPr>
        <p:txBody>
          <a:bodyPr spcFirstLastPara="1" wrap="square" lIns="91425" tIns="45700" rIns="91425" bIns="45700" anchor="t" anchorCtr="0">
            <a:normAutofit/>
          </a:bodyPr>
          <a:lstStyle/>
          <a:p>
            <a:pPr marL="45720" lvl="0" indent="0" algn="l" rtl="0">
              <a:lnSpc>
                <a:spcPct val="90000"/>
              </a:lnSpc>
              <a:spcBef>
                <a:spcPts val="0"/>
              </a:spcBef>
              <a:spcAft>
                <a:spcPts val="0"/>
              </a:spcAft>
              <a:buSzPts val="2000"/>
              <a:buNone/>
            </a:pPr>
            <a:r>
              <a:rPr lang="en-US" sz="3200" dirty="0"/>
              <a:t>The mission of the Kern High School District is to provide programs and services to allow ALL students to graduate from high school prepared to succeed in the workplace and at the post-secondary level. </a:t>
            </a:r>
            <a:endParaRPr sz="3200" dirty="0"/>
          </a:p>
        </p:txBody>
      </p:sp>
      <p:pic>
        <p:nvPicPr>
          <p:cNvPr id="119" name="Google Shape;119;p17" title="DSC07287.JPG"/>
          <p:cNvPicPr preferRelativeResize="0"/>
          <p:nvPr/>
        </p:nvPicPr>
        <p:blipFill>
          <a:blip r:embed="rId3">
            <a:alphaModFix/>
          </a:blip>
          <a:stretch>
            <a:fillRect/>
          </a:stretch>
        </p:blipFill>
        <p:spPr>
          <a:xfrm>
            <a:off x="686925" y="169904"/>
            <a:ext cx="4751652" cy="3166998"/>
          </a:xfrm>
          <a:prstGeom prst="rect">
            <a:avLst/>
          </a:prstGeom>
          <a:solidFill>
            <a:schemeClr val="lt1"/>
          </a:solidFill>
          <a:ln>
            <a:noFill/>
          </a:ln>
        </p:spPr>
      </p:pic>
      <p:pic>
        <p:nvPicPr>
          <p:cNvPr id="120" name="Google Shape;120;p17" title="DSC04565.JPG"/>
          <p:cNvPicPr preferRelativeResize="0"/>
          <p:nvPr/>
        </p:nvPicPr>
        <p:blipFill>
          <a:blip r:embed="rId4">
            <a:alphaModFix/>
          </a:blip>
          <a:stretch>
            <a:fillRect/>
          </a:stretch>
        </p:blipFill>
        <p:spPr>
          <a:xfrm>
            <a:off x="686924" y="3490675"/>
            <a:ext cx="4751647" cy="3167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85000"/>
              </a:lnSpc>
              <a:spcBef>
                <a:spcPts val="0"/>
              </a:spcBef>
              <a:spcAft>
                <a:spcPts val="0"/>
              </a:spcAft>
              <a:buClr>
                <a:schemeClr val="dk2"/>
              </a:buClr>
              <a:buSzPts val="3600"/>
              <a:buFont typeface="Corbel"/>
              <a:buNone/>
            </a:pPr>
            <a:r>
              <a:rPr lang="en-US" sz="4400" dirty="0"/>
              <a:t>DISTRICT GOALS FOR CAREER AND TECHNICAL EDUCATION</a:t>
            </a:r>
            <a:br>
              <a:rPr lang="en-US" sz="3600" dirty="0"/>
            </a:br>
            <a:endParaRPr sz="3600" dirty="0"/>
          </a:p>
        </p:txBody>
      </p:sp>
      <p:sp>
        <p:nvSpPr>
          <p:cNvPr id="126" name="Google Shape;126;p18"/>
          <p:cNvSpPr txBox="1">
            <a:spLocks noGrp="1"/>
          </p:cNvSpPr>
          <p:nvPr>
            <p:ph type="body" idx="1"/>
          </p:nvPr>
        </p:nvSpPr>
        <p:spPr>
          <a:xfrm>
            <a:off x="1202919" y="2011680"/>
            <a:ext cx="9784080" cy="4623898"/>
          </a:xfrm>
          <a:prstGeom prst="rect">
            <a:avLst/>
          </a:prstGeom>
          <a:noFill/>
          <a:ln>
            <a:noFill/>
          </a:ln>
        </p:spPr>
        <p:txBody>
          <a:bodyPr spcFirstLastPara="1" wrap="square" lIns="91425" tIns="45700" rIns="91425" bIns="45700" anchor="t" anchorCtr="0">
            <a:normAutofit/>
          </a:bodyPr>
          <a:lstStyle/>
          <a:p>
            <a:pPr marL="182880" lvl="0" indent="-182880" algn="l" rtl="0">
              <a:lnSpc>
                <a:spcPct val="90000"/>
              </a:lnSpc>
              <a:spcBef>
                <a:spcPts val="0"/>
              </a:spcBef>
              <a:spcAft>
                <a:spcPts val="0"/>
              </a:spcAft>
              <a:buSzPts val="2200"/>
              <a:buChar char="▪"/>
            </a:pPr>
            <a:r>
              <a:rPr lang="en-US" dirty="0"/>
              <a:t>The goal of the Kern High School District’s CTE expansion effort is to create more opportunities for students to access career and technical programs, while pursuing their high school diplomas.</a:t>
            </a:r>
            <a:endParaRPr dirty="0"/>
          </a:p>
          <a:p>
            <a:pPr marL="182880" lvl="0" indent="-182880" algn="l" rtl="0">
              <a:lnSpc>
                <a:spcPct val="90000"/>
              </a:lnSpc>
              <a:spcBef>
                <a:spcPts val="1400"/>
              </a:spcBef>
              <a:spcAft>
                <a:spcPts val="0"/>
              </a:spcAft>
              <a:buSzPts val="2200"/>
              <a:buChar char="▪"/>
            </a:pPr>
            <a:r>
              <a:rPr lang="en-US" dirty="0"/>
              <a:t>The Kern High School District can achieve its goal of creating more CTE opportunities for students by:</a:t>
            </a:r>
            <a:endParaRPr dirty="0"/>
          </a:p>
          <a:p>
            <a:pPr marL="411480" lvl="1" indent="-182880" algn="l" rtl="0">
              <a:lnSpc>
                <a:spcPct val="90000"/>
              </a:lnSpc>
              <a:spcBef>
                <a:spcPts val="400"/>
              </a:spcBef>
              <a:spcAft>
                <a:spcPts val="0"/>
              </a:spcAft>
              <a:buSzPts val="2000"/>
              <a:buChar char="▪"/>
            </a:pPr>
            <a:r>
              <a:rPr lang="en-US" dirty="0"/>
              <a:t>Supporting both college AND career readiness programs, including the expansion of dual enrollment opportunities</a:t>
            </a:r>
            <a:endParaRPr dirty="0"/>
          </a:p>
          <a:p>
            <a:pPr marL="411480" lvl="1" indent="-182880" algn="l" rtl="0">
              <a:lnSpc>
                <a:spcPct val="90000"/>
              </a:lnSpc>
              <a:spcBef>
                <a:spcPts val="600"/>
              </a:spcBef>
              <a:spcAft>
                <a:spcPts val="0"/>
              </a:spcAft>
              <a:buSzPts val="2000"/>
              <a:buChar char="▪"/>
            </a:pPr>
            <a:r>
              <a:rPr lang="en-US" dirty="0"/>
              <a:t>Continuing to support CTE program development, operation, and improvement efforts at each school site</a:t>
            </a:r>
            <a:endParaRPr dirty="0"/>
          </a:p>
          <a:p>
            <a:pPr marL="411480" lvl="1" indent="-182880" algn="l" rtl="0">
              <a:lnSpc>
                <a:spcPct val="90000"/>
              </a:lnSpc>
              <a:spcBef>
                <a:spcPts val="600"/>
              </a:spcBef>
              <a:spcAft>
                <a:spcPts val="0"/>
              </a:spcAft>
              <a:buSzPts val="2000"/>
              <a:buChar char="▪"/>
            </a:pPr>
            <a:r>
              <a:rPr lang="en-US" dirty="0"/>
              <a:t>Securing local, state, and federal funds to support CTE programs</a:t>
            </a:r>
            <a:endParaRPr dirty="0"/>
          </a:p>
          <a:p>
            <a:pPr marL="411480" lvl="1" indent="-182880" algn="l" rtl="0">
              <a:lnSpc>
                <a:spcPct val="90000"/>
              </a:lnSpc>
              <a:spcBef>
                <a:spcPts val="600"/>
              </a:spcBef>
              <a:spcAft>
                <a:spcPts val="0"/>
              </a:spcAft>
              <a:buSzPts val="2000"/>
              <a:buChar char="▪"/>
            </a:pPr>
            <a:r>
              <a:rPr lang="en-US" dirty="0"/>
              <a:t>Working with our community, education, and business industry partners to identify and develop appropriate career and technical preparation programs</a:t>
            </a:r>
            <a:endParaRPr dirty="0"/>
          </a:p>
          <a:p>
            <a:pPr marL="411480" lvl="1" indent="-182880" algn="l" rtl="0">
              <a:lnSpc>
                <a:spcPct val="90000"/>
              </a:lnSpc>
              <a:spcBef>
                <a:spcPts val="600"/>
              </a:spcBef>
              <a:spcAft>
                <a:spcPts val="0"/>
              </a:spcAft>
              <a:buSzPts val="2000"/>
              <a:buChar char="▪"/>
            </a:pPr>
            <a:r>
              <a:rPr lang="en-US" dirty="0"/>
              <a:t>Adding CTE facilities to offer more CTE programs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152AF48B-8104-E00B-D51F-5E8C9527B648}"/>
            </a:ext>
          </a:extLst>
        </p:cNvPr>
        <p:cNvGrpSpPr/>
        <p:nvPr/>
      </p:nvGrpSpPr>
      <p:grpSpPr>
        <a:xfrm>
          <a:off x="0" y="0"/>
          <a:ext cx="0" cy="0"/>
          <a:chOff x="0" y="0"/>
          <a:chExt cx="0" cy="0"/>
        </a:xfrm>
      </p:grpSpPr>
      <p:sp>
        <p:nvSpPr>
          <p:cNvPr id="125" name="Google Shape;125;p18">
            <a:extLst>
              <a:ext uri="{FF2B5EF4-FFF2-40B4-BE49-F238E27FC236}">
                <a16:creationId xmlns:a16="http://schemas.microsoft.com/office/drawing/2014/main" id="{7FDF211E-D87C-E689-19FB-742FE66DEFAE}"/>
              </a:ext>
            </a:extLst>
          </p:cNvPr>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chemeClr val="dk2"/>
              </a:buClr>
              <a:buSzPts val="3600"/>
              <a:buFont typeface="Corbel"/>
              <a:buNone/>
            </a:pPr>
            <a:r>
              <a:rPr lang="en-US" dirty="0"/>
              <a:t>KEY RELATIONSHIPS</a:t>
            </a:r>
            <a:br>
              <a:rPr lang="en-US" sz="3600" dirty="0"/>
            </a:br>
            <a:endParaRPr sz="3600" dirty="0"/>
          </a:p>
        </p:txBody>
      </p:sp>
      <p:sp>
        <p:nvSpPr>
          <p:cNvPr id="126" name="Google Shape;126;p18">
            <a:extLst>
              <a:ext uri="{FF2B5EF4-FFF2-40B4-BE49-F238E27FC236}">
                <a16:creationId xmlns:a16="http://schemas.microsoft.com/office/drawing/2014/main" id="{AA40F52B-8BC1-3B1F-9FCF-0A5155B4FA2C}"/>
              </a:ext>
            </a:extLst>
          </p:cNvPr>
          <p:cNvSpPr txBox="1">
            <a:spLocks noGrp="1"/>
          </p:cNvSpPr>
          <p:nvPr>
            <p:ph type="body" idx="1"/>
          </p:nvPr>
        </p:nvSpPr>
        <p:spPr>
          <a:xfrm>
            <a:off x="1202919" y="2011680"/>
            <a:ext cx="9784080" cy="4206240"/>
          </a:xfrm>
          <a:prstGeom prst="rect">
            <a:avLst/>
          </a:prstGeom>
          <a:noFill/>
          <a:ln>
            <a:noFill/>
          </a:ln>
        </p:spPr>
        <p:txBody>
          <a:bodyPr spcFirstLastPara="1" wrap="square" lIns="91425" tIns="45700" rIns="91425" bIns="45700" anchor="t" anchorCtr="0">
            <a:normAutofit/>
          </a:bodyPr>
          <a:lstStyle/>
          <a:p>
            <a:pPr marL="182880" lvl="0" indent="-182880" algn="l" rtl="0">
              <a:lnSpc>
                <a:spcPct val="90000"/>
              </a:lnSpc>
              <a:spcBef>
                <a:spcPts val="0"/>
              </a:spcBef>
              <a:spcAft>
                <a:spcPts val="0"/>
              </a:spcAft>
              <a:buSzPts val="2200"/>
              <a:buChar char="▪"/>
            </a:pPr>
            <a:r>
              <a:rPr lang="en-US" sz="2400" b="1" dirty="0"/>
              <a:t>Kern Community College District (KCCD)</a:t>
            </a:r>
            <a:r>
              <a:rPr lang="en-US" sz="2400" dirty="0"/>
              <a:t>-weekly meetings w/ Director of Outreach and other support coordinators</a:t>
            </a:r>
          </a:p>
          <a:p>
            <a:pPr marL="182880" lvl="0" indent="-182880" algn="l" rtl="0">
              <a:lnSpc>
                <a:spcPct val="90000"/>
              </a:lnSpc>
              <a:spcBef>
                <a:spcPts val="0"/>
              </a:spcBef>
              <a:spcAft>
                <a:spcPts val="0"/>
              </a:spcAft>
              <a:buSzPts val="2200"/>
              <a:buChar char="▪"/>
            </a:pPr>
            <a:r>
              <a:rPr lang="en-US" sz="2400" b="1" dirty="0"/>
              <a:t>California State University Bakersfield (CSUB)</a:t>
            </a:r>
            <a:r>
              <a:rPr lang="en-US" sz="2400" dirty="0"/>
              <a:t>-regular meetings w/ Faculty Director of Academic Systems</a:t>
            </a:r>
          </a:p>
          <a:p>
            <a:pPr marL="182880" lvl="0" indent="-182880" algn="l" rtl="0">
              <a:lnSpc>
                <a:spcPct val="90000"/>
              </a:lnSpc>
              <a:spcBef>
                <a:spcPts val="0"/>
              </a:spcBef>
              <a:spcAft>
                <a:spcPts val="0"/>
              </a:spcAft>
              <a:buSzPts val="2200"/>
              <a:buChar char="▪"/>
            </a:pPr>
            <a:r>
              <a:rPr lang="en-US" sz="2400" b="1" dirty="0"/>
              <a:t>Kern County Superintendent of Schools (KCSOS)</a:t>
            </a:r>
            <a:r>
              <a:rPr lang="en-US" sz="2400" dirty="0"/>
              <a:t>-regular meetings Chief Leadership Support Officer, Director II and Coordinator I of College and Career Readiness</a:t>
            </a:r>
          </a:p>
          <a:p>
            <a:pPr marL="182880" lvl="0" indent="-182880" algn="l" rtl="0">
              <a:lnSpc>
                <a:spcPct val="90000"/>
              </a:lnSpc>
              <a:spcBef>
                <a:spcPts val="0"/>
              </a:spcBef>
              <a:spcAft>
                <a:spcPts val="0"/>
              </a:spcAft>
              <a:buSzPts val="2200"/>
              <a:buChar char="▪"/>
            </a:pPr>
            <a:r>
              <a:rPr lang="en-US" sz="2400" dirty="0"/>
              <a:t>Kern High School District ROC &amp; CTEC Principal and administrators</a:t>
            </a:r>
          </a:p>
          <a:p>
            <a:pPr marL="182880" lvl="0" indent="-182880" algn="l" rtl="0">
              <a:lnSpc>
                <a:spcPct val="90000"/>
              </a:lnSpc>
              <a:spcBef>
                <a:spcPts val="0"/>
              </a:spcBef>
              <a:spcAft>
                <a:spcPts val="0"/>
              </a:spcAft>
              <a:buSzPts val="2200"/>
              <a:buChar char="▪"/>
            </a:pPr>
            <a:r>
              <a:rPr lang="en-US" sz="2400" dirty="0"/>
              <a:t>Kern High School District Teachers on Special Assignment (TOSA)</a:t>
            </a:r>
          </a:p>
          <a:p>
            <a:pPr marL="640080" lvl="1" indent="-182880">
              <a:spcBef>
                <a:spcPts val="0"/>
              </a:spcBef>
              <a:buSzPts val="2200"/>
            </a:pPr>
            <a:r>
              <a:rPr lang="en-US" sz="2400" dirty="0"/>
              <a:t>Work Based Learning Resource Teacher</a:t>
            </a:r>
          </a:p>
          <a:p>
            <a:pPr marL="640080" lvl="1" indent="-182880">
              <a:spcBef>
                <a:spcPts val="0"/>
              </a:spcBef>
              <a:buSzPts val="2200"/>
            </a:pPr>
            <a:r>
              <a:rPr lang="en-US" sz="2400" dirty="0"/>
              <a:t>District Farm and Ag Coordinator</a:t>
            </a:r>
            <a:endParaRPr sz="2400" dirty="0"/>
          </a:p>
        </p:txBody>
      </p:sp>
    </p:spTree>
    <p:extLst>
      <p:ext uri="{BB962C8B-B14F-4D97-AF65-F5344CB8AC3E}">
        <p14:creationId xmlns:p14="http://schemas.microsoft.com/office/powerpoint/2010/main" val="3344146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833191" y="2208879"/>
            <a:ext cx="10515600" cy="16764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lt1"/>
              </a:buClr>
              <a:buSzPts val="6000"/>
              <a:buFont typeface="Corbel"/>
              <a:buNone/>
            </a:pPr>
            <a:r>
              <a:rPr lang="en-US"/>
              <a:t>COLLEGE AND CAREER PREPAREDNESS</a:t>
            </a:r>
            <a:endParaRPr/>
          </a:p>
        </p:txBody>
      </p:sp>
      <p:sp>
        <p:nvSpPr>
          <p:cNvPr id="132" name="Google Shape;132;p19"/>
          <p:cNvSpPr txBox="1">
            <a:spLocks noGrp="1"/>
          </p:cNvSpPr>
          <p:nvPr>
            <p:ph type="body" idx="1"/>
          </p:nvPr>
        </p:nvSpPr>
        <p:spPr>
          <a:xfrm>
            <a:off x="833191" y="4010334"/>
            <a:ext cx="10515600" cy="117463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000"/>
              <a:buNone/>
            </a:pPr>
            <a:r>
              <a:rPr lang="en-US"/>
              <a:t>Supporting both college AND career readiness programs</a:t>
            </a:r>
            <a:endParaRPr/>
          </a:p>
          <a:p>
            <a:pPr marL="0" lvl="0" indent="0" algn="ctr" rtl="0">
              <a:lnSpc>
                <a:spcPct val="90000"/>
              </a:lnSpc>
              <a:spcBef>
                <a:spcPts val="1400"/>
              </a:spcBef>
              <a:spcAft>
                <a:spcPts val="0"/>
              </a:spcAft>
              <a:buSzPts val="2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a:extLst>
            <a:ext uri="{FF2B5EF4-FFF2-40B4-BE49-F238E27FC236}">
              <a16:creationId xmlns:a16="http://schemas.microsoft.com/office/drawing/2014/main" id="{D88CF743-5339-C1A8-DF9A-9DD63C1DE84B}"/>
            </a:ext>
          </a:extLst>
        </p:cNvPr>
        <p:cNvGrpSpPr/>
        <p:nvPr/>
      </p:nvGrpSpPr>
      <p:grpSpPr>
        <a:xfrm>
          <a:off x="0" y="0"/>
          <a:ext cx="0" cy="0"/>
          <a:chOff x="0" y="0"/>
          <a:chExt cx="0" cy="0"/>
        </a:xfrm>
      </p:grpSpPr>
      <p:sp>
        <p:nvSpPr>
          <p:cNvPr id="125" name="Google Shape;125;p18">
            <a:extLst>
              <a:ext uri="{FF2B5EF4-FFF2-40B4-BE49-F238E27FC236}">
                <a16:creationId xmlns:a16="http://schemas.microsoft.com/office/drawing/2014/main" id="{21786F08-E6D3-62E3-89FC-626AB869D669}"/>
              </a:ext>
            </a:extLst>
          </p:cNvPr>
          <p:cNvSpPr txBox="1">
            <a:spLocks noGrp="1"/>
          </p:cNvSpPr>
          <p:nvPr>
            <p:ph type="title"/>
          </p:nvPr>
        </p:nvSpPr>
        <p:spPr>
          <a:xfrm>
            <a:off x="1202919" y="284176"/>
            <a:ext cx="9784080" cy="150876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chemeClr val="dk2"/>
              </a:buClr>
              <a:buSzPts val="3600"/>
              <a:buFont typeface="Corbel"/>
              <a:buNone/>
            </a:pPr>
            <a:r>
              <a:rPr lang="en-US"/>
              <a:t>COLLEGE &amp; CAREER INDICATORS</a:t>
            </a:r>
            <a:br>
              <a:rPr lang="en-US" sz="3600"/>
            </a:br>
            <a:endParaRPr lang="en-US" sz="3600" dirty="0"/>
          </a:p>
        </p:txBody>
      </p:sp>
      <p:sp>
        <p:nvSpPr>
          <p:cNvPr id="3" name="object 4">
            <a:extLst>
              <a:ext uri="{FF2B5EF4-FFF2-40B4-BE49-F238E27FC236}">
                <a16:creationId xmlns:a16="http://schemas.microsoft.com/office/drawing/2014/main" id="{3BCE7398-3B77-65E2-CC68-3E804EDE4EBB}"/>
              </a:ext>
            </a:extLst>
          </p:cNvPr>
          <p:cNvSpPr txBox="1"/>
          <p:nvPr/>
        </p:nvSpPr>
        <p:spPr>
          <a:xfrm>
            <a:off x="431697" y="2057476"/>
            <a:ext cx="5094325" cy="3520836"/>
          </a:xfrm>
          <a:prstGeom prst="rect">
            <a:avLst/>
          </a:prstGeom>
        </p:spPr>
        <p:txBody>
          <a:bodyPr vert="horz" wrap="square" lIns="0" tIns="40005" rIns="0" bIns="0" rtlCol="0">
            <a:spAutoFit/>
          </a:bodyPr>
          <a:lstStyle/>
          <a:p>
            <a:pPr marL="297815" marR="11430" indent="-285750">
              <a:lnSpc>
                <a:spcPct val="90000"/>
              </a:lnSpc>
              <a:spcBef>
                <a:spcPts val="315"/>
              </a:spcBef>
              <a:buClr>
                <a:schemeClr val="bg1"/>
              </a:buClr>
              <a:buFont typeface="Arial" panose="020B0604020202020204" pitchFamily="34" charset="0"/>
              <a:buChar char="•"/>
              <a:tabLst>
                <a:tab pos="299085" algn="l"/>
              </a:tabLst>
            </a:pPr>
            <a:r>
              <a:rPr lang="en-US" sz="2000">
                <a:solidFill>
                  <a:srgbClr val="FFFFFF"/>
                </a:solidFill>
                <a:latin typeface="Trebuchet MS"/>
                <a:cs typeface="Trebuchet MS"/>
              </a:rPr>
              <a:t>Students</a:t>
            </a:r>
            <a:r>
              <a:rPr lang="en-US" sz="2000" spc="-75">
                <a:solidFill>
                  <a:srgbClr val="FFFFFF"/>
                </a:solidFill>
                <a:latin typeface="Trebuchet MS"/>
                <a:cs typeface="Trebuchet MS"/>
              </a:rPr>
              <a:t> </a:t>
            </a:r>
            <a:r>
              <a:rPr lang="en-US" sz="2000">
                <a:solidFill>
                  <a:srgbClr val="FFFFFF"/>
                </a:solidFill>
                <a:latin typeface="Trebuchet MS"/>
                <a:cs typeface="Trebuchet MS"/>
              </a:rPr>
              <a:t>are</a:t>
            </a:r>
            <a:r>
              <a:rPr lang="en-US" sz="2000" spc="-55">
                <a:solidFill>
                  <a:srgbClr val="FFFFFF"/>
                </a:solidFill>
                <a:latin typeface="Trebuchet MS"/>
                <a:cs typeface="Trebuchet MS"/>
              </a:rPr>
              <a:t> </a:t>
            </a:r>
            <a:r>
              <a:rPr lang="en-US" sz="2000">
                <a:solidFill>
                  <a:srgbClr val="FFFFFF"/>
                </a:solidFill>
                <a:latin typeface="Trebuchet MS"/>
                <a:cs typeface="Trebuchet MS"/>
              </a:rPr>
              <a:t>considered</a:t>
            </a:r>
            <a:r>
              <a:rPr lang="en-US" sz="2000" spc="-45">
                <a:solidFill>
                  <a:srgbClr val="FFFFFF"/>
                </a:solidFill>
                <a:latin typeface="Trebuchet MS"/>
                <a:cs typeface="Trebuchet MS"/>
              </a:rPr>
              <a:t> </a:t>
            </a:r>
            <a:r>
              <a:rPr lang="en-US" sz="2000">
                <a:solidFill>
                  <a:srgbClr val="FFFFFF"/>
                </a:solidFill>
                <a:latin typeface="Trebuchet MS"/>
                <a:cs typeface="Trebuchet MS"/>
              </a:rPr>
              <a:t>“college</a:t>
            </a:r>
            <a:r>
              <a:rPr lang="en-US" sz="2000" spc="-50">
                <a:solidFill>
                  <a:srgbClr val="FFFFFF"/>
                </a:solidFill>
                <a:latin typeface="Trebuchet MS"/>
                <a:cs typeface="Trebuchet MS"/>
              </a:rPr>
              <a:t> </a:t>
            </a:r>
            <a:r>
              <a:rPr lang="en-US" sz="2000" spc="-10">
                <a:solidFill>
                  <a:srgbClr val="FFFFFF"/>
                </a:solidFill>
                <a:latin typeface="Trebuchet MS"/>
                <a:cs typeface="Trebuchet MS"/>
              </a:rPr>
              <a:t>ready” </a:t>
            </a:r>
            <a:r>
              <a:rPr lang="en-US" sz="2000">
                <a:solidFill>
                  <a:srgbClr val="FFFFFF"/>
                </a:solidFill>
                <a:latin typeface="Trebuchet MS"/>
                <a:cs typeface="Trebuchet MS"/>
              </a:rPr>
              <a:t>by</a:t>
            </a:r>
            <a:r>
              <a:rPr lang="en-US" sz="2000" spc="-60">
                <a:solidFill>
                  <a:srgbClr val="FFFFFF"/>
                </a:solidFill>
                <a:latin typeface="Trebuchet MS"/>
                <a:cs typeface="Trebuchet MS"/>
              </a:rPr>
              <a:t> </a:t>
            </a:r>
            <a:r>
              <a:rPr lang="en-US" sz="2000">
                <a:solidFill>
                  <a:srgbClr val="FFFFFF"/>
                </a:solidFill>
                <a:latin typeface="Trebuchet MS"/>
                <a:cs typeface="Trebuchet MS"/>
              </a:rPr>
              <a:t>completing</a:t>
            </a:r>
            <a:r>
              <a:rPr lang="en-US" sz="2000" spc="-55">
                <a:solidFill>
                  <a:srgbClr val="FFFFFF"/>
                </a:solidFill>
                <a:latin typeface="Trebuchet MS"/>
                <a:cs typeface="Trebuchet MS"/>
              </a:rPr>
              <a:t> </a:t>
            </a:r>
            <a:r>
              <a:rPr lang="en-US" sz="2000">
                <a:solidFill>
                  <a:srgbClr val="FFFFFF"/>
                </a:solidFill>
                <a:latin typeface="Trebuchet MS"/>
                <a:cs typeface="Trebuchet MS"/>
              </a:rPr>
              <a:t>rigorous</a:t>
            </a:r>
            <a:r>
              <a:rPr lang="en-US" sz="2000" spc="-20">
                <a:solidFill>
                  <a:srgbClr val="FFFFFF"/>
                </a:solidFill>
                <a:latin typeface="Trebuchet MS"/>
                <a:cs typeface="Trebuchet MS"/>
              </a:rPr>
              <a:t> </a:t>
            </a:r>
            <a:r>
              <a:rPr lang="en-US" sz="2000" spc="-10">
                <a:solidFill>
                  <a:srgbClr val="FFFFFF"/>
                </a:solidFill>
                <a:latin typeface="Trebuchet MS"/>
                <a:cs typeface="Trebuchet MS"/>
              </a:rPr>
              <a:t>coursework, </a:t>
            </a:r>
            <a:r>
              <a:rPr lang="en-US" sz="2000">
                <a:solidFill>
                  <a:srgbClr val="FFFFFF"/>
                </a:solidFill>
                <a:latin typeface="Trebuchet MS"/>
                <a:cs typeface="Trebuchet MS"/>
              </a:rPr>
              <a:t>passing</a:t>
            </a:r>
            <a:r>
              <a:rPr lang="en-US" sz="2000" spc="-60">
                <a:solidFill>
                  <a:srgbClr val="FFFFFF"/>
                </a:solidFill>
                <a:latin typeface="Trebuchet MS"/>
                <a:cs typeface="Trebuchet MS"/>
              </a:rPr>
              <a:t> </a:t>
            </a:r>
            <a:r>
              <a:rPr lang="en-US" sz="2000">
                <a:solidFill>
                  <a:srgbClr val="FFFFFF"/>
                </a:solidFill>
                <a:latin typeface="Trebuchet MS"/>
                <a:cs typeface="Trebuchet MS"/>
              </a:rPr>
              <a:t>challenging</a:t>
            </a:r>
            <a:r>
              <a:rPr lang="en-US" sz="2000" spc="-60">
                <a:solidFill>
                  <a:srgbClr val="FFFFFF"/>
                </a:solidFill>
                <a:latin typeface="Trebuchet MS"/>
                <a:cs typeface="Trebuchet MS"/>
              </a:rPr>
              <a:t> </a:t>
            </a:r>
            <a:r>
              <a:rPr lang="en-US" sz="2000">
                <a:solidFill>
                  <a:srgbClr val="FFFFFF"/>
                </a:solidFill>
                <a:latin typeface="Trebuchet MS"/>
                <a:cs typeface="Trebuchet MS"/>
              </a:rPr>
              <a:t>exams,</a:t>
            </a:r>
            <a:r>
              <a:rPr lang="en-US" sz="2000" spc="-60">
                <a:solidFill>
                  <a:srgbClr val="FFFFFF"/>
                </a:solidFill>
                <a:latin typeface="Trebuchet MS"/>
                <a:cs typeface="Trebuchet MS"/>
              </a:rPr>
              <a:t> </a:t>
            </a:r>
            <a:r>
              <a:rPr lang="en-US" sz="2000">
                <a:solidFill>
                  <a:srgbClr val="FFFFFF"/>
                </a:solidFill>
                <a:latin typeface="Trebuchet MS"/>
                <a:cs typeface="Trebuchet MS"/>
              </a:rPr>
              <a:t>or</a:t>
            </a:r>
            <a:r>
              <a:rPr lang="en-US" sz="2000" spc="-90">
                <a:solidFill>
                  <a:srgbClr val="FFFFFF"/>
                </a:solidFill>
                <a:latin typeface="Trebuchet MS"/>
                <a:cs typeface="Trebuchet MS"/>
              </a:rPr>
              <a:t> </a:t>
            </a:r>
            <a:r>
              <a:rPr lang="en-US" sz="2000">
                <a:solidFill>
                  <a:srgbClr val="FFFFFF"/>
                </a:solidFill>
                <a:latin typeface="Trebuchet MS"/>
                <a:cs typeface="Trebuchet MS"/>
              </a:rPr>
              <a:t>receiving</a:t>
            </a:r>
            <a:r>
              <a:rPr lang="en-US" sz="2000" spc="-60">
                <a:solidFill>
                  <a:srgbClr val="FFFFFF"/>
                </a:solidFill>
                <a:latin typeface="Trebuchet MS"/>
                <a:cs typeface="Trebuchet MS"/>
              </a:rPr>
              <a:t> </a:t>
            </a:r>
            <a:r>
              <a:rPr lang="en-US" sz="2000" spc="-50">
                <a:solidFill>
                  <a:srgbClr val="FFFFFF"/>
                </a:solidFill>
                <a:latin typeface="Trebuchet MS"/>
                <a:cs typeface="Trebuchet MS"/>
              </a:rPr>
              <a:t>a </a:t>
            </a:r>
            <a:r>
              <a:rPr lang="en-US" sz="2000">
                <a:solidFill>
                  <a:srgbClr val="FFFFFF"/>
                </a:solidFill>
                <a:latin typeface="Trebuchet MS"/>
                <a:cs typeface="Trebuchet MS"/>
              </a:rPr>
              <a:t>state</a:t>
            </a:r>
            <a:r>
              <a:rPr lang="en-US" sz="2000" spc="-45">
                <a:solidFill>
                  <a:srgbClr val="FFFFFF"/>
                </a:solidFill>
                <a:latin typeface="Trebuchet MS"/>
                <a:cs typeface="Trebuchet MS"/>
              </a:rPr>
              <a:t> </a:t>
            </a:r>
            <a:r>
              <a:rPr lang="en-US" sz="2000" spc="-20">
                <a:solidFill>
                  <a:srgbClr val="FFFFFF"/>
                </a:solidFill>
                <a:latin typeface="Trebuchet MS"/>
                <a:cs typeface="Trebuchet MS"/>
              </a:rPr>
              <a:t>seal</a:t>
            </a:r>
            <a:endParaRPr lang="en-US" sz="2000">
              <a:latin typeface="Trebuchet MS"/>
              <a:cs typeface="Trebuchet MS"/>
            </a:endParaRPr>
          </a:p>
          <a:p>
            <a:pPr marL="297815" marR="71120" indent="-285750">
              <a:lnSpc>
                <a:spcPts val="1939"/>
              </a:lnSpc>
              <a:spcBef>
                <a:spcPts val="1019"/>
              </a:spcBef>
              <a:buClr>
                <a:schemeClr val="bg1"/>
              </a:buClr>
              <a:buFont typeface="Arial" panose="020B0604020202020204" pitchFamily="34" charset="0"/>
              <a:buChar char="•"/>
              <a:tabLst>
                <a:tab pos="299085" algn="l"/>
              </a:tabLst>
            </a:pPr>
            <a:r>
              <a:rPr lang="en-US" sz="2000">
                <a:solidFill>
                  <a:srgbClr val="FFFFFF"/>
                </a:solidFill>
                <a:latin typeface="Trebuchet MS"/>
                <a:cs typeface="Trebuchet MS"/>
              </a:rPr>
              <a:t>Students</a:t>
            </a:r>
            <a:r>
              <a:rPr lang="en-US" sz="2000" spc="-65">
                <a:solidFill>
                  <a:srgbClr val="FFFFFF"/>
                </a:solidFill>
                <a:latin typeface="Trebuchet MS"/>
                <a:cs typeface="Trebuchet MS"/>
              </a:rPr>
              <a:t> </a:t>
            </a:r>
            <a:r>
              <a:rPr lang="en-US" sz="2000">
                <a:solidFill>
                  <a:srgbClr val="FFFFFF"/>
                </a:solidFill>
                <a:latin typeface="Trebuchet MS"/>
                <a:cs typeface="Trebuchet MS"/>
              </a:rPr>
              <a:t>must</a:t>
            </a:r>
            <a:r>
              <a:rPr lang="en-US" sz="2000" spc="-30">
                <a:solidFill>
                  <a:srgbClr val="FFFFFF"/>
                </a:solidFill>
                <a:latin typeface="Trebuchet MS"/>
                <a:cs typeface="Trebuchet MS"/>
              </a:rPr>
              <a:t> </a:t>
            </a:r>
            <a:r>
              <a:rPr lang="en-US" sz="2000">
                <a:solidFill>
                  <a:srgbClr val="FFFFFF"/>
                </a:solidFill>
                <a:latin typeface="Trebuchet MS"/>
                <a:cs typeface="Trebuchet MS"/>
              </a:rPr>
              <a:t>meet</a:t>
            </a:r>
            <a:r>
              <a:rPr lang="en-US" sz="2000" spc="-30">
                <a:solidFill>
                  <a:srgbClr val="FFFFFF"/>
                </a:solidFill>
                <a:latin typeface="Trebuchet MS"/>
                <a:cs typeface="Trebuchet MS"/>
              </a:rPr>
              <a:t> </a:t>
            </a:r>
            <a:r>
              <a:rPr lang="en-US" sz="2000">
                <a:solidFill>
                  <a:srgbClr val="FFFFFF"/>
                </a:solidFill>
                <a:latin typeface="Trebuchet MS"/>
                <a:cs typeface="Trebuchet MS"/>
              </a:rPr>
              <a:t>at</a:t>
            </a:r>
            <a:r>
              <a:rPr lang="en-US" sz="2000" spc="-30">
                <a:solidFill>
                  <a:srgbClr val="FFFFFF"/>
                </a:solidFill>
                <a:latin typeface="Trebuchet MS"/>
                <a:cs typeface="Trebuchet MS"/>
              </a:rPr>
              <a:t> </a:t>
            </a:r>
            <a:r>
              <a:rPr lang="en-US" sz="2000">
                <a:solidFill>
                  <a:srgbClr val="FFFFFF"/>
                </a:solidFill>
                <a:latin typeface="Trebuchet MS"/>
                <a:cs typeface="Trebuchet MS"/>
              </a:rPr>
              <a:t>least</a:t>
            </a:r>
            <a:r>
              <a:rPr lang="en-US" sz="2000" spc="-55">
                <a:solidFill>
                  <a:srgbClr val="FFFFFF"/>
                </a:solidFill>
                <a:latin typeface="Trebuchet MS"/>
                <a:cs typeface="Trebuchet MS"/>
              </a:rPr>
              <a:t> </a:t>
            </a:r>
            <a:r>
              <a:rPr lang="en-US" sz="2000">
                <a:solidFill>
                  <a:srgbClr val="FFFFFF"/>
                </a:solidFill>
                <a:latin typeface="Trebuchet MS"/>
                <a:cs typeface="Trebuchet MS"/>
              </a:rPr>
              <a:t>one</a:t>
            </a:r>
            <a:r>
              <a:rPr lang="en-US" sz="2000" spc="-30">
                <a:solidFill>
                  <a:srgbClr val="FFFFFF"/>
                </a:solidFill>
                <a:latin typeface="Trebuchet MS"/>
                <a:cs typeface="Trebuchet MS"/>
              </a:rPr>
              <a:t> </a:t>
            </a:r>
            <a:r>
              <a:rPr lang="en-US" sz="2000">
                <a:solidFill>
                  <a:srgbClr val="FFFFFF"/>
                </a:solidFill>
                <a:latin typeface="Trebuchet MS"/>
                <a:cs typeface="Trebuchet MS"/>
              </a:rPr>
              <a:t>of</a:t>
            </a:r>
            <a:r>
              <a:rPr lang="en-US" sz="2000" spc="-55">
                <a:solidFill>
                  <a:srgbClr val="FFFFFF"/>
                </a:solidFill>
                <a:latin typeface="Trebuchet MS"/>
                <a:cs typeface="Trebuchet MS"/>
              </a:rPr>
              <a:t> </a:t>
            </a:r>
            <a:r>
              <a:rPr lang="en-US" sz="2000" spc="-25">
                <a:solidFill>
                  <a:srgbClr val="FFFFFF"/>
                </a:solidFill>
                <a:latin typeface="Trebuchet MS"/>
                <a:cs typeface="Trebuchet MS"/>
              </a:rPr>
              <a:t>the </a:t>
            </a:r>
            <a:r>
              <a:rPr lang="en-US" sz="2000">
                <a:solidFill>
                  <a:srgbClr val="FFFFFF"/>
                </a:solidFill>
                <a:latin typeface="Trebuchet MS"/>
                <a:cs typeface="Trebuchet MS"/>
              </a:rPr>
              <a:t>criteria</a:t>
            </a:r>
            <a:r>
              <a:rPr lang="en-US" sz="2000" spc="-30">
                <a:solidFill>
                  <a:srgbClr val="FFFFFF"/>
                </a:solidFill>
                <a:latin typeface="Trebuchet MS"/>
                <a:cs typeface="Trebuchet MS"/>
              </a:rPr>
              <a:t> </a:t>
            </a:r>
            <a:r>
              <a:rPr lang="en-US" sz="2000">
                <a:solidFill>
                  <a:srgbClr val="FFFFFF"/>
                </a:solidFill>
                <a:latin typeface="Trebuchet MS"/>
                <a:cs typeface="Trebuchet MS"/>
              </a:rPr>
              <a:t>listed</a:t>
            </a:r>
            <a:r>
              <a:rPr lang="en-US" sz="2000" spc="-60">
                <a:solidFill>
                  <a:srgbClr val="FFFFFF"/>
                </a:solidFill>
                <a:latin typeface="Trebuchet MS"/>
                <a:cs typeface="Trebuchet MS"/>
              </a:rPr>
              <a:t> </a:t>
            </a:r>
            <a:r>
              <a:rPr lang="en-US" sz="2000">
                <a:solidFill>
                  <a:srgbClr val="FFFFFF"/>
                </a:solidFill>
                <a:latin typeface="Trebuchet MS"/>
                <a:cs typeface="Trebuchet MS"/>
              </a:rPr>
              <a:t>to</a:t>
            </a:r>
            <a:r>
              <a:rPr lang="en-US" sz="2000" spc="-70">
                <a:solidFill>
                  <a:srgbClr val="FFFFFF"/>
                </a:solidFill>
                <a:latin typeface="Trebuchet MS"/>
                <a:cs typeface="Trebuchet MS"/>
              </a:rPr>
              <a:t> </a:t>
            </a:r>
            <a:r>
              <a:rPr lang="en-US" sz="2000">
                <a:solidFill>
                  <a:srgbClr val="FFFFFF"/>
                </a:solidFill>
                <a:latin typeface="Trebuchet MS"/>
                <a:cs typeface="Trebuchet MS"/>
              </a:rPr>
              <a:t>be</a:t>
            </a:r>
            <a:r>
              <a:rPr lang="en-US" sz="2000" spc="-45">
                <a:solidFill>
                  <a:srgbClr val="FFFFFF"/>
                </a:solidFill>
                <a:latin typeface="Trebuchet MS"/>
                <a:cs typeface="Trebuchet MS"/>
              </a:rPr>
              <a:t> </a:t>
            </a:r>
            <a:r>
              <a:rPr lang="en-US" sz="2000">
                <a:solidFill>
                  <a:srgbClr val="FFFFFF"/>
                </a:solidFill>
                <a:latin typeface="Trebuchet MS"/>
                <a:cs typeface="Trebuchet MS"/>
              </a:rPr>
              <a:t>considered</a:t>
            </a:r>
            <a:r>
              <a:rPr lang="en-US" sz="2000" spc="-40">
                <a:solidFill>
                  <a:srgbClr val="FFFFFF"/>
                </a:solidFill>
                <a:latin typeface="Trebuchet MS"/>
                <a:cs typeface="Trebuchet MS"/>
              </a:rPr>
              <a:t> </a:t>
            </a:r>
            <a:r>
              <a:rPr lang="en-US" sz="2000" spc="-10">
                <a:solidFill>
                  <a:srgbClr val="FFFFFF"/>
                </a:solidFill>
                <a:latin typeface="Trebuchet MS"/>
                <a:cs typeface="Trebuchet MS"/>
              </a:rPr>
              <a:t>prepared</a:t>
            </a:r>
            <a:endParaRPr lang="en-US" sz="2000">
              <a:latin typeface="Trebuchet MS"/>
              <a:cs typeface="Trebuchet MS"/>
            </a:endParaRPr>
          </a:p>
          <a:p>
            <a:pPr marL="297815" marR="31750" indent="-285750">
              <a:lnSpc>
                <a:spcPts val="1939"/>
              </a:lnSpc>
              <a:spcBef>
                <a:spcPts val="1020"/>
              </a:spcBef>
              <a:buClr>
                <a:schemeClr val="bg1"/>
              </a:buClr>
              <a:buFont typeface="Arial" panose="020B0604020202020204" pitchFamily="34" charset="0"/>
              <a:buChar char="•"/>
              <a:tabLst>
                <a:tab pos="299085" algn="l"/>
              </a:tabLst>
            </a:pPr>
            <a:r>
              <a:rPr lang="en-US" sz="2000">
                <a:solidFill>
                  <a:srgbClr val="FFFFFF"/>
                </a:solidFill>
                <a:latin typeface="Trebuchet MS"/>
                <a:cs typeface="Trebuchet MS"/>
              </a:rPr>
              <a:t>Of</a:t>
            </a:r>
            <a:r>
              <a:rPr lang="en-US" sz="2000" spc="-50">
                <a:solidFill>
                  <a:srgbClr val="FFFFFF"/>
                </a:solidFill>
                <a:latin typeface="Trebuchet MS"/>
                <a:cs typeface="Trebuchet MS"/>
              </a:rPr>
              <a:t> </a:t>
            </a:r>
            <a:r>
              <a:rPr lang="en-US" sz="2000">
                <a:solidFill>
                  <a:srgbClr val="FFFFFF"/>
                </a:solidFill>
                <a:latin typeface="Trebuchet MS"/>
                <a:cs typeface="Trebuchet MS"/>
              </a:rPr>
              <a:t>the</a:t>
            </a:r>
            <a:r>
              <a:rPr lang="en-US" sz="2000" spc="-50">
                <a:solidFill>
                  <a:srgbClr val="FFFFFF"/>
                </a:solidFill>
                <a:latin typeface="Trebuchet MS"/>
                <a:cs typeface="Trebuchet MS"/>
              </a:rPr>
              <a:t> </a:t>
            </a:r>
            <a:r>
              <a:rPr lang="en-US" sz="2000">
                <a:solidFill>
                  <a:srgbClr val="FFFFFF"/>
                </a:solidFill>
                <a:latin typeface="Trebuchet MS"/>
                <a:cs typeface="Trebuchet MS"/>
              </a:rPr>
              <a:t>six</a:t>
            </a:r>
            <a:r>
              <a:rPr lang="en-US" sz="2000" spc="-40">
                <a:solidFill>
                  <a:srgbClr val="FFFFFF"/>
                </a:solidFill>
                <a:latin typeface="Trebuchet MS"/>
                <a:cs typeface="Trebuchet MS"/>
              </a:rPr>
              <a:t> </a:t>
            </a:r>
            <a:r>
              <a:rPr lang="en-US" sz="2000">
                <a:solidFill>
                  <a:srgbClr val="FFFFFF"/>
                </a:solidFill>
                <a:latin typeface="Trebuchet MS"/>
                <a:cs typeface="Trebuchet MS"/>
              </a:rPr>
              <a:t>measures</a:t>
            </a:r>
            <a:r>
              <a:rPr lang="en-US" sz="2000" spc="10">
                <a:solidFill>
                  <a:srgbClr val="FFFFFF"/>
                </a:solidFill>
                <a:latin typeface="Trebuchet MS"/>
                <a:cs typeface="Trebuchet MS"/>
              </a:rPr>
              <a:t> </a:t>
            </a:r>
            <a:r>
              <a:rPr lang="en-US" sz="2000">
                <a:solidFill>
                  <a:srgbClr val="FFFFFF"/>
                </a:solidFill>
                <a:latin typeface="Trebuchet MS"/>
                <a:cs typeface="Trebuchet MS"/>
              </a:rPr>
              <a:t>listed,</a:t>
            </a:r>
            <a:r>
              <a:rPr lang="en-US" sz="2000" spc="-45">
                <a:solidFill>
                  <a:srgbClr val="FFFFFF"/>
                </a:solidFill>
                <a:latin typeface="Trebuchet MS"/>
                <a:cs typeface="Trebuchet MS"/>
              </a:rPr>
              <a:t> </a:t>
            </a:r>
            <a:r>
              <a:rPr lang="en-US" sz="2000">
                <a:solidFill>
                  <a:srgbClr val="FFFFFF"/>
                </a:solidFill>
                <a:latin typeface="Trebuchet MS"/>
                <a:cs typeface="Trebuchet MS"/>
              </a:rPr>
              <a:t>two</a:t>
            </a:r>
            <a:r>
              <a:rPr lang="en-US" sz="2000" spc="-50">
                <a:solidFill>
                  <a:srgbClr val="FFFFFF"/>
                </a:solidFill>
                <a:latin typeface="Trebuchet MS"/>
                <a:cs typeface="Trebuchet MS"/>
              </a:rPr>
              <a:t> </a:t>
            </a:r>
            <a:r>
              <a:rPr lang="en-US" sz="2000" spc="-10">
                <a:solidFill>
                  <a:srgbClr val="FFFFFF"/>
                </a:solidFill>
                <a:latin typeface="Trebuchet MS"/>
                <a:cs typeface="Trebuchet MS"/>
              </a:rPr>
              <a:t>measures </a:t>
            </a:r>
            <a:r>
              <a:rPr lang="en-US" sz="2000">
                <a:solidFill>
                  <a:srgbClr val="FFFFFF"/>
                </a:solidFill>
                <a:latin typeface="Trebuchet MS"/>
                <a:cs typeface="Trebuchet MS"/>
              </a:rPr>
              <a:t>incorporate</a:t>
            </a:r>
            <a:r>
              <a:rPr lang="en-US" sz="2000" spc="-20">
                <a:solidFill>
                  <a:srgbClr val="FFFFFF"/>
                </a:solidFill>
                <a:latin typeface="Trebuchet MS"/>
                <a:cs typeface="Trebuchet MS"/>
              </a:rPr>
              <a:t> </a:t>
            </a:r>
            <a:r>
              <a:rPr lang="en-US" sz="2000">
                <a:solidFill>
                  <a:srgbClr val="FFFFFF"/>
                </a:solidFill>
                <a:latin typeface="Trebuchet MS"/>
                <a:cs typeface="Trebuchet MS"/>
              </a:rPr>
              <a:t>the</a:t>
            </a:r>
            <a:r>
              <a:rPr lang="en-US" sz="2000" spc="-60">
                <a:solidFill>
                  <a:srgbClr val="FFFFFF"/>
                </a:solidFill>
                <a:latin typeface="Trebuchet MS"/>
                <a:cs typeface="Trebuchet MS"/>
              </a:rPr>
              <a:t> </a:t>
            </a:r>
            <a:r>
              <a:rPr lang="en-US" sz="2000">
                <a:solidFill>
                  <a:srgbClr val="FFFFFF"/>
                </a:solidFill>
                <a:latin typeface="Trebuchet MS"/>
                <a:cs typeface="Trebuchet MS"/>
              </a:rPr>
              <a:t>completion</a:t>
            </a:r>
            <a:r>
              <a:rPr lang="en-US" sz="2000" spc="-40">
                <a:solidFill>
                  <a:srgbClr val="FFFFFF"/>
                </a:solidFill>
                <a:latin typeface="Trebuchet MS"/>
                <a:cs typeface="Trebuchet MS"/>
              </a:rPr>
              <a:t> </a:t>
            </a:r>
            <a:r>
              <a:rPr lang="en-US" sz="2000">
                <a:solidFill>
                  <a:srgbClr val="FFFFFF"/>
                </a:solidFill>
                <a:latin typeface="Trebuchet MS"/>
                <a:cs typeface="Trebuchet MS"/>
              </a:rPr>
              <a:t>of</a:t>
            </a:r>
            <a:r>
              <a:rPr lang="en-US" sz="2000" spc="-60">
                <a:solidFill>
                  <a:srgbClr val="FFFFFF"/>
                </a:solidFill>
                <a:latin typeface="Trebuchet MS"/>
                <a:cs typeface="Trebuchet MS"/>
              </a:rPr>
              <a:t> </a:t>
            </a:r>
            <a:r>
              <a:rPr lang="en-US" sz="2000" spc="-25">
                <a:solidFill>
                  <a:srgbClr val="FFFFFF"/>
                </a:solidFill>
                <a:latin typeface="Trebuchet MS"/>
                <a:cs typeface="Trebuchet MS"/>
              </a:rPr>
              <a:t>CTE </a:t>
            </a:r>
            <a:r>
              <a:rPr lang="en-US" sz="2000">
                <a:solidFill>
                  <a:srgbClr val="FFFFFF"/>
                </a:solidFill>
                <a:latin typeface="Trebuchet MS"/>
                <a:cs typeface="Trebuchet MS"/>
              </a:rPr>
              <a:t>courses</a:t>
            </a:r>
            <a:r>
              <a:rPr lang="en-US" sz="2000" spc="-40">
                <a:solidFill>
                  <a:srgbClr val="FFFFFF"/>
                </a:solidFill>
                <a:latin typeface="Trebuchet MS"/>
                <a:cs typeface="Trebuchet MS"/>
              </a:rPr>
              <a:t> </a:t>
            </a:r>
            <a:r>
              <a:rPr lang="en-US" sz="2000">
                <a:solidFill>
                  <a:srgbClr val="FFFFFF"/>
                </a:solidFill>
                <a:latin typeface="Trebuchet MS"/>
                <a:cs typeface="Trebuchet MS"/>
              </a:rPr>
              <a:t>and/or</a:t>
            </a:r>
            <a:r>
              <a:rPr lang="en-US" sz="2000" spc="-10">
                <a:solidFill>
                  <a:srgbClr val="FFFFFF"/>
                </a:solidFill>
                <a:latin typeface="Trebuchet MS"/>
                <a:cs typeface="Trebuchet MS"/>
              </a:rPr>
              <a:t> pathways</a:t>
            </a:r>
            <a:endParaRPr lang="en-US" sz="2000">
              <a:latin typeface="Trebuchet MS"/>
              <a:cs typeface="Trebuchet MS"/>
            </a:endParaRPr>
          </a:p>
          <a:p>
            <a:pPr marL="297815" marR="5080" indent="-285750">
              <a:lnSpc>
                <a:spcPts val="1950"/>
              </a:lnSpc>
              <a:spcBef>
                <a:spcPts val="1015"/>
              </a:spcBef>
              <a:buClr>
                <a:schemeClr val="bg1"/>
              </a:buClr>
              <a:buFont typeface="Arial" panose="020B0604020202020204" pitchFamily="34" charset="0"/>
              <a:buChar char="•"/>
              <a:tabLst>
                <a:tab pos="299085" algn="l"/>
              </a:tabLst>
            </a:pPr>
            <a:r>
              <a:rPr lang="en-US" sz="2000">
                <a:solidFill>
                  <a:srgbClr val="FFFFFF"/>
                </a:solidFill>
                <a:latin typeface="Trebuchet MS"/>
                <a:cs typeface="Trebuchet MS"/>
              </a:rPr>
              <a:t>CTE</a:t>
            </a:r>
            <a:r>
              <a:rPr lang="en-US" sz="2000" spc="-70">
                <a:solidFill>
                  <a:srgbClr val="FFFFFF"/>
                </a:solidFill>
                <a:latin typeface="Trebuchet MS"/>
                <a:cs typeface="Trebuchet MS"/>
              </a:rPr>
              <a:t> </a:t>
            </a:r>
            <a:r>
              <a:rPr lang="en-US" sz="2000">
                <a:solidFill>
                  <a:srgbClr val="FFFFFF"/>
                </a:solidFill>
                <a:latin typeface="Trebuchet MS"/>
                <a:cs typeface="Trebuchet MS"/>
              </a:rPr>
              <a:t>pathway</a:t>
            </a:r>
            <a:r>
              <a:rPr lang="en-US" sz="2000" spc="-50">
                <a:solidFill>
                  <a:srgbClr val="FFFFFF"/>
                </a:solidFill>
                <a:latin typeface="Trebuchet MS"/>
                <a:cs typeface="Trebuchet MS"/>
              </a:rPr>
              <a:t> </a:t>
            </a:r>
            <a:r>
              <a:rPr lang="en-US" sz="2000">
                <a:solidFill>
                  <a:srgbClr val="FFFFFF"/>
                </a:solidFill>
                <a:latin typeface="Trebuchet MS"/>
                <a:cs typeface="Trebuchet MS"/>
              </a:rPr>
              <a:t>completion</a:t>
            </a:r>
            <a:r>
              <a:rPr lang="en-US" sz="2000" spc="-45">
                <a:solidFill>
                  <a:srgbClr val="FFFFFF"/>
                </a:solidFill>
                <a:latin typeface="Trebuchet MS"/>
                <a:cs typeface="Trebuchet MS"/>
              </a:rPr>
              <a:t> </a:t>
            </a:r>
            <a:r>
              <a:rPr lang="en-US" sz="2000">
                <a:solidFill>
                  <a:srgbClr val="FFFFFF"/>
                </a:solidFill>
                <a:latin typeface="Trebuchet MS"/>
                <a:cs typeface="Trebuchet MS"/>
              </a:rPr>
              <a:t>occurs</a:t>
            </a:r>
            <a:r>
              <a:rPr lang="en-US" sz="2000" spc="-60">
                <a:solidFill>
                  <a:srgbClr val="FFFFFF"/>
                </a:solidFill>
                <a:latin typeface="Trebuchet MS"/>
                <a:cs typeface="Trebuchet MS"/>
              </a:rPr>
              <a:t> </a:t>
            </a:r>
            <a:r>
              <a:rPr lang="en-US" sz="2000">
                <a:solidFill>
                  <a:srgbClr val="FFFFFF"/>
                </a:solidFill>
                <a:latin typeface="Trebuchet MS"/>
                <a:cs typeface="Trebuchet MS"/>
              </a:rPr>
              <a:t>when</a:t>
            </a:r>
            <a:r>
              <a:rPr lang="en-US" sz="2000" spc="-65">
                <a:solidFill>
                  <a:srgbClr val="FFFFFF"/>
                </a:solidFill>
                <a:latin typeface="Trebuchet MS"/>
                <a:cs typeface="Trebuchet MS"/>
              </a:rPr>
              <a:t> </a:t>
            </a:r>
            <a:r>
              <a:rPr lang="en-US" sz="2000" spc="-50">
                <a:solidFill>
                  <a:srgbClr val="FFFFFF"/>
                </a:solidFill>
                <a:latin typeface="Trebuchet MS"/>
                <a:cs typeface="Trebuchet MS"/>
              </a:rPr>
              <a:t>a </a:t>
            </a:r>
            <a:r>
              <a:rPr lang="en-US" sz="2000">
                <a:solidFill>
                  <a:srgbClr val="FFFFFF"/>
                </a:solidFill>
                <a:latin typeface="Trebuchet MS"/>
                <a:cs typeface="Trebuchet MS"/>
              </a:rPr>
              <a:t>student</a:t>
            </a:r>
            <a:r>
              <a:rPr lang="en-US" sz="2000" spc="-60">
                <a:solidFill>
                  <a:srgbClr val="FFFFFF"/>
                </a:solidFill>
                <a:latin typeface="Trebuchet MS"/>
                <a:cs typeface="Trebuchet MS"/>
              </a:rPr>
              <a:t> </a:t>
            </a:r>
            <a:r>
              <a:rPr lang="en-US" sz="2000">
                <a:solidFill>
                  <a:srgbClr val="FFFFFF"/>
                </a:solidFill>
                <a:latin typeface="Trebuchet MS"/>
                <a:cs typeface="Trebuchet MS"/>
              </a:rPr>
              <a:t>completes</a:t>
            </a:r>
            <a:r>
              <a:rPr lang="en-US" sz="2000" spc="-50">
                <a:solidFill>
                  <a:srgbClr val="FFFFFF"/>
                </a:solidFill>
                <a:latin typeface="Trebuchet MS"/>
                <a:cs typeface="Trebuchet MS"/>
              </a:rPr>
              <a:t> </a:t>
            </a:r>
            <a:r>
              <a:rPr lang="en-US" sz="2000">
                <a:solidFill>
                  <a:srgbClr val="FFFFFF"/>
                </a:solidFill>
                <a:latin typeface="Trebuchet MS"/>
                <a:cs typeface="Trebuchet MS"/>
              </a:rPr>
              <a:t>at</a:t>
            </a:r>
            <a:r>
              <a:rPr lang="en-US" sz="2000" spc="-60">
                <a:solidFill>
                  <a:srgbClr val="FFFFFF"/>
                </a:solidFill>
                <a:latin typeface="Trebuchet MS"/>
                <a:cs typeface="Trebuchet MS"/>
              </a:rPr>
              <a:t> </a:t>
            </a:r>
            <a:r>
              <a:rPr lang="en-US" sz="2000">
                <a:solidFill>
                  <a:srgbClr val="FFFFFF"/>
                </a:solidFill>
                <a:latin typeface="Trebuchet MS"/>
                <a:cs typeface="Trebuchet MS"/>
              </a:rPr>
              <a:t>least</a:t>
            </a:r>
            <a:r>
              <a:rPr lang="en-US" sz="2000" spc="-40">
                <a:solidFill>
                  <a:srgbClr val="FFFFFF"/>
                </a:solidFill>
                <a:latin typeface="Trebuchet MS"/>
                <a:cs typeface="Trebuchet MS"/>
              </a:rPr>
              <a:t> </a:t>
            </a:r>
            <a:r>
              <a:rPr lang="en-US" sz="2000">
                <a:solidFill>
                  <a:srgbClr val="FFFFFF"/>
                </a:solidFill>
                <a:latin typeface="Trebuchet MS"/>
                <a:cs typeface="Trebuchet MS"/>
              </a:rPr>
              <a:t>300 hours</a:t>
            </a:r>
            <a:r>
              <a:rPr lang="en-US" sz="2000" spc="-55">
                <a:solidFill>
                  <a:srgbClr val="FFFFFF"/>
                </a:solidFill>
                <a:latin typeface="Trebuchet MS"/>
                <a:cs typeface="Trebuchet MS"/>
              </a:rPr>
              <a:t> </a:t>
            </a:r>
            <a:r>
              <a:rPr lang="en-US" sz="2000" spc="-25">
                <a:solidFill>
                  <a:srgbClr val="FFFFFF"/>
                </a:solidFill>
                <a:latin typeface="Trebuchet MS"/>
                <a:cs typeface="Trebuchet MS"/>
              </a:rPr>
              <a:t>of </a:t>
            </a:r>
            <a:r>
              <a:rPr lang="en-US" sz="2000">
                <a:solidFill>
                  <a:srgbClr val="FFFFFF"/>
                </a:solidFill>
                <a:latin typeface="Trebuchet MS"/>
                <a:cs typeface="Trebuchet MS"/>
              </a:rPr>
              <a:t>instruction</a:t>
            </a:r>
            <a:r>
              <a:rPr lang="en-US" sz="2000" spc="-35">
                <a:solidFill>
                  <a:srgbClr val="FFFFFF"/>
                </a:solidFill>
                <a:latin typeface="Trebuchet MS"/>
                <a:cs typeface="Trebuchet MS"/>
              </a:rPr>
              <a:t> </a:t>
            </a:r>
            <a:r>
              <a:rPr lang="en-US" sz="2000">
                <a:solidFill>
                  <a:srgbClr val="FFFFFF"/>
                </a:solidFill>
                <a:latin typeface="Trebuchet MS"/>
                <a:cs typeface="Trebuchet MS"/>
              </a:rPr>
              <a:t>in</a:t>
            </a:r>
            <a:r>
              <a:rPr lang="en-US" sz="2000" spc="-30">
                <a:solidFill>
                  <a:srgbClr val="FFFFFF"/>
                </a:solidFill>
                <a:latin typeface="Trebuchet MS"/>
                <a:cs typeface="Trebuchet MS"/>
              </a:rPr>
              <a:t> </a:t>
            </a:r>
            <a:r>
              <a:rPr lang="en-US" sz="2000">
                <a:solidFill>
                  <a:srgbClr val="FFFFFF"/>
                </a:solidFill>
                <a:latin typeface="Trebuchet MS"/>
                <a:cs typeface="Trebuchet MS"/>
              </a:rPr>
              <a:t>a</a:t>
            </a:r>
            <a:r>
              <a:rPr lang="en-US" sz="2000" spc="-40">
                <a:solidFill>
                  <a:srgbClr val="FFFFFF"/>
                </a:solidFill>
                <a:latin typeface="Trebuchet MS"/>
                <a:cs typeface="Trebuchet MS"/>
              </a:rPr>
              <a:t> </a:t>
            </a:r>
            <a:r>
              <a:rPr lang="en-US" sz="2000" spc="-10">
                <a:solidFill>
                  <a:srgbClr val="FFFFFF"/>
                </a:solidFill>
                <a:latin typeface="Trebuchet MS"/>
                <a:cs typeface="Trebuchet MS"/>
              </a:rPr>
              <a:t>high-</a:t>
            </a:r>
            <a:r>
              <a:rPr lang="en-US" sz="2000">
                <a:solidFill>
                  <a:srgbClr val="FFFFFF"/>
                </a:solidFill>
                <a:latin typeface="Trebuchet MS"/>
                <a:cs typeface="Trebuchet MS"/>
              </a:rPr>
              <a:t>quality</a:t>
            </a:r>
            <a:r>
              <a:rPr lang="en-US" sz="2000" spc="-30">
                <a:solidFill>
                  <a:srgbClr val="FFFFFF"/>
                </a:solidFill>
                <a:latin typeface="Trebuchet MS"/>
                <a:cs typeface="Trebuchet MS"/>
              </a:rPr>
              <a:t> </a:t>
            </a:r>
            <a:r>
              <a:rPr lang="en-US" sz="2000">
                <a:solidFill>
                  <a:srgbClr val="FFFFFF"/>
                </a:solidFill>
                <a:latin typeface="Trebuchet MS"/>
                <a:cs typeface="Trebuchet MS"/>
              </a:rPr>
              <a:t>CTE</a:t>
            </a:r>
            <a:r>
              <a:rPr lang="en-US" sz="2000" spc="-55">
                <a:solidFill>
                  <a:srgbClr val="FFFFFF"/>
                </a:solidFill>
                <a:latin typeface="Trebuchet MS"/>
                <a:cs typeface="Trebuchet MS"/>
              </a:rPr>
              <a:t> </a:t>
            </a:r>
            <a:r>
              <a:rPr lang="en-US" sz="2000" spc="-10">
                <a:solidFill>
                  <a:srgbClr val="FFFFFF"/>
                </a:solidFill>
                <a:latin typeface="Trebuchet MS"/>
                <a:cs typeface="Trebuchet MS"/>
              </a:rPr>
              <a:t>pathway</a:t>
            </a:r>
            <a:endParaRPr lang="en-US" sz="2000" dirty="0">
              <a:latin typeface="Trebuchet MS"/>
              <a:cs typeface="Trebuchet MS"/>
            </a:endParaRPr>
          </a:p>
        </p:txBody>
      </p:sp>
      <p:pic>
        <p:nvPicPr>
          <p:cNvPr id="7" name="Picture 6">
            <a:extLst>
              <a:ext uri="{FF2B5EF4-FFF2-40B4-BE49-F238E27FC236}">
                <a16:creationId xmlns:a16="http://schemas.microsoft.com/office/drawing/2014/main" id="{CEF30A13-1990-06D9-38E3-F30D1927E142}"/>
              </a:ext>
            </a:extLst>
          </p:cNvPr>
          <p:cNvPicPr>
            <a:picLocks noChangeAspect="1"/>
          </p:cNvPicPr>
          <p:nvPr/>
        </p:nvPicPr>
        <p:blipFill>
          <a:blip r:embed="rId3"/>
          <a:stretch>
            <a:fillRect/>
          </a:stretch>
        </p:blipFill>
        <p:spPr>
          <a:xfrm>
            <a:off x="5689178" y="1038556"/>
            <a:ext cx="6246121" cy="5654040"/>
          </a:xfrm>
          <a:prstGeom prst="rect">
            <a:avLst/>
          </a:prstGeom>
        </p:spPr>
      </p:pic>
    </p:spTree>
    <p:extLst>
      <p:ext uri="{BB962C8B-B14F-4D97-AF65-F5344CB8AC3E}">
        <p14:creationId xmlns:p14="http://schemas.microsoft.com/office/powerpoint/2010/main" val="194891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1202919" y="284176"/>
            <a:ext cx="9784200" cy="150870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chemeClr val="dk2"/>
              </a:buClr>
              <a:buSzPts val="3600"/>
              <a:buFont typeface="Corbel"/>
              <a:buNone/>
            </a:pPr>
            <a:r>
              <a:rPr lang="en-US" dirty="0"/>
              <a:t>COLLEGE/CAREER INDICATOR DATA</a:t>
            </a:r>
            <a:endParaRPr sz="4400" dirty="0"/>
          </a:p>
        </p:txBody>
      </p:sp>
      <p:sp>
        <p:nvSpPr>
          <p:cNvPr id="159" name="Google Shape;159;p23"/>
          <p:cNvSpPr txBox="1"/>
          <p:nvPr/>
        </p:nvSpPr>
        <p:spPr>
          <a:xfrm>
            <a:off x="9605925" y="5108675"/>
            <a:ext cx="2422800" cy="15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orbel"/>
                <a:ea typeface="Corbel"/>
                <a:cs typeface="Corbel"/>
                <a:sym typeface="Corbel"/>
              </a:rPr>
              <a:t>*Data taken from www.caschooldashboard.org</a:t>
            </a:r>
            <a:endParaRPr sz="1200" b="0" i="0" u="none" strike="noStrike" cap="none">
              <a:solidFill>
                <a:schemeClr val="lt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lt1"/>
                </a:solidFill>
                <a:latin typeface="Corbel"/>
                <a:ea typeface="Corbel"/>
                <a:cs typeface="Corbel"/>
                <a:sym typeface="Corbel"/>
              </a:rPr>
              <a:t>Due to the COVID-19 pandemic, there will be no state indicators published on the California School Dashboard</a:t>
            </a:r>
            <a:r>
              <a:rPr lang="en-US" sz="1200">
                <a:solidFill>
                  <a:schemeClr val="lt1"/>
                </a:solidFill>
                <a:latin typeface="Corbel"/>
                <a:ea typeface="Corbel"/>
                <a:cs typeface="Corbel"/>
                <a:sym typeface="Corbel"/>
              </a:rPr>
              <a:t> for 2021 &amp; 2022 for CCI</a:t>
            </a:r>
            <a:endParaRPr sz="1200" b="0" i="0" u="none" strike="noStrike" cap="none">
              <a:solidFill>
                <a:schemeClr val="lt1"/>
              </a:solidFill>
              <a:latin typeface="Corbel"/>
              <a:ea typeface="Corbel"/>
              <a:cs typeface="Corbel"/>
              <a:sym typeface="Corbel"/>
            </a:endParaRPr>
          </a:p>
        </p:txBody>
      </p:sp>
      <p:pic>
        <p:nvPicPr>
          <p:cNvPr id="160" name="Google Shape;160;p23"/>
          <p:cNvPicPr preferRelativeResize="0"/>
          <p:nvPr/>
        </p:nvPicPr>
        <p:blipFill>
          <a:blip r:embed="rId3">
            <a:alphaModFix/>
          </a:blip>
          <a:stretch>
            <a:fillRect/>
          </a:stretch>
        </p:blipFill>
        <p:spPr>
          <a:xfrm>
            <a:off x="2063100" y="1966001"/>
            <a:ext cx="7542821" cy="4760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a:extLst>
            <a:ext uri="{FF2B5EF4-FFF2-40B4-BE49-F238E27FC236}">
              <a16:creationId xmlns:a16="http://schemas.microsoft.com/office/drawing/2014/main" id="{64A6BDFC-E490-4189-5E79-566ADC720754}"/>
            </a:ext>
          </a:extLst>
        </p:cNvPr>
        <p:cNvGrpSpPr/>
        <p:nvPr/>
      </p:nvGrpSpPr>
      <p:grpSpPr>
        <a:xfrm>
          <a:off x="0" y="0"/>
          <a:ext cx="0" cy="0"/>
          <a:chOff x="0" y="0"/>
          <a:chExt cx="0" cy="0"/>
        </a:xfrm>
      </p:grpSpPr>
      <p:sp>
        <p:nvSpPr>
          <p:cNvPr id="165" name="Google Shape;165;p24">
            <a:extLst>
              <a:ext uri="{FF2B5EF4-FFF2-40B4-BE49-F238E27FC236}">
                <a16:creationId xmlns:a16="http://schemas.microsoft.com/office/drawing/2014/main" id="{08787AD5-676D-4D48-78C8-936FA0B20DEC}"/>
              </a:ext>
            </a:extLst>
          </p:cNvPr>
          <p:cNvSpPr txBox="1">
            <a:spLocks noGrp="1"/>
          </p:cNvSpPr>
          <p:nvPr>
            <p:ph type="title"/>
          </p:nvPr>
        </p:nvSpPr>
        <p:spPr>
          <a:xfrm>
            <a:off x="1202919" y="284176"/>
            <a:ext cx="9784080" cy="1508760"/>
          </a:xfrm>
        </p:spPr>
        <p:txBody>
          <a:bodyPr spcFirstLastPara="1" wrap="square" lIns="91425" tIns="45700" rIns="91425" bIns="45700" anchor="ctr" anchorCtr="0">
            <a:normAutofit/>
          </a:bodyPr>
          <a:lstStyle/>
          <a:p>
            <a:pPr marL="0" lvl="0" indent="0" rtl="0">
              <a:spcBef>
                <a:spcPts val="0"/>
              </a:spcBef>
              <a:spcAft>
                <a:spcPts val="0"/>
              </a:spcAft>
              <a:buClr>
                <a:schemeClr val="dk2"/>
              </a:buClr>
              <a:buSzPts val="3400"/>
              <a:buFont typeface="Corbel"/>
              <a:buNone/>
            </a:pPr>
            <a:r>
              <a:rPr lang="en-US" dirty="0"/>
              <a:t>COLLEGE/CAREER INDICATOR DATA</a:t>
            </a:r>
          </a:p>
        </p:txBody>
      </p:sp>
      <p:pic>
        <p:nvPicPr>
          <p:cNvPr id="3" name="Picture 2">
            <a:extLst>
              <a:ext uri="{FF2B5EF4-FFF2-40B4-BE49-F238E27FC236}">
                <a16:creationId xmlns:a16="http://schemas.microsoft.com/office/drawing/2014/main" id="{72EB42D3-0625-FA4F-597A-27715560A57A}"/>
              </a:ext>
            </a:extLst>
          </p:cNvPr>
          <p:cNvPicPr>
            <a:picLocks noChangeAspect="1"/>
          </p:cNvPicPr>
          <p:nvPr/>
        </p:nvPicPr>
        <p:blipFill>
          <a:blip r:embed="rId3"/>
          <a:srcRect r="7274"/>
          <a:stretch/>
        </p:blipFill>
        <p:spPr>
          <a:xfrm>
            <a:off x="1202919" y="1983436"/>
            <a:ext cx="9784080" cy="4352544"/>
          </a:xfrm>
          <a:prstGeom prst="rect">
            <a:avLst/>
          </a:prstGeom>
          <a:noFill/>
          <a:ln>
            <a:noFill/>
          </a:ln>
        </p:spPr>
      </p:pic>
      <p:sp>
        <p:nvSpPr>
          <p:cNvPr id="2" name="TextBox 1">
            <a:extLst>
              <a:ext uri="{FF2B5EF4-FFF2-40B4-BE49-F238E27FC236}">
                <a16:creationId xmlns:a16="http://schemas.microsoft.com/office/drawing/2014/main" id="{28C883A4-0014-4FB5-AAF9-D6C72A72C150}"/>
              </a:ext>
            </a:extLst>
          </p:cNvPr>
          <p:cNvSpPr txBox="1"/>
          <p:nvPr/>
        </p:nvSpPr>
        <p:spPr>
          <a:xfrm>
            <a:off x="1202919" y="6419935"/>
            <a:ext cx="7098956" cy="307777"/>
          </a:xfrm>
          <a:prstGeom prst="rect">
            <a:avLst/>
          </a:prstGeom>
          <a:noFill/>
        </p:spPr>
        <p:txBody>
          <a:bodyPr wrap="square" rtlCol="0">
            <a:spAutoFit/>
          </a:bodyPr>
          <a:lstStyle/>
          <a:p>
            <a:r>
              <a:rPr lang="en-US" dirty="0">
                <a:solidFill>
                  <a:schemeClr val="bg1"/>
                </a:solidFill>
              </a:rPr>
              <a:t>**</a:t>
            </a:r>
            <a:r>
              <a:rPr lang="en-US" b="1" dirty="0">
                <a:solidFill>
                  <a:schemeClr val="bg1"/>
                </a:solidFill>
              </a:rPr>
              <a:t>INFORMATION FROM KHSD SYNERGY ANALYTICS DASHBOARD</a:t>
            </a:r>
            <a:endParaRPr lang="en-US" dirty="0">
              <a:solidFill>
                <a:schemeClr val="bg1"/>
              </a:solidFill>
            </a:endParaRPr>
          </a:p>
        </p:txBody>
      </p:sp>
    </p:spTree>
    <p:extLst>
      <p:ext uri="{BB962C8B-B14F-4D97-AF65-F5344CB8AC3E}">
        <p14:creationId xmlns:p14="http://schemas.microsoft.com/office/powerpoint/2010/main" val="225944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nded">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nded">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TotalTime>
  <Words>907</Words>
  <Application>Microsoft Office PowerPoint</Application>
  <PresentationFormat>Widescreen</PresentationFormat>
  <Paragraphs>115</Paragraphs>
  <Slides>26</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Trebuchet MS</vt:lpstr>
      <vt:lpstr>Corbel</vt:lpstr>
      <vt:lpstr>Calibri</vt:lpstr>
      <vt:lpstr>Arial</vt:lpstr>
      <vt:lpstr>Noto Sans Symbols</vt:lpstr>
      <vt:lpstr>Banded</vt:lpstr>
      <vt:lpstr>Banded</vt:lpstr>
      <vt:lpstr>COLLEGE AND CAREER INDICATORS- DUAL ENROLLMENT, CTE &amp; ROP PROGRAMS</vt:lpstr>
      <vt:lpstr>PROFESSIONAL EXPERIENCE </vt:lpstr>
      <vt:lpstr>KHSD MISSION STATEMENT</vt:lpstr>
      <vt:lpstr>DISTRICT GOALS FOR CAREER AND TECHNICAL EDUCATION </vt:lpstr>
      <vt:lpstr>KEY RELATIONSHIPS </vt:lpstr>
      <vt:lpstr>COLLEGE AND CAREER PREPAREDNESS</vt:lpstr>
      <vt:lpstr>COLLEGE &amp; CAREER INDICATORS </vt:lpstr>
      <vt:lpstr>COLLEGE/CAREER INDICATOR DATA</vt:lpstr>
      <vt:lpstr>COLLEGE/CAREER INDICATOR DATA</vt:lpstr>
      <vt:lpstr>CTE PARTICIPATION DATA</vt:lpstr>
      <vt:lpstr>CTE DUAL ENROLLMENT</vt:lpstr>
      <vt:lpstr>KHSD DUAL ENROLLMENT  TOTALS 2015-2024</vt:lpstr>
      <vt:lpstr>CTE DUAL ENROLLMENT, A-G APPROVAL, &amp; ARTICULATION</vt:lpstr>
      <vt:lpstr>CAREER TECHNICAL EDUCATION PARTICIPATION  Continuing to support CTE program development, operation, and improvement efforts at each school site</vt:lpstr>
      <vt:lpstr>PowerPoint Presentation</vt:lpstr>
      <vt:lpstr>PowerPoint Presentation</vt:lpstr>
      <vt:lpstr>ROP PROGRAMS</vt:lpstr>
      <vt:lpstr>SPECIAL EDUCATION CTE PROGRAMS</vt:lpstr>
      <vt:lpstr>FOLLOW-UP STUDY FOR ROC/CTEC STUDENTS </vt:lpstr>
      <vt:lpstr>PARTNERSHIPS THROUGH CAREER TECHNICAL EDUCATION</vt:lpstr>
      <vt:lpstr>DISTRICT-WIDE CTE EVENTS PARTICIPATION</vt:lpstr>
      <vt:lpstr>Career Technical Student Organization (CTSO) Participation</vt:lpstr>
      <vt:lpstr>CTE TEACHER PREPAREDNESS</vt:lpstr>
      <vt:lpstr>COMMUNITY CLASSROOM (INTERNSHIPS)</vt:lpstr>
      <vt:lpstr>SUMMARY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Dustin Green</dc:creator>
  <cp:lastModifiedBy>Dustin Green</cp:lastModifiedBy>
  <cp:revision>8</cp:revision>
  <dcterms:modified xsi:type="dcterms:W3CDTF">2025-02-02T21:40:14Z</dcterms:modified>
</cp:coreProperties>
</file>