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86" r:id="rId4"/>
    <p:sldMasterId id="2147483799" r:id="rId5"/>
    <p:sldMasterId id="2147483682" r:id="rId6"/>
  </p:sldMasterIdLst>
  <p:notesMasterIdLst>
    <p:notesMasterId r:id="rId22"/>
  </p:notesMasterIdLst>
  <p:handoutMasterIdLst>
    <p:handoutMasterId r:id="rId23"/>
  </p:handoutMasterIdLst>
  <p:sldIdLst>
    <p:sldId id="342" r:id="rId7"/>
    <p:sldId id="386" r:id="rId8"/>
    <p:sldId id="2147472836" r:id="rId9"/>
    <p:sldId id="2147472817" r:id="rId10"/>
    <p:sldId id="387" r:id="rId11"/>
    <p:sldId id="388" r:id="rId12"/>
    <p:sldId id="389" r:id="rId13"/>
    <p:sldId id="259" r:id="rId14"/>
    <p:sldId id="2147472828" r:id="rId15"/>
    <p:sldId id="2147472834" r:id="rId16"/>
    <p:sldId id="2147472839" r:id="rId17"/>
    <p:sldId id="2147472837" r:id="rId18"/>
    <p:sldId id="2147472810" r:id="rId19"/>
    <p:sldId id="2147472838" r:id="rId20"/>
    <p:sldId id="2147472812" r:id="rId21"/>
  </p:sldIdLst>
  <p:sldSz cx="12192000" cy="6858000"/>
  <p:notesSz cx="6858000" cy="9144000"/>
  <p:embeddedFontLst>
    <p:embeddedFont>
      <p:font typeface="Crimson" panose="020B0604020202020204" charset="0"/>
      <p:regular r:id="rId24"/>
      <p:bold r:id="rId25"/>
      <p:italic r:id="rId26"/>
      <p:boldItalic r:id="rId27"/>
    </p:embeddedFont>
    <p:embeddedFont>
      <p:font typeface="Source Sans Pro" panose="020B0503030403020204" pitchFamily="34" charset="0"/>
      <p:regular r:id="rId28"/>
      <p:bold r:id="rId29"/>
      <p:italic r:id="rId30"/>
      <p:boldItalic r:id="rId31"/>
    </p:embeddedFont>
    <p:embeddedFont>
      <p:font typeface="Source Sans Pro Semibold" panose="020B0603030403020204" pitchFamily="34"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24" userDrawn="1">
          <p15:clr>
            <a:srgbClr val="A4A3A4"/>
          </p15:clr>
        </p15:guide>
        <p15:guide id="2" pos="64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A08680C-DF8D-6C66-AE8F-63AD847F636C}" name="Christian, Sonya" initials="CS" userId="S::sonya.christian@cccco.edu::21212cd7-c56a-46f0-9327-5f2e0209aa2d" providerId="AD"/>
  <p188:author id="{C1230F14-35E4-23E2-3211-1C56289746E7}" name="Dorr, Paige Marlatt" initials="DM" userId="S::pdorr@cccco.edu::b0415a80-6356-4ee9-a9fd-d19b2835fc83" providerId="AD"/>
  <p188:author id="{74352F30-EC14-8AD4-7658-4F831D868D28}" name="Arcilla, Eddie" initials="AE" userId="S::earcilla@cccco.edu::80cfb228-aabc-425f-a72a-71be7a77ac9d" providerId="AD"/>
  <p188:author id="{09BEF447-6B1C-6A6C-4DF3-6FC9788EDE86}" name="Daniels, Bethany" initials="BD" userId="S::bdaniels@cccco.edu::059cb5eb-fb11-46bf-b01b-7ce88dbe9752" providerId="AD"/>
  <p188:author id="{FFC0458F-2557-8D24-F6B7-7F6FDAE58730}" name="Cooper, Erik" initials="CE" userId="S::ecooper@cccco.edu::4a10bdf4-3b7c-4574-b5dd-ba66933660e6" providerId="AD"/>
  <p188:author id="{D30A9FA0-AADD-90D8-0ECC-82193ED21DF1}" name="Christopher Ozuna" initials="CO" userId="Christopher Ozuna" providerId="None"/>
  <p188:author id="{1F2FC8C9-4A2B-B6E0-9E6A-2F873108DA42}" name="Ozuna, Christopher" initials="OC" userId="S::cozuna@cccco.edu::30e0d885-9a13-4904-b36b-a59877dbcbd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600"/>
    <a:srgbClr val="D18A00"/>
    <a:srgbClr val="0066BA"/>
    <a:srgbClr val="002F6D"/>
    <a:srgbClr val="555759"/>
    <a:srgbClr val="5A2B83"/>
    <a:srgbClr val="40B4E5"/>
    <a:srgbClr val="F6DC6B"/>
    <a:srgbClr val="00B4BE"/>
    <a:srgbClr val="0079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1" d="100"/>
          <a:sy n="61" d="100"/>
        </p:scale>
        <p:origin x="130" y="28"/>
      </p:cViewPr>
      <p:guideLst>
        <p:guide orient="horz" pos="624"/>
        <p:guide pos="648"/>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3.fntdata"/><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font" Target="fonts/font11.fntdata"/><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2.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Historical</c:v>
                </c:pt>
              </c:strCache>
            </c:strRef>
          </c:tx>
          <c:spPr>
            <a:ln w="28575" cap="rnd">
              <a:solidFill>
                <a:schemeClr val="accent1"/>
              </a:solidFill>
              <a:round/>
            </a:ln>
            <a:effectLst/>
          </c:spPr>
          <c:marker>
            <c:symbol val="square"/>
            <c:size val="10"/>
            <c:spPr>
              <a:solidFill>
                <a:schemeClr val="accent1"/>
              </a:solidFill>
              <a:ln w="9525">
                <a:solidFill>
                  <a:schemeClr val="accent1"/>
                </a:solidFill>
              </a:ln>
              <a:effectLst/>
            </c:spPr>
          </c:marker>
          <c:dLbls>
            <c:dLbl>
              <c:idx val="0"/>
              <c:layout>
                <c:manualLayout>
                  <c:x val="-4.5162377614758463E-2"/>
                  <c:y val="-7.03124830760898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396-4E06-A1F9-3D94A60A0C94}"/>
                </c:ext>
              </c:extLst>
            </c:dLbl>
            <c:dLbl>
              <c:idx val="3"/>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accent4"/>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1-E9C7-42B4-8601-52F79DDCC2D0}"/>
                </c:ext>
              </c:extLst>
            </c:dLbl>
            <c:dLbl>
              <c:idx val="4"/>
              <c:layout>
                <c:manualLayout>
                  <c:x val="-6.6749212229264762E-2"/>
                  <c:y val="-7.306363390197671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396-4E06-A1F9-3D94A60A0C94}"/>
                </c:ext>
              </c:extLst>
            </c:dLbl>
            <c:dLbl>
              <c:idx val="5"/>
              <c:tx>
                <c:rich>
                  <a:bodyPr rot="0" spcFirstLastPara="1" vertOverflow="ellipsis" vert="horz" wrap="square" lIns="38100" tIns="19050" rIns="38100" bIns="19050" anchor="ctr" anchorCtr="1">
                    <a:spAutoFit/>
                  </a:bodyPr>
                  <a:lstStyle/>
                  <a:p>
                    <a:pPr>
                      <a:defRPr sz="2000" b="0" i="0" u="none" strike="noStrike" kern="1200" baseline="0">
                        <a:solidFill>
                          <a:schemeClr val="accent4"/>
                        </a:solidFill>
                        <a:latin typeface="+mn-lt"/>
                        <a:ea typeface="+mn-ea"/>
                        <a:cs typeface="+mn-cs"/>
                      </a:defRPr>
                    </a:pPr>
                    <a:r>
                      <a:rPr lang="en-US" sz="2000"/>
                      <a:t>289,906 (24%)</a:t>
                    </a:r>
                  </a:p>
                </c:rich>
              </c:tx>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accent4"/>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90CF-4052-A8C0-0B84877309D1}"/>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accent4"/>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18-19</c:v>
                </c:pt>
                <c:pt idx="1">
                  <c:v>19-20</c:v>
                </c:pt>
                <c:pt idx="2">
                  <c:v>20-21</c:v>
                </c:pt>
                <c:pt idx="3">
                  <c:v>21-22</c:v>
                </c:pt>
                <c:pt idx="4">
                  <c:v>22-23</c:v>
                </c:pt>
                <c:pt idx="5">
                  <c:v>23-24</c:v>
                </c:pt>
                <c:pt idx="6">
                  <c:v>24-25</c:v>
                </c:pt>
                <c:pt idx="7">
                  <c:v>25-26</c:v>
                </c:pt>
                <c:pt idx="8">
                  <c:v>26-27</c:v>
                </c:pt>
                <c:pt idx="9">
                  <c:v>27-28</c:v>
                </c:pt>
                <c:pt idx="10">
                  <c:v>28-29</c:v>
                </c:pt>
                <c:pt idx="11">
                  <c:v>29-30</c:v>
                </c:pt>
              </c:strCache>
            </c:strRef>
          </c:cat>
          <c:val>
            <c:numRef>
              <c:f>Sheet1!$B$2:$M$2</c:f>
              <c:numCache>
                <c:formatCode>#,##0</c:formatCode>
                <c:ptCount val="12"/>
                <c:pt idx="0">
                  <c:v>179297</c:v>
                </c:pt>
                <c:pt idx="1">
                  <c:v>205341</c:v>
                </c:pt>
                <c:pt idx="2">
                  <c:v>187396</c:v>
                </c:pt>
                <c:pt idx="3">
                  <c:v>205540</c:v>
                </c:pt>
                <c:pt idx="4">
                  <c:v>233688</c:v>
                </c:pt>
                <c:pt idx="5">
                  <c:v>283844</c:v>
                </c:pt>
              </c:numCache>
            </c:numRef>
          </c:val>
          <c:smooth val="0"/>
          <c:extLst>
            <c:ext xmlns:c16="http://schemas.microsoft.com/office/drawing/2014/chart" uri="{C3380CC4-5D6E-409C-BE32-E72D297353CC}">
              <c16:uniqueId val="{00000000-6E30-42FA-95B9-49B2239F0F0A}"/>
            </c:ext>
          </c:extLst>
        </c:ser>
        <c:ser>
          <c:idx val="1"/>
          <c:order val="1"/>
          <c:tx>
            <c:strRef>
              <c:f>Sheet1!$A$3</c:f>
              <c:strCache>
                <c:ptCount val="1"/>
                <c:pt idx="0">
                  <c:v>Vision 2030 Targets</c:v>
                </c:pt>
              </c:strCache>
            </c:strRef>
          </c:tx>
          <c:spPr>
            <a:ln w="28575" cap="rnd">
              <a:solidFill>
                <a:schemeClr val="accent2"/>
              </a:solidFill>
              <a:round/>
            </a:ln>
            <a:effectLst/>
          </c:spPr>
          <c:marker>
            <c:symbol val="square"/>
            <c:size val="10"/>
            <c:spPr>
              <a:solidFill>
                <a:schemeClr val="accent2"/>
              </a:solidFill>
              <a:ln w="9525">
                <a:solidFill>
                  <a:schemeClr val="accent2"/>
                </a:solidFill>
              </a:ln>
              <a:effectLst/>
            </c:spPr>
          </c:marker>
          <c:dLbls>
            <c:dLbl>
              <c:idx val="4"/>
              <c:layout>
                <c:manualLayout>
                  <c:x val="-2.6921502365500633E-2"/>
                  <c:y val="4.93625778499864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9C7-42B4-8601-52F79DDCC2D0}"/>
                </c:ext>
              </c:extLst>
            </c:dLbl>
            <c:dLbl>
              <c:idx val="11"/>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accent4"/>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2-E9C7-42B4-8601-52F79DDCC2D0}"/>
                </c:ext>
              </c:extLst>
            </c:dLbl>
            <c:dLbl>
              <c:idx val="12"/>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accent4"/>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F-6E30-42FA-95B9-49B2239F0F0A}"/>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accent4"/>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18-19</c:v>
                </c:pt>
                <c:pt idx="1">
                  <c:v>19-20</c:v>
                </c:pt>
                <c:pt idx="2">
                  <c:v>20-21</c:v>
                </c:pt>
                <c:pt idx="3">
                  <c:v>21-22</c:v>
                </c:pt>
                <c:pt idx="4">
                  <c:v>22-23</c:v>
                </c:pt>
                <c:pt idx="5">
                  <c:v>23-24</c:v>
                </c:pt>
                <c:pt idx="6">
                  <c:v>24-25</c:v>
                </c:pt>
                <c:pt idx="7">
                  <c:v>25-26</c:v>
                </c:pt>
                <c:pt idx="8">
                  <c:v>26-27</c:v>
                </c:pt>
                <c:pt idx="9">
                  <c:v>27-28</c:v>
                </c:pt>
                <c:pt idx="10">
                  <c:v>28-29</c:v>
                </c:pt>
                <c:pt idx="11">
                  <c:v>29-30</c:v>
                </c:pt>
              </c:strCache>
            </c:strRef>
          </c:cat>
          <c:val>
            <c:numRef>
              <c:f>Sheet1!$B$3:$M$3</c:f>
              <c:numCache>
                <c:formatCode>General</c:formatCode>
                <c:ptCount val="12"/>
                <c:pt idx="4" formatCode="#,##0">
                  <c:v>211963.125</c:v>
                </c:pt>
                <c:pt idx="5" formatCode="#,##0">
                  <c:v>218386.25</c:v>
                </c:pt>
                <c:pt idx="6" formatCode="#,##0">
                  <c:v>224809.375</c:v>
                </c:pt>
                <c:pt idx="7" formatCode="#,##0">
                  <c:v>231232.5</c:v>
                </c:pt>
                <c:pt idx="8" formatCode="#,##0">
                  <c:v>237655.625</c:v>
                </c:pt>
                <c:pt idx="9" formatCode="#,##0">
                  <c:v>244078.75</c:v>
                </c:pt>
                <c:pt idx="10" formatCode="#,##0">
                  <c:v>250501.875</c:v>
                </c:pt>
                <c:pt idx="11" formatCode="#,##0">
                  <c:v>256925</c:v>
                </c:pt>
              </c:numCache>
            </c:numRef>
          </c:val>
          <c:smooth val="0"/>
          <c:extLst>
            <c:ext xmlns:c16="http://schemas.microsoft.com/office/drawing/2014/chart" uri="{C3380CC4-5D6E-409C-BE32-E72D297353CC}">
              <c16:uniqueId val="{00000001-6E30-42FA-95B9-49B2239F0F0A}"/>
            </c:ext>
          </c:extLst>
        </c:ser>
        <c:dLbls>
          <c:showLegendKey val="0"/>
          <c:showVal val="0"/>
          <c:showCatName val="0"/>
          <c:showSerName val="0"/>
          <c:showPercent val="0"/>
          <c:showBubbleSize val="0"/>
        </c:dLbls>
        <c:marker val="1"/>
        <c:smooth val="0"/>
        <c:axId val="365305552"/>
        <c:axId val="1442761759"/>
      </c:lineChart>
      <c:catAx>
        <c:axId val="365305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accent4"/>
                </a:solidFill>
                <a:latin typeface="+mn-lt"/>
                <a:ea typeface="+mn-ea"/>
                <a:cs typeface="+mn-cs"/>
              </a:defRPr>
            </a:pPr>
            <a:endParaRPr lang="en-US"/>
          </a:p>
        </c:txPr>
        <c:crossAx val="1442761759"/>
        <c:crosses val="autoZero"/>
        <c:auto val="1"/>
        <c:lblAlgn val="ctr"/>
        <c:lblOffset val="100"/>
        <c:noMultiLvlLbl val="0"/>
      </c:catAx>
      <c:valAx>
        <c:axId val="1442761759"/>
        <c:scaling>
          <c:orientation val="minMax"/>
          <c:min val="15000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accent4"/>
                </a:solidFill>
                <a:latin typeface="+mn-lt"/>
                <a:ea typeface="+mn-ea"/>
                <a:cs typeface="+mn-cs"/>
              </a:defRPr>
            </a:pPr>
            <a:endParaRPr lang="en-US"/>
          </a:p>
        </c:txPr>
        <c:crossAx val="365305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accent4"/>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accent4"/>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rgbClr val="000000"/>
              </a:solidFill>
              <a:latin typeface="+mn-lt"/>
              <a:ea typeface="+mn-ea"/>
              <a:cs typeface="+mn-cs"/>
            </a:defRPr>
          </a:pPr>
          <a:endParaRPr lang="en-US"/>
        </a:p>
      </c:txPr>
    </c:title>
    <c:autoTitleDeleted val="0"/>
    <c:plotArea>
      <c:layout/>
      <c:pieChart>
        <c:varyColors val="1"/>
        <c:ser>
          <c:idx val="0"/>
          <c:order val="0"/>
          <c:tx>
            <c:strRef>
              <c:f>Sheet1!$B$1</c:f>
              <c:strCache>
                <c:ptCount val="1"/>
                <c:pt idx="0">
                  <c:v>High School Students 9-12th Grades, 2023-24</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812-4CF2-BC20-85AEC1471D44}"/>
              </c:ext>
            </c:extLst>
          </c:dPt>
          <c:dPt>
            <c:idx val="1"/>
            <c:bubble3D val="0"/>
            <c:explosion val="9"/>
            <c:spPr>
              <a:solidFill>
                <a:schemeClr val="accent2"/>
              </a:solidFill>
              <a:ln w="19050">
                <a:solidFill>
                  <a:schemeClr val="lt1"/>
                </a:solidFill>
              </a:ln>
              <a:effectLst/>
            </c:spPr>
            <c:extLst>
              <c:ext xmlns:c16="http://schemas.microsoft.com/office/drawing/2014/chart" uri="{C3380CC4-5D6E-409C-BE32-E72D297353CC}">
                <c16:uniqueId val="{00000003-B812-4CF2-BC20-85AEC1471D4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812-4CF2-BC20-85AEC1471D4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812-4CF2-BC20-85AEC1471D4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812-4CF2-BC20-85AEC1471D44}"/>
              </c:ext>
            </c:extLst>
          </c:dPt>
          <c:cat>
            <c:strRef>
              <c:f>Sheet1!$A$2:$A$3</c:f>
              <c:strCache>
                <c:ptCount val="2"/>
                <c:pt idx="0">
                  <c:v>Not Dual Enrollment Students</c:v>
                </c:pt>
                <c:pt idx="1">
                  <c:v>Dual Enrollment Students</c:v>
                </c:pt>
              </c:strCache>
            </c:strRef>
          </c:cat>
          <c:val>
            <c:numRef>
              <c:f>Sheet1!$B$2:$B$3</c:f>
              <c:numCache>
                <c:formatCode>General</c:formatCode>
                <c:ptCount val="2"/>
                <c:pt idx="0">
                  <c:v>1624076</c:v>
                </c:pt>
                <c:pt idx="1">
                  <c:v>289906</c:v>
                </c:pt>
              </c:numCache>
            </c:numRef>
          </c:val>
          <c:extLst>
            <c:ext xmlns:c16="http://schemas.microsoft.com/office/drawing/2014/chart" uri="{C3380CC4-5D6E-409C-BE32-E72D297353CC}">
              <c16:uniqueId val="{00000000-116E-44D6-8508-A32DA6EDD957}"/>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legendEntry>
      <c:legendEntry>
        <c:idx val="1"/>
        <c:txPr>
          <a:bodyPr rot="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legendEntry>
      <c:layout>
        <c:manualLayout>
          <c:xMode val="edge"/>
          <c:yMode val="edge"/>
          <c:x val="1.2828932268997784E-2"/>
          <c:y val="0.92565943432727404"/>
          <c:w val="0.95329653530835623"/>
          <c:h val="7.434056567272594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3B019FB-593D-4275-A3B5-1DB4D2B355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2764C7F-BDC6-4D64-8395-004DA5AB161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4A46059-6C88-4AA4-A97C-579F1A0DEB00}" type="datetimeFigureOut">
              <a:rPr lang="en-US" smtClean="0"/>
              <a:t>2/1/2025</a:t>
            </a:fld>
            <a:endParaRPr lang="en-US"/>
          </a:p>
        </p:txBody>
      </p:sp>
      <p:sp>
        <p:nvSpPr>
          <p:cNvPr id="4" name="Footer Placeholder 3">
            <a:extLst>
              <a:ext uri="{FF2B5EF4-FFF2-40B4-BE49-F238E27FC236}">
                <a16:creationId xmlns:a16="http://schemas.microsoft.com/office/drawing/2014/main" id="{A06ADE41-A083-4BA5-849F-E236975496B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93173AA-1E36-4444-B047-839691ABC43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7AEA9F6-6142-4242-851B-79E9B1DDDD42}" type="slidenum">
              <a:rPr lang="en-US" smtClean="0"/>
              <a:t>‹#›</a:t>
            </a:fld>
            <a:endParaRPr lang="en-US"/>
          </a:p>
        </p:txBody>
      </p:sp>
    </p:spTree>
    <p:extLst>
      <p:ext uri="{BB962C8B-B14F-4D97-AF65-F5344CB8AC3E}">
        <p14:creationId xmlns:p14="http://schemas.microsoft.com/office/powerpoint/2010/main" val="9477435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CA2C80-5EFD-481C-A353-80B44931313E}" type="datetimeFigureOut">
              <a:rPr lang="en-US" smtClean="0"/>
              <a:t>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37968D-5969-4CC4-A63D-C90CD4C34E88}" type="slidenum">
              <a:rPr lang="en-US" smtClean="0"/>
              <a:t>‹#›</a:t>
            </a:fld>
            <a:endParaRPr lang="en-US"/>
          </a:p>
        </p:txBody>
      </p:sp>
    </p:spTree>
    <p:extLst>
      <p:ext uri="{BB962C8B-B14F-4D97-AF65-F5344CB8AC3E}">
        <p14:creationId xmlns:p14="http://schemas.microsoft.com/office/powerpoint/2010/main" val="410685730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de.ca.gov/ds/ad/cefenrollmentcomp.asp"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1ee957cfb8_0_1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Good morning, everyone. It’s an honor to join you today to discuss the remarkable progress we’ve made in dual enrollment and the opportunities that lie ahead. </a:t>
            </a:r>
          </a:p>
          <a:p>
            <a:pPr marL="0" marR="0" lvl="0" indent="0">
              <a:lnSpc>
                <a:spcPct val="107000"/>
              </a:lnSpc>
              <a:buFont typeface="Symbol" panose="05050102010706020507" pitchFamily="18" charset="2"/>
              <a:buNone/>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I want to thank the Central Valley Higher Education Consortium for organizing this convening and for your commitment to fostering equity and opportunity in our region.</a:t>
            </a:r>
          </a:p>
          <a:p>
            <a:pPr marL="342900" marR="0" lvl="0" indent="-342900">
              <a:lnSpc>
                <a:spcPct val="107000"/>
              </a:lnSpc>
              <a:buFont typeface="Symbol" panose="05050102010706020507" pitchFamily="18" charset="2"/>
              <a:buChar cha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Dual enrollment is a game changer, a bridge that connects high school students to the transformative power of higher education. It not only allows students to earn college credits while still in high school but also saves them time and money, accelerates degree completion, and helps them see themselves as college scholars. This is especially critical in the Central Valley, where, according to the California Community Colleges data resource, </a:t>
            </a:r>
            <a:r>
              <a:rPr lang="en-US" sz="1800" err="1">
                <a:effectLst/>
                <a:latin typeface="Calibri" panose="020F0502020204030204" pitchFamily="34" charset="0"/>
                <a:ea typeface="Calibri" panose="020F0502020204030204" pitchFamily="34" charset="0"/>
                <a:cs typeface="Times New Roman" panose="02020603050405020304" pitchFamily="18" charset="0"/>
              </a:rPr>
              <a:t>DataVista</a:t>
            </a:r>
            <a:r>
              <a:rPr lang="en-US" sz="1800">
                <a:effectLst/>
                <a:latin typeface="Calibri" panose="020F0502020204030204" pitchFamily="34" charset="0"/>
                <a:ea typeface="Calibri" panose="020F0502020204030204" pitchFamily="34" charset="0"/>
                <a:cs typeface="Times New Roman" panose="02020603050405020304" pitchFamily="18" charset="0"/>
              </a:rPr>
              <a:t>, we have the highest share of community college students dually enrolled in K-12 schools across the state.</a:t>
            </a:r>
          </a:p>
          <a:p>
            <a:pPr marL="342900" marR="0" lvl="0" indent="-342900">
              <a:lnSpc>
                <a:spcPct val="107000"/>
              </a:lnSpc>
              <a:buFont typeface="Symbol" panose="05050102010706020507" pitchFamily="18" charset="2"/>
              <a:buChar cha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Aft>
                <a:spcPts val="80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The Central Valley’s momentum in dual enrollment is setting a gold standard for California. This region’s work exemplifies what is possible when we commit to expanding access and equity in education, paving the way for students to thrive in college and beyond.</a:t>
            </a:r>
          </a:p>
          <a:p>
            <a:pPr marL="342900" marR="0" lvl="0" indent="-342900">
              <a:lnSpc>
                <a:spcPct val="107000"/>
              </a:lnSpc>
              <a:spcAft>
                <a:spcPts val="800"/>
              </a:spcAft>
              <a:buFont typeface="Symbol" panose="05050102010706020507" pitchFamily="18" charset="2"/>
              <a:buChar cha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Aft>
                <a:spcPts val="80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Through Vision 2030, we’ve identified the “critical eight years”—from 9th grade through baccalaureate degree attainment—as pivotal for a student’s future success. We are working toward a future where all high school students graduate with at least 12 college credits, providing a solid foundation for lifelong learning and career readiness.</a:t>
            </a:r>
          </a:p>
          <a:p>
            <a:pPr marL="285750" marR="0" indent="-285750">
              <a:lnSpc>
                <a:spcPct val="107000"/>
              </a:lnSpc>
              <a:spcAft>
                <a:spcPts val="800"/>
              </a:spcAft>
              <a:buFont typeface="Arial" panose="020B0604020202020204" pitchFamily="34" charset="0"/>
              <a:buChar cha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Aft>
                <a:spcPts val="80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Recent legislative changes have been instrumental in shaping dual enrollment. Key policies, such as the College and Career Access Pathways (</a:t>
            </a:r>
            <a:r>
              <a:rPr lang="en-US" sz="1800" err="1">
                <a:effectLst/>
                <a:latin typeface="Calibri" panose="020F0502020204030204" pitchFamily="34" charset="0"/>
                <a:ea typeface="Calibri" panose="020F0502020204030204" pitchFamily="34" charset="0"/>
                <a:cs typeface="Times New Roman" panose="02020603050405020304" pitchFamily="18" charset="0"/>
              </a:rPr>
              <a:t>CCAP</a:t>
            </a:r>
            <a:r>
              <a:rPr lang="en-US" sz="1800">
                <a:effectLst/>
                <a:latin typeface="Calibri" panose="020F0502020204030204" pitchFamily="34" charset="0"/>
                <a:ea typeface="Calibri" panose="020F0502020204030204" pitchFamily="34" charset="0"/>
                <a:cs typeface="Times New Roman" panose="02020603050405020304" pitchFamily="18" charset="0"/>
              </a:rPr>
              <a:t>) agreements, have reduced barriers for students, streamlined partnerships, and expanded program opportunities. However, we know that with change comes both opportunity and challenge.</a:t>
            </a:r>
          </a:p>
          <a:p>
            <a:pPr marL="342900" marR="0" lvl="0" indent="-342900">
              <a:lnSpc>
                <a:spcPct val="107000"/>
              </a:lnSpc>
              <a:spcAft>
                <a:spcPts val="800"/>
              </a:spcAft>
              <a:buFont typeface="Symbol" panose="05050102010706020507" pitchFamily="18" charset="2"/>
              <a:buChar cha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a:p>
        </p:txBody>
      </p:sp>
      <p:sp>
        <p:nvSpPr>
          <p:cNvPr id="95" name="Google Shape;95;g21ee957cfb8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snapshot of 2023/24 dual enrollment headcounts for the districts in the Central Valley region. </a:t>
            </a:r>
          </a:p>
          <a:p>
            <a:endParaRPr lang="en-US"/>
          </a:p>
          <a:p>
            <a:r>
              <a:rPr lang="en-US"/>
              <a:t>While Dual Enrollment is growing in all Central Valley districts, there is a wide range in the size of each district’s programs.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accent3">
                    <a:lumMod val="49000"/>
                  </a:schemeClr>
                </a:solidFill>
              </a:rPr>
              <a:t>Kern CCD makes up 41% of the </a:t>
            </a:r>
            <a:r>
              <a:rPr lang="en-US" sz="1200" err="1">
                <a:solidFill>
                  <a:schemeClr val="accent3">
                    <a:lumMod val="49000"/>
                  </a:schemeClr>
                </a:solidFill>
              </a:rPr>
              <a:t>DuE</a:t>
            </a:r>
            <a:r>
              <a:rPr lang="en-US" sz="1200">
                <a:solidFill>
                  <a:schemeClr val="accent3">
                    <a:lumMod val="49000"/>
                  </a:schemeClr>
                </a:solidFill>
              </a:rPr>
              <a:t> headcount for the region in 2023/24. </a:t>
            </a:r>
            <a:endParaRPr lang="en-US" sz="1200" b="1">
              <a:solidFill>
                <a:schemeClr val="accent3">
                  <a:lumMod val="49000"/>
                </a:schemeClr>
              </a:solidFill>
              <a:ea typeface="Source Sans Pro"/>
            </a:endParaRPr>
          </a:p>
          <a:p>
            <a:endParaRPr lang="en-US"/>
          </a:p>
          <a:p>
            <a:endParaRPr lang="en-US"/>
          </a:p>
          <a:p>
            <a:endParaRPr lang="en-US"/>
          </a:p>
          <a:p>
            <a:r>
              <a:rPr lang="en-US"/>
              <a:t>Counts are deduplicated at the district level.</a:t>
            </a:r>
          </a:p>
        </p:txBody>
      </p:sp>
      <p:sp>
        <p:nvSpPr>
          <p:cNvPr id="4" name="Slide Number Placeholder 3"/>
          <p:cNvSpPr>
            <a:spLocks noGrp="1"/>
          </p:cNvSpPr>
          <p:nvPr>
            <p:ph type="sldNum" sz="quarter" idx="5"/>
          </p:nvPr>
        </p:nvSpPr>
        <p:spPr/>
        <p:txBody>
          <a:bodyPr/>
          <a:lstStyle/>
          <a:p>
            <a:fld id="{0437968D-5969-4CC4-A63D-C90CD4C34E88}" type="slidenum">
              <a:rPr lang="en-US" smtClean="0"/>
              <a:t>10</a:t>
            </a:fld>
            <a:endParaRPr lang="en-US"/>
          </a:p>
        </p:txBody>
      </p:sp>
    </p:spTree>
    <p:extLst>
      <p:ext uri="{BB962C8B-B14F-4D97-AF65-F5344CB8AC3E}">
        <p14:creationId xmlns:p14="http://schemas.microsoft.com/office/powerpoint/2010/main" val="684825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EFDA6-D252-3E02-885F-C9224B4557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936403-78D4-9CEC-7A3D-937CA23015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1F4244-3966-CAF7-11B0-46EB1EDB33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9CB1E6D-BBD4-EFE9-418A-487CCC1904AE}"/>
              </a:ext>
            </a:extLst>
          </p:cNvPr>
          <p:cNvSpPr>
            <a:spLocks noGrp="1"/>
          </p:cNvSpPr>
          <p:nvPr>
            <p:ph type="sldNum" sz="quarter" idx="5"/>
          </p:nvPr>
        </p:nvSpPr>
        <p:spPr/>
        <p:txBody>
          <a:bodyPr/>
          <a:lstStyle/>
          <a:p>
            <a:fld id="{0437968D-5969-4CC4-A63D-C90CD4C34E88}" type="slidenum">
              <a:rPr lang="en-US" smtClean="0"/>
              <a:t>11</a:t>
            </a:fld>
            <a:endParaRPr lang="en-US"/>
          </a:p>
        </p:txBody>
      </p:sp>
    </p:spTree>
    <p:extLst>
      <p:ext uri="{BB962C8B-B14F-4D97-AF65-F5344CB8AC3E}">
        <p14:creationId xmlns:p14="http://schemas.microsoft.com/office/powerpoint/2010/main" val="4063869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21525-B9F4-3A4E-9224-7A52C980BF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BBA149-5BCC-33C7-4BE8-00A5993334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03046A-D071-FC16-4698-BFFF1C322A9A}"/>
              </a:ext>
            </a:extLst>
          </p:cNvPr>
          <p:cNvSpPr>
            <a:spLocks noGrp="1"/>
          </p:cNvSpPr>
          <p:nvPr>
            <p:ph type="body" idx="1"/>
          </p:nvPr>
        </p:nvSpPr>
        <p:spPr/>
        <p:txBody>
          <a:bodyPr/>
          <a:lstStyle/>
          <a:p>
            <a:r>
              <a:rPr lang="en-US"/>
              <a:t>The I can Campaign is addressing the equity gaps in specific advertising and outreach/messaging in some of our harder to reach communities such as Black/African American students.</a:t>
            </a:r>
          </a:p>
          <a:p>
            <a:endParaRPr lang="en-US"/>
          </a:p>
          <a:p>
            <a:r>
              <a:rPr lang="en-US"/>
              <a:t>The campaign produces an ongoing podcast series and released a video specific to Dual Enrollment. </a:t>
            </a:r>
          </a:p>
          <a:p>
            <a:endParaRPr lang="en-US"/>
          </a:p>
          <a:p>
            <a:r>
              <a:rPr lang="en-US" b="1"/>
              <a:t>Video Promo Full-Length; used for short Video Promotions as well on Social Media: (click image above to watch) – Let us know if you want to play the video</a:t>
            </a:r>
          </a:p>
          <a:p>
            <a:r>
              <a:rPr lang="en-US"/>
              <a:t>This video tells potential student that they can ”get a head start on your future at a California Community college.” It goes on to share that with dual enrollment courses, you can earn college credit while still pursuing your high school diploma. Learn more and enroll today at ICanGoToCollege.com.</a:t>
            </a:r>
          </a:p>
          <a:p>
            <a:endParaRPr lang="en-US"/>
          </a:p>
          <a:p>
            <a:endParaRPr lang="en-US"/>
          </a:p>
          <a:p>
            <a:r>
              <a:rPr lang="en-US" b="1"/>
              <a:t>The Elevate. Educate. Podcast Series – Episode 6 of Season 1 with Host Danny Morrison</a:t>
            </a:r>
          </a:p>
          <a:p>
            <a:r>
              <a:rPr lang="en-US"/>
              <a:t>This podcast is available online at the I Can website, on social media and wherever else you get podcasts. </a:t>
            </a:r>
          </a:p>
          <a:p>
            <a:endParaRPr lang="en-US"/>
          </a:p>
          <a:p>
            <a:r>
              <a:rPr lang="en-US"/>
              <a:t>This episode promo starts with “Unlock your potential with dual enrollment! If you are still in high school or earning your GED, dual enrollment offers a golden opportunity to earn college credits while still in high school or at an adult education school.”</a:t>
            </a:r>
          </a:p>
          <a:p>
            <a:endParaRPr lang="en-US"/>
          </a:p>
          <a:p>
            <a:r>
              <a:rPr lang="en-US"/>
              <a:t>MORE: In this episode, you'll hear from one of California's leading dual enrollment experts about how dual enrollment programs are creating new opportunities for Black students statewide. You'll also hear from another guest, a junior in high school who is already making waves in both academics and athletics thanks to dual enrollment. Her advice to others? Believe in yourself and pursue your dreams fearlessly. You CAN accomplish your dreams - it's never too late - you just need to know where to start. Learn more at ICanGoToCollege.com.</a:t>
            </a:r>
          </a:p>
          <a:p>
            <a:endParaRPr lang="en-US"/>
          </a:p>
          <a:p>
            <a:endParaRPr lang="en-US"/>
          </a:p>
          <a:p>
            <a:endParaRPr lang="en-US"/>
          </a:p>
          <a:p>
            <a:endParaRPr lang="en-US"/>
          </a:p>
        </p:txBody>
      </p:sp>
      <p:sp>
        <p:nvSpPr>
          <p:cNvPr id="4" name="Slide Number Placeholder 3">
            <a:extLst>
              <a:ext uri="{FF2B5EF4-FFF2-40B4-BE49-F238E27FC236}">
                <a16:creationId xmlns:a16="http://schemas.microsoft.com/office/drawing/2014/main" id="{AB66BA85-4DA7-24B4-0AD7-965EDF44A0BF}"/>
              </a:ext>
            </a:extLst>
          </p:cNvPr>
          <p:cNvSpPr>
            <a:spLocks noGrp="1"/>
          </p:cNvSpPr>
          <p:nvPr>
            <p:ph type="sldNum" sz="quarter" idx="5"/>
          </p:nvPr>
        </p:nvSpPr>
        <p:spPr/>
        <p:txBody>
          <a:bodyPr/>
          <a:lstStyle/>
          <a:p>
            <a:fld id="{0437968D-5969-4CC4-A63D-C90CD4C34E88}" type="slidenum">
              <a:rPr lang="en-US" smtClean="0"/>
              <a:t>12</a:t>
            </a:fld>
            <a:endParaRPr lang="en-US"/>
          </a:p>
        </p:txBody>
      </p:sp>
    </p:spTree>
    <p:extLst>
      <p:ext uri="{BB962C8B-B14F-4D97-AF65-F5344CB8AC3E}">
        <p14:creationId xmlns:p14="http://schemas.microsoft.com/office/powerpoint/2010/main" val="347029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Program Pathways Mapper offers dual enrollment students a structured and supportive environment to plan their educational journey efficiently and effectively, reducing barriers to success and promoting timely graduation.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The Program Pathways Mapper benefits dual enrollment students in several key ways:</a:t>
            </a:r>
          </a:p>
          <a:p>
            <a:endParaRPr lang="en-US" dirty="0"/>
          </a:p>
          <a:p>
            <a:pPr>
              <a:buFont typeface="+mj-lt"/>
              <a:buAutoNum type="arabicPeriod"/>
            </a:pPr>
            <a:r>
              <a:rPr lang="en-US" b="1" dirty="0"/>
              <a:t>Clear Pathways Visualization</a:t>
            </a:r>
            <a:r>
              <a:rPr lang="en-US" dirty="0"/>
              <a:t>: Dual enrollment students can use the Mapper to see a mapped-out view of their educational pathway, including how courses taken in high school align with their goals in higher education, whether in a community college, California State University, or University of California system.</a:t>
            </a:r>
          </a:p>
          <a:p>
            <a:pPr>
              <a:buFont typeface="+mj-lt"/>
              <a:buAutoNum type="arabicPeriod"/>
            </a:pPr>
            <a:endParaRPr lang="en-US" dirty="0"/>
          </a:p>
          <a:p>
            <a:pPr>
              <a:buFont typeface="+mj-lt"/>
              <a:buAutoNum type="arabicPeriod"/>
            </a:pPr>
            <a:r>
              <a:rPr lang="en-US" b="1" dirty="0"/>
              <a:t>Streamlined Transfer Process</a:t>
            </a:r>
            <a:r>
              <a:rPr lang="en-US" dirty="0"/>
              <a:t>: The Mapper reduces complexity in transferring between different educational systems, ensuring that dual enrollment credits are appropriately applied to degree requirements, thereby reducing the risk of excess units.</a:t>
            </a:r>
          </a:p>
          <a:p>
            <a:pPr>
              <a:buFont typeface="+mj-lt"/>
              <a:buAutoNum type="arabicPeriod"/>
            </a:pPr>
            <a:endParaRPr lang="en-US" dirty="0"/>
          </a:p>
          <a:p>
            <a:pPr>
              <a:buFont typeface="+mj-lt"/>
              <a:buAutoNum type="arabicPeriod"/>
            </a:pPr>
            <a:r>
              <a:rPr lang="en-US" b="1" dirty="0"/>
              <a:t>Equitable Access to Planning Information</a:t>
            </a:r>
            <a:r>
              <a:rPr lang="en-US" dirty="0"/>
              <a:t>: Dual enrollment students, especially those from underserved communities, gain equitable access to career and educational planning tools, helping them make informed decisions about their educational and career paths.</a:t>
            </a:r>
          </a:p>
          <a:p>
            <a:pPr>
              <a:buFont typeface="+mj-lt"/>
              <a:buAutoNum type="arabicPeriod"/>
            </a:pPr>
            <a:endParaRPr lang="en-US" dirty="0"/>
          </a:p>
          <a:p>
            <a:pPr>
              <a:buFont typeface="+mj-lt"/>
              <a:buAutoNum type="arabicPeriod"/>
            </a:pPr>
            <a:r>
              <a:rPr lang="en-US" b="1" dirty="0"/>
              <a:t>Higher College-Going Rates</a:t>
            </a:r>
            <a:r>
              <a:rPr lang="en-US" dirty="0"/>
              <a:t>: By offering a clear, actionable plan for achieving their goals, the Mapper encourages more dual enrollment students to continue their education beyond high school.</a:t>
            </a:r>
          </a:p>
          <a:p>
            <a:pPr>
              <a:buFont typeface="+mj-lt"/>
              <a:buAutoNum type="arabicPeriod"/>
            </a:pPr>
            <a:endParaRPr lang="en-US" dirty="0"/>
          </a:p>
          <a:p>
            <a:pPr>
              <a:buFont typeface="+mj-lt"/>
              <a:buAutoNum type="arabicPeriod"/>
            </a:pPr>
            <a:r>
              <a:rPr lang="en-US" b="1" dirty="0"/>
              <a:t>Faster Entry into the Workforce</a:t>
            </a:r>
            <a:r>
              <a:rPr lang="en-US" dirty="0"/>
              <a:t>: Dual enrollment students can efficiently progress through their educational pathways, accelerating their transition into the workforce.</a:t>
            </a:r>
          </a:p>
          <a:p>
            <a:pPr>
              <a:buFont typeface="+mj-lt"/>
              <a:buAutoNum type="arabicPeriod"/>
            </a:pPr>
            <a:endParaRPr lang="en-US" dirty="0"/>
          </a:p>
          <a:p>
            <a:pPr>
              <a:buFont typeface="+mj-lt"/>
              <a:buAutoNum type="arabicPeriod"/>
            </a:pPr>
            <a:r>
              <a:rPr lang="en-US" b="1" dirty="0"/>
              <a:t>Counselor Support</a:t>
            </a:r>
            <a:r>
              <a:rPr lang="en-US" dirty="0"/>
              <a:t>: High school counselors can use the Mapper to provide targeted, strategic guidance to dual enrollment students, focusing on their specific educational and career goals.</a:t>
            </a:r>
          </a:p>
          <a:p>
            <a:pPr>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0437968D-5969-4CC4-A63D-C90CD4C34E88}" type="slidenum">
              <a:rPr lang="en-US" smtClean="0"/>
              <a:t>13</a:t>
            </a:fld>
            <a:endParaRPr lang="en-US"/>
          </a:p>
        </p:txBody>
      </p:sp>
    </p:spTree>
    <p:extLst>
      <p:ext uri="{BB962C8B-B14F-4D97-AF65-F5344CB8AC3E}">
        <p14:creationId xmlns:p14="http://schemas.microsoft.com/office/powerpoint/2010/main" val="1082639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1188D-23D3-9B8C-25E4-49CB16359E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B4E7A4-914B-FF63-A053-EA835FB9FA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610C2B-0C00-C313-199A-6EF17AC48A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376B830-A4A7-6B06-98D4-7D3D4415FB45}"/>
              </a:ext>
            </a:extLst>
          </p:cNvPr>
          <p:cNvSpPr>
            <a:spLocks noGrp="1"/>
          </p:cNvSpPr>
          <p:nvPr>
            <p:ph type="sldNum" sz="quarter" idx="5"/>
          </p:nvPr>
        </p:nvSpPr>
        <p:spPr/>
        <p:txBody>
          <a:bodyPr/>
          <a:lstStyle/>
          <a:p>
            <a:fld id="{0437968D-5969-4CC4-A63D-C90CD4C34E88}" type="slidenum">
              <a:rPr lang="en-US" smtClean="0"/>
              <a:t>14</a:t>
            </a:fld>
            <a:endParaRPr lang="en-US"/>
          </a:p>
        </p:txBody>
      </p:sp>
    </p:spTree>
    <p:extLst>
      <p:ext uri="{BB962C8B-B14F-4D97-AF65-F5344CB8AC3E}">
        <p14:creationId xmlns:p14="http://schemas.microsoft.com/office/powerpoint/2010/main" val="3274264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nSpc>
                <a:spcPct val="107000"/>
              </a:lnSpc>
              <a:spcBef>
                <a:spcPts val="0"/>
              </a:spcBef>
              <a:spcAft>
                <a:spcPts val="800"/>
              </a:spcAft>
              <a:buSzPts val="1000"/>
              <a:buFont typeface="Courier New" panose="02070309020205020404" pitchFamily="49" charset="0"/>
              <a:buNone/>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“Each day, millions of Californians trust us with their dreams for a brighter future. It is our responsibility to expand dual enrollment, create equitable opportunities, and help all students achieve success.”</a:t>
            </a:r>
          </a:p>
          <a:p>
            <a:pPr marL="0" marR="0">
              <a:lnSpc>
                <a:spcPct val="107000"/>
              </a:lnSpc>
              <a:spcBef>
                <a:spcPts val="0"/>
              </a:spcBef>
              <a:spcAft>
                <a:spcPts val="800"/>
              </a:spcAft>
            </a:pPr>
            <a:r>
              <a:rPr lang="en-US" sz="1800" kern="100" dirty="0">
                <a:effectLst/>
                <a:latin typeface="Source Sans Pro" panose="020B0503030403020204" pitchFamily="34" charset="0"/>
                <a:ea typeface="Calibri" panose="020F0502020204030204" pitchFamily="34" charset="0"/>
                <a:cs typeface="Times New Roman" panose="02020603050405020304" pitchFamily="18" charset="0"/>
              </a:rPr>
              <a:t>Our time is now!</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437968D-5969-4CC4-A63D-C90CD4C34E88}" type="slidenum">
              <a:rPr lang="en-US" smtClean="0"/>
              <a:t>15</a:t>
            </a:fld>
            <a:endParaRPr lang="en-US"/>
          </a:p>
        </p:txBody>
      </p:sp>
    </p:spTree>
    <p:extLst>
      <p:ext uri="{BB962C8B-B14F-4D97-AF65-F5344CB8AC3E}">
        <p14:creationId xmlns:p14="http://schemas.microsoft.com/office/powerpoint/2010/main" val="2679118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37968D-5969-4CC4-A63D-C90CD4C34E88}" type="slidenum">
              <a:rPr lang="en-US" smtClean="0"/>
              <a:t>2</a:t>
            </a:fld>
            <a:endParaRPr lang="en-US"/>
          </a:p>
        </p:txBody>
      </p:sp>
    </p:spTree>
    <p:extLst>
      <p:ext uri="{BB962C8B-B14F-4D97-AF65-F5344CB8AC3E}">
        <p14:creationId xmlns:p14="http://schemas.microsoft.com/office/powerpoint/2010/main" val="3917364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184A2-C5CB-FC8C-769E-66BFAA7C8C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24DAA6-174E-67FB-E1C2-6BD7352A2A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83AB80-7E1A-7711-E34F-E3C15E669B2C}"/>
              </a:ext>
            </a:extLst>
          </p:cNvPr>
          <p:cNvSpPr>
            <a:spLocks noGrp="1"/>
          </p:cNvSpPr>
          <p:nvPr>
            <p:ph type="body" idx="1"/>
          </p:nvPr>
        </p:nvSpPr>
        <p:spPr/>
        <p:txBody>
          <a:bodyPr/>
          <a:lstStyle/>
          <a:p>
            <a:pPr marL="457200" marR="0" lvl="1" indent="0">
              <a:lnSpc>
                <a:spcPct val="107000"/>
              </a:lnSpc>
              <a:spcBef>
                <a:spcPts val="0"/>
              </a:spcBef>
              <a:spcAft>
                <a:spcPts val="800"/>
              </a:spcAft>
              <a:buSzPts val="1000"/>
              <a:buFont typeface="Courier New" panose="02070309020205020404" pitchFamily="49" charset="0"/>
              <a:buNone/>
              <a:tabLst>
                <a:tab pos="914400" algn="l"/>
              </a:tabLst>
            </a:pPr>
            <a:r>
              <a:rPr lang="en-US" sz="1200" dirty="0">
                <a:effectLst/>
                <a:latin typeface="+mn-lt"/>
                <a:ea typeface="+mn-ea"/>
                <a:cs typeface="+mn-cs"/>
              </a:rPr>
              <a:t>Before we look at the dual enrollment numbers and projects, let’s go over the</a:t>
            </a:r>
            <a:r>
              <a:rPr lang="en-US" sz="1100" dirty="0">
                <a:effectLst/>
                <a:latin typeface="Calibri" panose="020F0502020204030204" pitchFamily="34" charset="0"/>
                <a:ea typeface="Calibri" panose="020F0502020204030204" pitchFamily="34" charset="0"/>
                <a:cs typeface="Times New Roman" panose="02020603050405020304" pitchFamily="18" charset="0"/>
              </a:rPr>
              <a:t> bold vision to bring college to learners early, ensuring all high school students can enroll in transfer, career, or apprenticeship pathways.</a:t>
            </a:r>
          </a:p>
          <a:p>
            <a:pPr marL="457200" marR="0" lvl="1" indent="0">
              <a:lnSpc>
                <a:spcPct val="107000"/>
              </a:lnSpc>
              <a:spcBef>
                <a:spcPts val="0"/>
              </a:spcBef>
              <a:spcAft>
                <a:spcPts val="800"/>
              </a:spcAft>
              <a:buSzPts val="1000"/>
              <a:buFont typeface="Courier New" panose="02070309020205020404" pitchFamily="49" charset="0"/>
              <a:buNone/>
              <a:tabLst>
                <a:tab pos="9144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257300" marR="0" lvl="2" indent="-342900">
              <a:lnSpc>
                <a:spcPct val="107000"/>
              </a:lnSpc>
              <a:spcBef>
                <a:spcPts val="0"/>
              </a:spcBef>
              <a:spcAft>
                <a:spcPts val="1200"/>
              </a:spcAft>
              <a:buSzPts val="1000"/>
              <a:buFont typeface="Symbol" panose="05050102010706020507" pitchFamily="18" charset="2"/>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Vision 2030’s “9th Grade to Baccalaureate Strategy” is the strategy which informs those strategic efforts. This strategy is informed by the success of colleges and their K12 partners throughout the state who were bold and ambitious in bringing college to learners as early as the 9</a:t>
            </a:r>
            <a:r>
              <a:rPr lang="en-US" sz="1800" kern="1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grade. This strategy builds upon those efforts, envisioning a future in which all California high school students can enroll in community college transfer, career or apprenticeship pathways and complete high school with at least 12 units of college credit.  </a:t>
            </a:r>
          </a:p>
          <a:p>
            <a:pPr marL="1257300" marR="0" lvl="2" indent="-342900">
              <a:lnSpc>
                <a:spcPct val="107000"/>
              </a:lnSpc>
              <a:spcBef>
                <a:spcPts val="0"/>
              </a:spcBef>
              <a:spcAft>
                <a:spcPts val="1200"/>
              </a:spcAft>
              <a:buSzPts val="1000"/>
              <a:buFont typeface="Symbol" panose="05050102010706020507" pitchFamily="18" charset="2"/>
              <a:buChar char=""/>
              <a:tabLst>
                <a:tab pos="4572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257300" marR="0" lvl="2" indent="-342900">
              <a:lnSpc>
                <a:spcPct val="107000"/>
              </a:lnSpc>
              <a:spcBef>
                <a:spcPts val="0"/>
              </a:spcBef>
              <a:spcAft>
                <a:spcPts val="1200"/>
              </a:spcAft>
              <a:buSzPts val="1000"/>
              <a:buFont typeface="Symbol" panose="05050102010706020507" pitchFamily="18" charset="2"/>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Moreover, this strategy is focused on ensuring that those students who have been left behind and/or locked out of dual enrollment opportunities are centered in the planning and implementation of expansion efforts.   </a:t>
            </a:r>
          </a:p>
          <a:p>
            <a:pPr marL="1257300" marR="0" lvl="2" indent="-342900">
              <a:lnSpc>
                <a:spcPct val="107000"/>
              </a:lnSpc>
              <a:spcBef>
                <a:spcPts val="0"/>
              </a:spcBef>
              <a:spcAft>
                <a:spcPts val="1200"/>
              </a:spcAft>
              <a:buSzPts val="1000"/>
              <a:buFont typeface="Symbol" panose="05050102010706020507" pitchFamily="18" charset="2"/>
              <a:buChar char=""/>
              <a:tabLst>
                <a:tab pos="4572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257300" marR="0" lvl="2" indent="-342900">
              <a:lnSpc>
                <a:spcPct val="107000"/>
              </a:lnSpc>
              <a:spcBef>
                <a:spcPts val="0"/>
              </a:spcBef>
              <a:spcAft>
                <a:spcPts val="1200"/>
              </a:spcAft>
              <a:buSzPts val="1000"/>
              <a:buFont typeface="Symbol" panose="05050102010706020507" pitchFamily="18" charset="2"/>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believe this bold vision can be undertaken in partnership with key stakeholders, college districts and K12 partners like our esteemed colleagues from the Inland Empire, parents, guardians and loved ones, community-based organizations and credible equity messengers.  </a:t>
            </a:r>
          </a:p>
          <a:p>
            <a:pPr marL="1257300" marR="0" lvl="2" indent="-342900">
              <a:lnSpc>
                <a:spcPct val="107000"/>
              </a:lnSpc>
              <a:spcBef>
                <a:spcPts val="0"/>
              </a:spcBef>
              <a:spcAft>
                <a:spcPts val="1200"/>
              </a:spcAft>
              <a:buSzPts val="1000"/>
              <a:buFont typeface="Symbol" panose="05050102010706020507" pitchFamily="18" charset="2"/>
              <a:buChar char=""/>
              <a:tabLst>
                <a:tab pos="4572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257300" marR="0" lvl="2" indent="-342900">
              <a:lnSpc>
                <a:spcPct val="107000"/>
              </a:lnSpc>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9</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dirty="0">
                <a:effectLst/>
                <a:latin typeface="Calibri" panose="020F0502020204030204" pitchFamily="34" charset="0"/>
                <a:ea typeface="Calibri" panose="020F0502020204030204" pitchFamily="34" charset="0"/>
                <a:cs typeface="Times New Roman" panose="02020603050405020304" pitchFamily="18" charset="0"/>
              </a:rPr>
              <a:t> grade strategy ensures that every California student has the opportunity to access college pathways, with special attention to those who have been historically excluded. This includes tailored programs that address the unique needs of first-generation students, Black and Latino students, and rural communities, as well as bringing college directly to students through partnerships like the one between Bakersfield College and McFarland High School.</a:t>
            </a:r>
          </a:p>
          <a:p>
            <a:pPr marL="1257300" marR="0" lvl="2" indent="-342900">
              <a:lnSpc>
                <a:spcPct val="107000"/>
              </a:lnSpc>
              <a:spcAft>
                <a:spcPts val="80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257300" marR="0" lvl="2" indent="-342900">
              <a:lnSpc>
                <a:spcPct val="107000"/>
              </a:lnSpc>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At McFarland High School, all ninth graders begin their journey with a student development course focused on college navigation skills and goal setting. This partnership has enabled students to graduate with associate degrees, career pathway certificates, or significant college credits—all before high school graduation.</a:t>
            </a:r>
          </a:p>
          <a:p>
            <a:pPr marL="1257300" marR="0" lvl="2" indent="-342900">
              <a:lnSpc>
                <a:spcPct val="107000"/>
              </a:lnSpc>
              <a:spcAft>
                <a:spcPts val="80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t>This vision supports California's broader goals for improving educational attainment, addressing equity gaps and preparing students for a competitive workforce. It emphasizes starting early in high school to set students on a clear and achievable trajectory toward earning a bachelor's degree.</a:t>
            </a:r>
          </a:p>
          <a:p>
            <a:endParaRPr lang="en-US" sz="1800" dirty="0"/>
          </a:p>
          <a:p>
            <a:r>
              <a:rPr lang="en-US" sz="1800" dirty="0"/>
              <a:t>Now let’s look at current dual enrollment, projections and the untapped opportunity….</a:t>
            </a:r>
          </a:p>
          <a:p>
            <a:pPr marL="1257300" marR="0" lvl="2" indent="-342900">
              <a:lnSpc>
                <a:spcPct val="107000"/>
              </a:lnSpc>
              <a:spcAft>
                <a:spcPts val="80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257300" marR="0" lvl="2" indent="-342900">
              <a:lnSpc>
                <a:spcPct val="107000"/>
              </a:lnSpc>
              <a:spcBef>
                <a:spcPts val="0"/>
              </a:spcBef>
              <a:spcAft>
                <a:spcPts val="1200"/>
              </a:spcAft>
              <a:buSzPts val="1000"/>
              <a:buFont typeface="Symbol" panose="05050102010706020507" pitchFamily="18" charset="2"/>
              <a:buChar char=""/>
              <a:tabLst>
                <a:tab pos="4572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400"/>
              </a:spcBef>
              <a:spcAft>
                <a:spcPts val="200"/>
              </a:spcAft>
            </a:pPr>
            <a:endParaRPr lang="en-US" sz="1800" b="1" i="1" dirty="0">
              <a:solidFill>
                <a:srgbClr val="2F5496"/>
              </a:solidFill>
              <a:effectLst/>
              <a:latin typeface="Calibri" panose="020F0502020204030204" pitchFamily="34" charset="0"/>
              <a:ea typeface="Yu Gothic Light" panose="020B0300000000000000" pitchFamily="34" charset="-128"/>
              <a:cs typeface="Times New Roman" panose="02020603050405020304" pitchFamily="18" charset="0"/>
            </a:endParaRPr>
          </a:p>
          <a:p>
            <a:r>
              <a:rPr lang="en-US" dirty="0"/>
              <a:t>The </a:t>
            </a:r>
            <a:r>
              <a:rPr lang="en-US" b="1" dirty="0"/>
              <a:t>Vision 2030: "9th Grade to Baccalaureate Strategy"</a:t>
            </a:r>
            <a:r>
              <a:rPr lang="en-US" dirty="0"/>
              <a:t> is focused on creating a seamless and accelerated pathway for students starting in the 9th grade and culminating in the attainment of a bachelor's degree. This strategy aims to:</a:t>
            </a:r>
          </a:p>
          <a:p>
            <a:endParaRPr lang="en-US" dirty="0"/>
          </a:p>
          <a:p>
            <a:pPr marL="171450" indent="-171450">
              <a:spcAft>
                <a:spcPts val="1200"/>
              </a:spcAft>
              <a:buFont typeface="Arial" panose="020B0604020202020204" pitchFamily="34" charset="0"/>
              <a:buChar char="•"/>
            </a:pPr>
            <a:r>
              <a:rPr lang="en-US" b="1" dirty="0"/>
              <a:t>Enhance Early College Readiness</a:t>
            </a:r>
            <a:r>
              <a:rPr lang="en-US" dirty="0"/>
              <a:t>: Provide high school students, beginning in the 9th grade, with access to dual enrollment opportunities and preparatory programs that align with college-level expectations.</a:t>
            </a:r>
          </a:p>
          <a:p>
            <a:pPr marL="171450" indent="-171450">
              <a:spcAft>
                <a:spcPts val="1200"/>
              </a:spcAft>
              <a:buFont typeface="Arial" panose="020B0604020202020204" pitchFamily="34" charset="0"/>
              <a:buChar char="•"/>
            </a:pPr>
            <a:endParaRPr lang="en-US" dirty="0"/>
          </a:p>
          <a:p>
            <a:pPr marL="171450" indent="-171450">
              <a:spcAft>
                <a:spcPts val="1200"/>
              </a:spcAft>
              <a:buFont typeface="Arial" panose="020B0604020202020204" pitchFamily="34" charset="0"/>
              <a:buChar char="•"/>
            </a:pPr>
            <a:r>
              <a:rPr lang="en-US" b="1" dirty="0"/>
              <a:t>Streamline Pathways</a:t>
            </a:r>
            <a:r>
              <a:rPr lang="en-US" dirty="0"/>
              <a:t>: Map out clear, efficient academic pathways that minimize excess coursework and time spent transitioning between high school, community college, and university systems.</a:t>
            </a:r>
          </a:p>
          <a:p>
            <a:pPr marL="171450" indent="-171450">
              <a:spcAft>
                <a:spcPts val="1200"/>
              </a:spcAft>
              <a:buFont typeface="Arial" panose="020B0604020202020204" pitchFamily="34" charset="0"/>
              <a:buChar char="•"/>
            </a:pPr>
            <a:endParaRPr lang="en-US" dirty="0"/>
          </a:p>
          <a:p>
            <a:pPr marL="171450" indent="-171450">
              <a:spcAft>
                <a:spcPts val="1200"/>
              </a:spcAft>
              <a:buFont typeface="Arial" panose="020B0604020202020204" pitchFamily="34" charset="0"/>
              <a:buChar char="•"/>
            </a:pPr>
            <a:r>
              <a:rPr lang="en-US" b="1" dirty="0"/>
              <a:t>Focus on Equity and Access</a:t>
            </a:r>
            <a:r>
              <a:rPr lang="en-US" dirty="0"/>
              <a:t>: Ensure that underrepresented and underserved students have equitable access to resources, guidance, and support to achieve their educational goals.</a:t>
            </a:r>
          </a:p>
          <a:p>
            <a:pPr marL="171450" indent="-171450">
              <a:spcAft>
                <a:spcPts val="1200"/>
              </a:spcAft>
              <a:buFont typeface="Arial" panose="020B0604020202020204" pitchFamily="34" charset="0"/>
              <a:buChar char="•"/>
            </a:pPr>
            <a:endParaRPr lang="en-US" dirty="0"/>
          </a:p>
          <a:p>
            <a:pPr marL="171450" indent="-171450">
              <a:spcAft>
                <a:spcPts val="1200"/>
              </a:spcAft>
              <a:buFont typeface="Arial" panose="020B0604020202020204" pitchFamily="34" charset="0"/>
              <a:buChar char="•"/>
            </a:pPr>
            <a:r>
              <a:rPr lang="en-US" b="1" dirty="0"/>
              <a:t>Promote Collaboration</a:t>
            </a:r>
            <a:r>
              <a:rPr lang="en-US" dirty="0"/>
              <a:t>: Foster partnerships among high schools, community colleges, and universities to align curriculum and ensure transferability of credits.</a:t>
            </a:r>
          </a:p>
          <a:p>
            <a:pPr marL="171450" indent="-171450">
              <a:spcAft>
                <a:spcPts val="1200"/>
              </a:spcAft>
              <a:buFont typeface="Arial" panose="020B0604020202020204" pitchFamily="34" charset="0"/>
              <a:buChar char="•"/>
            </a:pPr>
            <a:endParaRPr lang="en-US" dirty="0"/>
          </a:p>
          <a:p>
            <a:pPr marL="171450" indent="-171450">
              <a:spcAft>
                <a:spcPts val="1200"/>
              </a:spcAft>
              <a:buFont typeface="Arial" panose="020B0604020202020204" pitchFamily="34" charset="0"/>
              <a:buChar char="•"/>
            </a:pPr>
            <a:r>
              <a:rPr lang="en-US" b="1" dirty="0"/>
              <a:t>Achieve Workforce Alignment</a:t>
            </a:r>
            <a:r>
              <a:rPr lang="en-US" dirty="0"/>
              <a:t>: Align educational programs with workforce needs to prepare students for careers in high-demand fields by the time they graduate with their baccalaureate degree.</a:t>
            </a:r>
          </a:p>
          <a:p>
            <a:endParaRPr lang="en-US" dirty="0"/>
          </a:p>
          <a:p>
            <a:r>
              <a:rPr lang="en-US" dirty="0"/>
              <a:t>This vision supports California's broader goals for improving educational attainment, addressing equity gaps and preparing students for a competitive workforce. It emphasizes starting early in high school to set students on a clear and achievable trajectory toward earning a bachelor's degree.</a:t>
            </a:r>
          </a:p>
          <a:p>
            <a:endParaRPr lang="en-US" dirty="0"/>
          </a:p>
          <a:p>
            <a:r>
              <a:rPr lang="en-US" dirty="0"/>
              <a:t>Now let’s look at current dual enrollment, projections and the untapped opportunity….</a:t>
            </a:r>
          </a:p>
          <a:p>
            <a:endParaRPr lang="en-US" dirty="0"/>
          </a:p>
          <a:p>
            <a:endParaRPr lang="en-US" dirty="0"/>
          </a:p>
          <a:p>
            <a:endParaRPr lang="en-US" dirty="0"/>
          </a:p>
          <a:p>
            <a:endParaRPr lang="en-US" dirty="0"/>
          </a:p>
          <a:p>
            <a:pPr marL="0" marR="0">
              <a:lnSpc>
                <a:spcPct val="107000"/>
              </a:lnSpc>
              <a:spcBef>
                <a:spcPts val="400"/>
              </a:spcBef>
              <a:spcAft>
                <a:spcPts val="200"/>
              </a:spcAft>
            </a:pPr>
            <a:r>
              <a:rPr lang="en-US" sz="1200" b="1" i="1" dirty="0">
                <a:solidFill>
                  <a:srgbClr val="2F5496"/>
                </a:solidFill>
                <a:effectLst/>
                <a:latin typeface="Calibri" panose="020F0502020204030204" pitchFamily="34" charset="0"/>
                <a:ea typeface="Yu Gothic Light" panose="020B0300000000000000" pitchFamily="34" charset="-128"/>
                <a:cs typeface="Times New Roman" panose="02020603050405020304" pitchFamily="18" charset="0"/>
              </a:rPr>
              <a:t>About the 9th Grade to Baccalaureate Strategy Project</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Arial" panose="020B0604020202020204" pitchFamily="34" charset="0"/>
              </a:rPr>
              <a:t>The Vision 2030 9th Grade Strategy to BA Completion strategy  works toward a future in which all California high school students enroll in community college transfer, career or apprenticeship pathways and complete high school with at least 12 units of college credit.  </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400"/>
              </a:spcBef>
              <a:spcAft>
                <a:spcPts val="200"/>
              </a:spcAft>
            </a:pPr>
            <a:r>
              <a:rPr lang="en-US" sz="1200" b="1" i="1" dirty="0">
                <a:solidFill>
                  <a:srgbClr val="2F5496"/>
                </a:solidFill>
                <a:effectLst/>
                <a:latin typeface="Calibri" panose="020F0502020204030204" pitchFamily="34" charset="0"/>
                <a:ea typeface="Yu Gothic Light" panose="020B0300000000000000" pitchFamily="34" charset="-128"/>
                <a:cs typeface="Times New Roman" panose="02020603050405020304" pitchFamily="18" charset="0"/>
              </a:rPr>
              <a:t>Note on the CO implementation efforts:</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Arial" panose="020B0604020202020204" pitchFamily="34" charset="0"/>
              </a:rPr>
              <a:t>Since the launch of Vision 2030, the Chancellor's Office has sponsored nearly two dozen equitable expansions of dual enrollment workshops, highlighting the 9th Grade to Baccalaureate Strategy.  This effort is apart of a multi-pronged strategy, along with guided pathways, equitable placement and other system reforms to 1) bring college to new learners, 2) shift responsibility for college and career access, preparedness and success from the learners and their families to institutions and systems and 3) doing so while eliminating gaps in access, supports and success to accelerate progress toward not just completion of degrees and credentials but socio-economic mobility, economic empowerment and the elimination of racial inequities in higher education.  The CO has also presented on our equity based dual enrollment strategy at the Umoja and A2MEND conferences, California Latino School Board Association conference and a number of statewide dual enrollment conferences.  </a:t>
            </a:r>
          </a:p>
          <a:p>
            <a:endParaRPr lang="en-US" dirty="0"/>
          </a:p>
        </p:txBody>
      </p:sp>
      <p:sp>
        <p:nvSpPr>
          <p:cNvPr id="4" name="Slide Number Placeholder 3">
            <a:extLst>
              <a:ext uri="{FF2B5EF4-FFF2-40B4-BE49-F238E27FC236}">
                <a16:creationId xmlns:a16="http://schemas.microsoft.com/office/drawing/2014/main" id="{A782CB8A-6F4B-F0F8-9288-01E9EAFF3630}"/>
              </a:ext>
            </a:extLst>
          </p:cNvPr>
          <p:cNvSpPr>
            <a:spLocks noGrp="1"/>
          </p:cNvSpPr>
          <p:nvPr>
            <p:ph type="sldNum" sz="quarter" idx="5"/>
          </p:nvPr>
        </p:nvSpPr>
        <p:spPr/>
        <p:txBody>
          <a:bodyPr/>
          <a:lstStyle/>
          <a:p>
            <a:fld id="{0437968D-5969-4CC4-A63D-C90CD4C34E88}" type="slidenum">
              <a:rPr lang="en-US" smtClean="0"/>
              <a:t>3</a:t>
            </a:fld>
            <a:endParaRPr lang="en-US"/>
          </a:p>
        </p:txBody>
      </p:sp>
    </p:spTree>
    <p:extLst>
      <p:ext uri="{BB962C8B-B14F-4D97-AF65-F5344CB8AC3E}">
        <p14:creationId xmlns:p14="http://schemas.microsoft.com/office/powerpoint/2010/main" val="2078035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Now let’s look at current dual enrollment, projections and the untapped opportunity….</a:t>
            </a:r>
          </a:p>
          <a:p>
            <a:endParaRPr lang="en-US"/>
          </a:p>
        </p:txBody>
      </p:sp>
      <p:sp>
        <p:nvSpPr>
          <p:cNvPr id="4" name="Slide Number Placeholder 3"/>
          <p:cNvSpPr>
            <a:spLocks noGrp="1"/>
          </p:cNvSpPr>
          <p:nvPr>
            <p:ph type="sldNum" sz="quarter" idx="5"/>
          </p:nvPr>
        </p:nvSpPr>
        <p:spPr/>
        <p:txBody>
          <a:bodyPr/>
          <a:lstStyle/>
          <a:p>
            <a:fld id="{0437968D-5969-4CC4-A63D-C90CD4C34E88}" type="slidenum">
              <a:rPr lang="en-US" smtClean="0"/>
              <a:t>4</a:t>
            </a:fld>
            <a:endParaRPr lang="en-US"/>
          </a:p>
        </p:txBody>
      </p:sp>
    </p:spTree>
    <p:extLst>
      <p:ext uri="{BB962C8B-B14F-4D97-AF65-F5344CB8AC3E}">
        <p14:creationId xmlns:p14="http://schemas.microsoft.com/office/powerpoint/2010/main" val="1823318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Pts val="1000"/>
              <a:buFont typeface="Courier New" panose="02070309020205020404" pitchFamily="49" charset="0"/>
              <a:buNone/>
              <a:tabLst>
                <a:tab pos="914400" algn="l"/>
              </a:tabLst>
              <a:defRPr/>
            </a:pPr>
            <a:r>
              <a:rPr lang="en-US" sz="1100"/>
              <a:t>Now let’s look at current dual enrollment, projections and the untapped opportunity….</a:t>
            </a:r>
          </a:p>
          <a:p>
            <a:pPr marL="0" marR="0" lvl="0" indent="0">
              <a:lnSpc>
                <a:spcPct val="107000"/>
              </a:lnSpc>
              <a:spcBef>
                <a:spcPts val="0"/>
              </a:spcBef>
              <a:spcAft>
                <a:spcPts val="800"/>
              </a:spcAft>
              <a:buSzPts val="1000"/>
              <a:buFont typeface="Courier New" panose="02070309020205020404" pitchFamily="49" charset="0"/>
              <a:buNone/>
              <a:tabLst>
                <a:tab pos="914400" algn="l"/>
              </a:tabLs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SzPts val="1000"/>
              <a:buFont typeface="Courier New" panose="02070309020205020404" pitchFamily="49" charset="0"/>
              <a:buNone/>
              <a:tabLst>
                <a:tab pos="914400" algn="l"/>
              </a:tabLst>
            </a:pPr>
            <a:r>
              <a:rPr lang="en-US" sz="1100">
                <a:effectLst/>
                <a:latin typeface="Calibri" panose="020F0502020204030204" pitchFamily="34" charset="0"/>
                <a:ea typeface="Calibri" panose="020F0502020204030204" pitchFamily="34" charset="0"/>
                <a:cs typeface="Times New Roman" panose="02020603050405020304" pitchFamily="18" charset="0"/>
              </a:rPr>
              <a:t>Total enrollment in California Community Colleges has grown to over 2.1 million students as of 2023-24—a 9.6% increase from the previous year.</a:t>
            </a:r>
          </a:p>
          <a:p>
            <a:pPr marL="0" marR="0" lvl="0" indent="0">
              <a:lnSpc>
                <a:spcPct val="107000"/>
              </a:lnSpc>
              <a:spcBef>
                <a:spcPts val="0"/>
              </a:spcBef>
              <a:spcAft>
                <a:spcPts val="800"/>
              </a:spcAft>
              <a:buSzPts val="1000"/>
              <a:buFont typeface="Courier New" panose="02070309020205020404" pitchFamily="49" charset="0"/>
              <a:buNone/>
              <a:tabLst>
                <a:tab pos="914400" algn="l"/>
              </a:tabLs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SzPts val="1000"/>
              <a:buFont typeface="Courier New" panose="02070309020205020404" pitchFamily="49" charset="0"/>
              <a:buNone/>
              <a:tabLst>
                <a:tab pos="914400" algn="l"/>
              </a:tabLst>
            </a:pPr>
            <a:r>
              <a:rPr lang="en-US" sz="1100">
                <a:effectLst/>
                <a:latin typeface="Calibri" panose="020F0502020204030204" pitchFamily="34" charset="0"/>
                <a:ea typeface="Calibri" panose="020F0502020204030204" pitchFamily="34" charset="0"/>
                <a:cs typeface="Times New Roman" panose="02020603050405020304" pitchFamily="18" charset="0"/>
              </a:rPr>
              <a:t>Dual enrollment has been a key driver of this growth, accounting for significant gains in access and equity.</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Arial" panose="020B0604020202020204" pitchFamily="34" charset="0"/>
              </a:rPr>
              <a:t>Dual Enrollment has seen a significant increase of </a:t>
            </a:r>
            <a:r>
              <a:rPr lang="en-US" sz="1800" b="1">
                <a:effectLst/>
                <a:latin typeface="Calibri" panose="020F0502020204030204" pitchFamily="34" charset="0"/>
                <a:ea typeface="Calibri" panose="020F0502020204030204" pitchFamily="34" charset="0"/>
                <a:cs typeface="Arial" panose="020B0604020202020204" pitchFamily="34" charset="0"/>
              </a:rPr>
              <a:t>24%</a:t>
            </a:r>
            <a:r>
              <a:rPr lang="en-US" sz="1800">
                <a:effectLst/>
                <a:latin typeface="Calibri" panose="020F0502020204030204" pitchFamily="34" charset="0"/>
                <a:ea typeface="Calibri" panose="020F0502020204030204" pitchFamily="34" charset="0"/>
                <a:cs typeface="Arial" panose="020B0604020202020204" pitchFamily="34" charset="0"/>
              </a:rPr>
              <a:t>. That represents </a:t>
            </a:r>
            <a:r>
              <a:rPr lang="en-US" sz="2400" b="1">
                <a:effectLst/>
                <a:latin typeface="Calibri" panose="020F0502020204030204" pitchFamily="34" charset="0"/>
                <a:ea typeface="Calibri" panose="020F0502020204030204" pitchFamily="34" charset="0"/>
                <a:cs typeface="Arial" panose="020B0604020202020204" pitchFamily="34" charset="0"/>
              </a:rPr>
              <a:t>56,218</a:t>
            </a:r>
            <a:r>
              <a:rPr lang="en-US" sz="1800">
                <a:effectLst/>
                <a:latin typeface="Calibri" panose="020F0502020204030204" pitchFamily="34" charset="0"/>
                <a:ea typeface="Calibri" panose="020F0502020204030204" pitchFamily="34" charset="0"/>
                <a:cs typeface="Arial" panose="020B0604020202020204" pitchFamily="34" charset="0"/>
              </a:rPr>
              <a:t> more high school students who can now see college in their future… remember, you cannot be what you cannot see) and this is over a 13.7%, (28,148 students) increase over the previous year.</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Arial" panose="020B0604020202020204" pitchFamily="34" charset="0"/>
              </a:rPr>
              <a:t>This is the good news.</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Arial" panose="020B0604020202020204" pitchFamily="34" charset="0"/>
              </a:rPr>
              <a:t>Even with 289,906 high students attending a California community college, disparities persist. Black and Latino high school students continue to be underrepresented in dual enrollment courses throughout California.  We have much work to do!</a:t>
            </a:r>
          </a:p>
          <a:p>
            <a:endParaRPr lang="en-US"/>
          </a:p>
        </p:txBody>
      </p:sp>
      <p:sp>
        <p:nvSpPr>
          <p:cNvPr id="4" name="Slide Number Placeholder 3"/>
          <p:cNvSpPr>
            <a:spLocks noGrp="1"/>
          </p:cNvSpPr>
          <p:nvPr>
            <p:ph type="sldNum" sz="quarter" idx="5"/>
          </p:nvPr>
        </p:nvSpPr>
        <p:spPr/>
        <p:txBody>
          <a:bodyPr/>
          <a:lstStyle/>
          <a:p>
            <a:fld id="{0437968D-5969-4CC4-A63D-C90CD4C34E88}" type="slidenum">
              <a:rPr lang="en-US" smtClean="0"/>
              <a:t>5</a:t>
            </a:fld>
            <a:endParaRPr lang="en-US"/>
          </a:p>
        </p:txBody>
      </p:sp>
    </p:spTree>
    <p:extLst>
      <p:ext uri="{BB962C8B-B14F-4D97-AF65-F5344CB8AC3E}">
        <p14:creationId xmlns:p14="http://schemas.microsoft.com/office/powerpoint/2010/main" val="262219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2000">
                <a:effectLst/>
                <a:latin typeface="Calibri" panose="020F0502020204030204" pitchFamily="34" charset="0"/>
                <a:ea typeface="Calibri" panose="020F0502020204030204" pitchFamily="34" charset="0"/>
                <a:cs typeface="Arial" panose="020B0604020202020204" pitchFamily="34" charset="0"/>
              </a:rPr>
              <a:t>The state of dual enrollment is strong .... the state of the untapped opportunities is even stronger.   </a:t>
            </a:r>
          </a:p>
          <a:p>
            <a:pPr marL="0" marR="0">
              <a:lnSpc>
                <a:spcPct val="107000"/>
              </a:lnSpc>
              <a:spcBef>
                <a:spcPts val="0"/>
              </a:spcBef>
              <a:spcAft>
                <a:spcPts val="800"/>
              </a:spcAft>
            </a:pPr>
            <a:endParaRPr lang="en-US" sz="2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2000">
                <a:effectLst/>
                <a:latin typeface="Calibri" panose="020F0502020204030204" pitchFamily="34" charset="0"/>
                <a:ea typeface="Calibri" panose="020F0502020204030204" pitchFamily="34" charset="0"/>
                <a:cs typeface="Arial" panose="020B0604020202020204" pitchFamily="34" charset="0"/>
              </a:rPr>
              <a:t>We must double down on our dual enrollment efforts with equity.  The goal is for all high school students to graduate with at least 12 college credits by the time they complete high school.  This number comes from the Governor’s Roadmap.</a:t>
            </a:r>
          </a:p>
          <a:p>
            <a:pPr marL="0" marR="0">
              <a:lnSpc>
                <a:spcPct val="107000"/>
              </a:lnSpc>
              <a:spcBef>
                <a:spcPts val="0"/>
              </a:spcBef>
              <a:spcAft>
                <a:spcPts val="800"/>
              </a:spcAft>
            </a:pPr>
            <a:endParaRPr lang="en-US" sz="2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2000">
                <a:effectLst/>
                <a:latin typeface="Calibri" panose="020F0502020204030204" pitchFamily="34" charset="0"/>
                <a:ea typeface="Calibri" panose="020F0502020204030204" pitchFamily="34" charset="0"/>
                <a:cs typeface="Arial" panose="020B0604020202020204" pitchFamily="34" charset="0"/>
              </a:rPr>
              <a:t>Now </a:t>
            </a:r>
          </a:p>
          <a:p>
            <a:pPr marL="0" marR="0">
              <a:lnSpc>
                <a:spcPct val="107000"/>
              </a:lnSpc>
              <a:spcBef>
                <a:spcPts val="0"/>
              </a:spcBef>
              <a:spcAft>
                <a:spcPts val="800"/>
              </a:spcAft>
            </a:pPr>
            <a:endParaRPr lang="en-US" sz="20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2000">
                <a:effectLst/>
                <a:latin typeface="Calibri" panose="020F0502020204030204" pitchFamily="34" charset="0"/>
                <a:ea typeface="Calibri" panose="020F0502020204030204" pitchFamily="34" charset="0"/>
                <a:cs typeface="Arial" panose="020B0604020202020204" pitchFamily="34" charset="0"/>
              </a:rPr>
              <a:t>the students could start in the 9th grade and do 12 credits in four years.  This is the ninth grade strategy.</a:t>
            </a:r>
          </a:p>
          <a:p>
            <a:pPr marL="342900" marR="0" lvl="0" indent="-342900">
              <a:lnSpc>
                <a:spcPct val="107000"/>
              </a:lnSpc>
              <a:spcBef>
                <a:spcPts val="0"/>
              </a:spcBef>
              <a:spcAft>
                <a:spcPts val="0"/>
              </a:spcAft>
              <a:buFont typeface="Symbol" panose="05050102010706020507" pitchFamily="18" charset="2"/>
              <a:buChar char=""/>
            </a:pPr>
            <a:r>
              <a:rPr lang="en-US" sz="2000">
                <a:effectLst/>
                <a:latin typeface="Calibri" panose="020F0502020204030204" pitchFamily="34" charset="0"/>
                <a:ea typeface="Calibri" panose="020F0502020204030204" pitchFamily="34" charset="0"/>
                <a:cs typeface="Arial" panose="020B0604020202020204" pitchFamily="34" charset="0"/>
              </a:rPr>
              <a:t>Or in the 10th grade and do 12 credits in three years</a:t>
            </a:r>
          </a:p>
          <a:p>
            <a:pPr marL="342900" marR="0" lvl="0" indent="-342900">
              <a:lnSpc>
                <a:spcPct val="107000"/>
              </a:lnSpc>
              <a:spcBef>
                <a:spcPts val="0"/>
              </a:spcBef>
              <a:spcAft>
                <a:spcPts val="800"/>
              </a:spcAft>
              <a:buFont typeface="Symbol" panose="05050102010706020507" pitchFamily="18" charset="2"/>
              <a:buChar char=""/>
            </a:pPr>
            <a:r>
              <a:rPr lang="en-US" sz="2000">
                <a:effectLst/>
                <a:latin typeface="Calibri" panose="020F0502020204030204" pitchFamily="34" charset="0"/>
                <a:ea typeface="Calibri" panose="020F0502020204030204" pitchFamily="34" charset="0"/>
                <a:cs typeface="Arial" panose="020B0604020202020204" pitchFamily="34" charset="0"/>
              </a:rPr>
              <a:t>Or in 11th grade, they can do 12 credits in two years.</a:t>
            </a:r>
          </a:p>
          <a:p>
            <a:pPr marL="342900" marR="0" lvl="0" indent="-342900">
              <a:lnSpc>
                <a:spcPct val="107000"/>
              </a:lnSpc>
              <a:spcBef>
                <a:spcPts val="0"/>
              </a:spcBef>
              <a:spcAft>
                <a:spcPts val="800"/>
              </a:spcAft>
              <a:buFont typeface="Symbol" panose="05050102010706020507" pitchFamily="18" charset="2"/>
              <a:buChar char=""/>
            </a:pPr>
            <a:endParaRPr lang="en-US" sz="2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2000">
                <a:effectLst/>
                <a:latin typeface="Calibri" panose="020F0502020204030204" pitchFamily="34" charset="0"/>
                <a:ea typeface="Calibri" panose="020F0502020204030204" pitchFamily="34" charset="0"/>
                <a:cs typeface="Arial" panose="020B0604020202020204" pitchFamily="34" charset="0"/>
              </a:rPr>
              <a:t>Data shows that from the universe of high school students, the untapped opportunity is more than 80%.  </a:t>
            </a:r>
          </a:p>
          <a:p>
            <a:pPr marL="0" marR="0" fontAlgn="base">
              <a:lnSpc>
                <a:spcPct val="107000"/>
              </a:lnSpc>
              <a:spcBef>
                <a:spcPts val="0"/>
              </a:spcBef>
              <a:spcAft>
                <a:spcPts val="12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12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12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Data sources:</a:t>
            </a:r>
          </a:p>
          <a:p>
            <a:pPr marL="0" marR="0" fontAlgn="base">
              <a:lnSpc>
                <a:spcPct val="107000"/>
              </a:lnSpc>
              <a:spcBef>
                <a:spcPts val="0"/>
              </a:spcBef>
              <a:spcAft>
                <a:spcPts val="12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7000"/>
              </a:lnSpc>
              <a:spcBef>
                <a:spcPts val="0"/>
              </a:spcBef>
              <a:spcAft>
                <a:spcPts val="1200"/>
              </a:spcAft>
              <a:buClrTx/>
              <a:buSzTx/>
              <a:buFontTx/>
              <a:buNone/>
              <a:tabLst/>
              <a:defRPr/>
            </a:pPr>
            <a:r>
              <a:rPr lang="en-US" sz="1800">
                <a:effectLst/>
                <a:latin typeface="Aptos" panose="020B0004020202020204" pitchFamily="34" charset="0"/>
                <a:ea typeface="Aptos" panose="020B0004020202020204" pitchFamily="34" charset="0"/>
                <a:cs typeface="Aptos" panose="020B0004020202020204" pitchFamily="34" charset="0"/>
              </a:rPr>
              <a:t>2023-24 with this HS data:</a:t>
            </a:r>
            <a:br>
              <a:rPr lang="en-US" sz="1800">
                <a:effectLst/>
                <a:latin typeface="Aptos" panose="020B0004020202020204" pitchFamily="34" charset="0"/>
                <a:ea typeface="Aptos" panose="020B0004020202020204" pitchFamily="34" charset="0"/>
                <a:cs typeface="Aptos" panose="020B0004020202020204" pitchFamily="34" charset="0"/>
              </a:rPr>
            </a:br>
            <a:r>
              <a:rPr lang="en-US" sz="1800" u="sng">
                <a:solidFill>
                  <a:srgbClr val="467886"/>
                </a:solidFill>
                <a:effectLst/>
                <a:latin typeface="Aptos" panose="020B0004020202020204" pitchFamily="34" charset="0"/>
                <a:ea typeface="Aptos" panose="020B0004020202020204" pitchFamily="34" charset="0"/>
                <a:cs typeface="Aptos" panose="020B0004020202020204" pitchFamily="34" charset="0"/>
                <a:hlinkClick r:id="rId3"/>
              </a:rPr>
              <a:t>https://www.cde.ca.gov/ds/ad/cefenrollmentcomp.asp</a:t>
            </a:r>
            <a:r>
              <a:rPr lang="en-US" sz="1800">
                <a:effectLst/>
                <a:latin typeface="Aptos" panose="020B0004020202020204" pitchFamily="34" charset="0"/>
                <a:ea typeface="Aptos" panose="020B0004020202020204" pitchFamily="34" charset="0"/>
                <a:cs typeface="Aptos" panose="020B0004020202020204" pitchFamily="34" charset="0"/>
              </a:rPr>
              <a:t>. </a:t>
            </a:r>
            <a:br>
              <a:rPr lang="en-US" sz="1800">
                <a:effectLst/>
                <a:latin typeface="Aptos" panose="020B0004020202020204" pitchFamily="34" charset="0"/>
                <a:ea typeface="Aptos" panose="020B0004020202020204" pitchFamily="34" charset="0"/>
                <a:cs typeface="Aptos" panose="020B0004020202020204" pitchFamily="34" charset="0"/>
              </a:rPr>
            </a:br>
            <a:br>
              <a:rPr lang="en-US" sz="1800">
                <a:effectLst/>
                <a:latin typeface="Aptos" panose="020B0004020202020204" pitchFamily="34" charset="0"/>
                <a:ea typeface="Aptos" panose="020B0004020202020204" pitchFamily="34" charset="0"/>
                <a:cs typeface="Aptos" panose="020B0004020202020204" pitchFamily="34" charset="0"/>
              </a:rPr>
            </a:br>
            <a:r>
              <a:rPr lang="en-US" sz="1800">
                <a:effectLst/>
                <a:latin typeface="Aptos" panose="020B0004020202020204" pitchFamily="34" charset="0"/>
                <a:ea typeface="Aptos" panose="020B0004020202020204" pitchFamily="34" charset="0"/>
                <a:cs typeface="Aptos" panose="020B0004020202020204" pitchFamily="34" charset="0"/>
              </a:rPr>
              <a:t>DE: 289,906</a:t>
            </a:r>
            <a:br>
              <a:rPr lang="en-US" sz="1800">
                <a:effectLst/>
                <a:latin typeface="Aptos" panose="020B0004020202020204" pitchFamily="34" charset="0"/>
                <a:ea typeface="Aptos" panose="020B0004020202020204" pitchFamily="34" charset="0"/>
                <a:cs typeface="Aptos" panose="020B0004020202020204" pitchFamily="34" charset="0"/>
              </a:rPr>
            </a:br>
            <a:r>
              <a:rPr lang="en-US" sz="1800">
                <a:effectLst/>
                <a:latin typeface="Aptos" panose="020B0004020202020204" pitchFamily="34" charset="0"/>
                <a:ea typeface="Aptos" panose="020B0004020202020204" pitchFamily="34" charset="0"/>
                <a:cs typeface="Aptos" panose="020B0004020202020204" pitchFamily="34" charset="0"/>
              </a:rPr>
              <a:t>9-12th graders in CA: 1,913,982</a:t>
            </a:r>
          </a:p>
          <a:p>
            <a:pPr marL="0" marR="0" fontAlgn="base">
              <a:lnSpc>
                <a:spcPct val="107000"/>
              </a:lnSpc>
              <a:spcBef>
                <a:spcPts val="0"/>
              </a:spcBef>
              <a:spcAft>
                <a:spcPts val="12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12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Breakdown CDE data by grade available (NOT by age); need CCCCO corresponding enrollment data to map a chart:</a:t>
            </a:r>
          </a:p>
          <a:p>
            <a:pPr marL="0" marR="0" fontAlgn="base">
              <a:lnSpc>
                <a:spcPct val="107000"/>
              </a:lnSpc>
              <a:spcBef>
                <a:spcPts val="0"/>
              </a:spcBef>
              <a:spcAft>
                <a:spcPts val="12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12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https://dq.cde.ca.gov/dataquest/dqcensus/EnrEthGrd.aspx?cds=00&amp;agglevel=state&amp;year=2023-24</a:t>
            </a:r>
          </a:p>
          <a:p>
            <a:pPr marL="0" marR="0" fontAlgn="base">
              <a:lnSpc>
                <a:spcPct val="107000"/>
              </a:lnSpc>
              <a:spcBef>
                <a:spcPts val="0"/>
              </a:spcBef>
              <a:spcAft>
                <a:spcPts val="12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12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https://dq.cde.ca.gov/dataquest/dqcensus/EnrEthGrd.aspx?cds=00&amp;agglevel=state&amp;year=2022-23</a:t>
            </a:r>
          </a:p>
          <a:p>
            <a:pPr marL="0" marR="0" fontAlgn="base">
              <a:lnSpc>
                <a:spcPct val="107000"/>
              </a:lnSpc>
              <a:spcBef>
                <a:spcPts val="0"/>
              </a:spcBef>
              <a:spcAft>
                <a:spcPts val="12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12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For the percentage slide:</a:t>
            </a:r>
          </a:p>
          <a:p>
            <a:pPr marL="0" marR="0" fontAlgn="base">
              <a:lnSpc>
                <a:spcPct val="107000"/>
              </a:lnSpc>
              <a:spcBef>
                <a:spcPts val="0"/>
              </a:spcBef>
              <a:spcAft>
                <a:spcPts val="12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12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The percentage increase from 233,688 to 283,844 is 21.46%. ​​</a:t>
            </a:r>
          </a:p>
          <a:p>
            <a:pPr marL="0" marR="0" fontAlgn="base">
              <a:lnSpc>
                <a:spcPct val="107000"/>
              </a:lnSpc>
              <a:spcBef>
                <a:spcPts val="0"/>
              </a:spcBef>
              <a:spcAft>
                <a:spcPts val="12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12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The percentage increase from 233,688 to 289,906 is 24.06%. ​</a:t>
            </a:r>
          </a:p>
        </p:txBody>
      </p:sp>
      <p:sp>
        <p:nvSpPr>
          <p:cNvPr id="4" name="Slide Number Placeholder 3"/>
          <p:cNvSpPr>
            <a:spLocks noGrp="1"/>
          </p:cNvSpPr>
          <p:nvPr>
            <p:ph type="sldNum" sz="quarter" idx="5"/>
          </p:nvPr>
        </p:nvSpPr>
        <p:spPr/>
        <p:txBody>
          <a:bodyPr/>
          <a:lstStyle/>
          <a:p>
            <a:fld id="{0437968D-5969-4CC4-A63D-C90CD4C34E88}" type="slidenum">
              <a:rPr lang="en-US" smtClean="0"/>
              <a:t>6</a:t>
            </a:fld>
            <a:endParaRPr lang="en-US"/>
          </a:p>
        </p:txBody>
      </p:sp>
    </p:spTree>
    <p:extLst>
      <p:ext uri="{BB962C8B-B14F-4D97-AF65-F5344CB8AC3E}">
        <p14:creationId xmlns:p14="http://schemas.microsoft.com/office/powerpoint/2010/main" val="2338858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endParaRPr lang="en-US">
              <a:effectLst/>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800">
                <a:effectLst/>
                <a:latin typeface="Calibri" panose="020F0502020204030204" pitchFamily="34" charset="0"/>
                <a:ea typeface="Calibri" panose="020F0502020204030204" pitchFamily="34" charset="0"/>
                <a:cs typeface="Arial" panose="020B0604020202020204" pitchFamily="34" charset="0"/>
              </a:rPr>
              <a:t>This is one of my favorite bar graphs because the white space shows our high school students who have not enrolled in college classes.  </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800">
                <a:effectLst/>
                <a:latin typeface="Calibri" panose="020F0502020204030204" pitchFamily="34" charset="0"/>
                <a:ea typeface="Calibri" panose="020F0502020204030204" pitchFamily="34" charset="0"/>
                <a:cs typeface="Arial" panose="020B0604020202020204" pitchFamily="34" charset="0"/>
              </a:rPr>
              <a:t>And our job is to decrease that white space by getting all high school students to have this opportunity to both career education pathways and transfer pathways, </a:t>
            </a:r>
            <a:r>
              <a:rPr lang="en-US" sz="1100">
                <a:effectLst/>
                <a:latin typeface="Calibri" panose="020F0502020204030204" pitchFamily="34" charset="0"/>
                <a:ea typeface="Calibri" panose="020F0502020204030204" pitchFamily="34" charset="0"/>
                <a:cs typeface="Times New Roman" panose="02020603050405020304" pitchFamily="18" charset="0"/>
              </a:rPr>
              <a:t>particularly for underserved students.</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0437968D-5969-4CC4-A63D-C90CD4C34E88}" type="slidenum">
              <a:rPr lang="en-US" smtClean="0"/>
              <a:t>7</a:t>
            </a:fld>
            <a:endParaRPr lang="en-US"/>
          </a:p>
        </p:txBody>
      </p:sp>
    </p:spTree>
    <p:extLst>
      <p:ext uri="{BB962C8B-B14F-4D97-AF65-F5344CB8AC3E}">
        <p14:creationId xmlns:p14="http://schemas.microsoft.com/office/powerpoint/2010/main" val="2535337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we look at “</a:t>
            </a:r>
            <a:r>
              <a:rPr lang="en-US" sz="1200">
                <a:latin typeface="Source Sans Pro Semibold" panose="020B0603030403020204" pitchFamily="34" charset="0"/>
                <a:ea typeface="Source Sans Pro Semibold" panose="020B0603030403020204" pitchFamily="34" charset="0"/>
              </a:rPr>
              <a:t>Dual Enrollment as Share of CA High School Enrollment,” we see that ages 16 and 17 are the most represented in dual enrollment, exceeding the percentage overall of dual enrollment students. </a:t>
            </a:r>
          </a:p>
          <a:p>
            <a:endParaRPr lang="en-US" sz="1200">
              <a:latin typeface="Source Sans Pro Semibold" panose="020B0603030403020204" pitchFamily="34" charset="0"/>
              <a:ea typeface="Source Sans Pro Semibold" panose="020B0603030403020204" pitchFamily="34" charset="0"/>
            </a:endParaRPr>
          </a:p>
          <a:p>
            <a:r>
              <a:rPr lang="en-US" sz="1200">
                <a:latin typeface="Source Sans Pro Semibold" panose="020B0603030403020204" pitchFamily="34" charset="0"/>
                <a:ea typeface="Source Sans Pro Semibold" panose="020B0603030403020204" pitchFamily="34" charset="0"/>
              </a:rPr>
              <a:t>The opportunity here is to expand outreach to ages 14 and 15 in order to increase those age groups’ access to dual enrollment.</a:t>
            </a:r>
          </a:p>
          <a:p>
            <a:endParaRPr lang="en-US" sz="1200">
              <a:latin typeface="Source Sans Pro Semibold" panose="020B0603030403020204" pitchFamily="34" charset="0"/>
              <a:ea typeface="Source Sans Pro Semibold" panose="020B0603030403020204" pitchFamily="34" charset="0"/>
            </a:endParaRPr>
          </a:p>
          <a:p>
            <a:endParaRPr lang="en-US"/>
          </a:p>
        </p:txBody>
      </p:sp>
      <p:sp>
        <p:nvSpPr>
          <p:cNvPr id="4" name="Slide Number Placeholder 3"/>
          <p:cNvSpPr>
            <a:spLocks noGrp="1"/>
          </p:cNvSpPr>
          <p:nvPr>
            <p:ph type="sldNum" sz="quarter" idx="5"/>
          </p:nvPr>
        </p:nvSpPr>
        <p:spPr/>
        <p:txBody>
          <a:bodyPr/>
          <a:lstStyle/>
          <a:p>
            <a:fld id="{0437968D-5969-4CC4-A63D-C90CD4C34E88}" type="slidenum">
              <a:rPr lang="en-US" smtClean="0"/>
              <a:t>8</a:t>
            </a:fld>
            <a:endParaRPr lang="en-US"/>
          </a:p>
        </p:txBody>
      </p:sp>
    </p:spTree>
    <p:extLst>
      <p:ext uri="{BB962C8B-B14F-4D97-AF65-F5344CB8AC3E}">
        <p14:creationId xmlns:p14="http://schemas.microsoft.com/office/powerpoint/2010/main" val="3042969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Looking at Dual Enrollment headcount in Central Valley as share of state, Dual Enrollment in the Central Valley is growing faster than other regions.</a:t>
            </a:r>
          </a:p>
          <a:p>
            <a:endParaRPr lang="en-US"/>
          </a:p>
          <a:p>
            <a:r>
              <a:rPr lang="en-US"/>
              <a:t>In 2017/18, the Central Valley made up 13% of the system’s </a:t>
            </a:r>
            <a:r>
              <a:rPr lang="en-US" err="1"/>
              <a:t>DuE</a:t>
            </a:r>
            <a:r>
              <a:rPr lang="en-US"/>
              <a:t> population, in 2023/24 it was 21%</a:t>
            </a:r>
          </a:p>
          <a:p>
            <a:endParaRPr lang="en-US"/>
          </a:p>
          <a:p>
            <a:endParaRPr lang="en-US"/>
          </a:p>
          <a:p>
            <a:r>
              <a:rPr lang="en-US"/>
              <a:t>Bar graph is deduplicated at the system level.</a:t>
            </a:r>
          </a:p>
          <a:p>
            <a:endParaRPr lang="en-US"/>
          </a:p>
          <a:p>
            <a:br>
              <a:rPr lang="en-US"/>
            </a:br>
            <a:endParaRPr lang="en-US"/>
          </a:p>
        </p:txBody>
      </p:sp>
      <p:sp>
        <p:nvSpPr>
          <p:cNvPr id="4" name="Slide Number Placeholder 3"/>
          <p:cNvSpPr>
            <a:spLocks noGrp="1"/>
          </p:cNvSpPr>
          <p:nvPr>
            <p:ph type="sldNum" sz="quarter" idx="5"/>
          </p:nvPr>
        </p:nvSpPr>
        <p:spPr/>
        <p:txBody>
          <a:bodyPr/>
          <a:lstStyle/>
          <a:p>
            <a:fld id="{0437968D-5969-4CC4-A63D-C90CD4C34E88}" type="slidenum">
              <a:rPr lang="en-US" smtClean="0"/>
              <a:t>9</a:t>
            </a:fld>
            <a:endParaRPr lang="en-US"/>
          </a:p>
        </p:txBody>
      </p:sp>
    </p:spTree>
    <p:extLst>
      <p:ext uri="{BB962C8B-B14F-4D97-AF65-F5344CB8AC3E}">
        <p14:creationId xmlns:p14="http://schemas.microsoft.com/office/powerpoint/2010/main" val="32456371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879" b="7360"/>
          <a:stretch/>
        </p:blipFill>
        <p:spPr>
          <a:xfrm>
            <a:off x="7810500" y="1343032"/>
            <a:ext cx="4381500" cy="4659045"/>
          </a:xfrm>
          <a:prstGeom prst="rect">
            <a:avLst/>
          </a:prstGeom>
        </p:spPr>
      </p:pic>
      <p:sp>
        <p:nvSpPr>
          <p:cNvPr id="7" name="Title 1">
            <a:extLst>
              <a:ext uri="{FF2B5EF4-FFF2-40B4-BE49-F238E27FC236}">
                <a16:creationId xmlns:a16="http://schemas.microsoft.com/office/drawing/2014/main" id="{E769B0BE-86DF-4F6D-9695-42F8739220CE}"/>
              </a:ext>
            </a:extLst>
          </p:cNvPr>
          <p:cNvSpPr>
            <a:spLocks noGrp="1"/>
          </p:cNvSpPr>
          <p:nvPr>
            <p:ph type="ctrTitle"/>
          </p:nvPr>
        </p:nvSpPr>
        <p:spPr>
          <a:xfrm>
            <a:off x="1524000" y="2764465"/>
            <a:ext cx="9144000" cy="786809"/>
          </a:xfrm>
          <a:prstGeom prst="rect">
            <a:avLst/>
          </a:prstGeom>
        </p:spPr>
        <p:txBody>
          <a:bodyPr anchor="b">
            <a:normAutofit/>
          </a:bodyPr>
          <a:lstStyle>
            <a:lvl1pPr algn="l">
              <a:defRPr sz="4800"/>
            </a:lvl1pPr>
          </a:lstStyle>
          <a:p>
            <a:r>
              <a:rPr lang="en-US"/>
              <a:t>Click to edit Master title style</a:t>
            </a:r>
          </a:p>
        </p:txBody>
      </p:sp>
      <p:sp>
        <p:nvSpPr>
          <p:cNvPr id="8" name="Subtitle 2">
            <a:extLst>
              <a:ext uri="{FF2B5EF4-FFF2-40B4-BE49-F238E27FC236}">
                <a16:creationId xmlns:a16="http://schemas.microsoft.com/office/drawing/2014/main" id="{236EB438-DCC4-4947-A9DA-38DDD07A07A6}"/>
              </a:ext>
            </a:extLst>
          </p:cNvPr>
          <p:cNvSpPr>
            <a:spLocks noGrp="1"/>
          </p:cNvSpPr>
          <p:nvPr>
            <p:ph type="subTitle" idx="1"/>
          </p:nvPr>
        </p:nvSpPr>
        <p:spPr>
          <a:xfrm>
            <a:off x="1524000" y="2235754"/>
            <a:ext cx="9144000" cy="480864"/>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734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7" name="Graphic 10" descr="&quot;&quot;">
            <a:extLst>
              <a:ext uri="{FF2B5EF4-FFF2-40B4-BE49-F238E27FC236}">
                <a16:creationId xmlns:a16="http://schemas.microsoft.com/office/drawing/2014/main" id="{25FA6CFF-235E-FA42-96BC-796E5AD403C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879" b="7360"/>
          <a:stretch/>
        </p:blipFill>
        <p:spPr>
          <a:xfrm>
            <a:off x="7810500" y="1343032"/>
            <a:ext cx="4381500" cy="4659045"/>
          </a:xfrm>
          <a:prstGeom prst="rect">
            <a:avLst/>
          </a:prstGeom>
        </p:spPr>
      </p:pic>
      <p:sp>
        <p:nvSpPr>
          <p:cNvPr id="8" name="Title 1">
            <a:extLst>
              <a:ext uri="{FF2B5EF4-FFF2-40B4-BE49-F238E27FC236}">
                <a16:creationId xmlns:a16="http://schemas.microsoft.com/office/drawing/2014/main" id="{2040C269-FA2A-AA46-BA29-9E4E98DD756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9" name="Text Placeholder 3">
            <a:extLst>
              <a:ext uri="{FF2B5EF4-FFF2-40B4-BE49-F238E27FC236}">
                <a16:creationId xmlns:a16="http://schemas.microsoft.com/office/drawing/2014/main" id="{E3AF1881-E60D-034C-90D7-3AE9DD8B916B}"/>
              </a:ext>
            </a:extLst>
          </p:cNvPr>
          <p:cNvSpPr>
            <a:spLocks noGrp="1"/>
          </p:cNvSpPr>
          <p:nvPr>
            <p:ph type="body" sz="half" idx="2"/>
          </p:nvPr>
        </p:nvSpPr>
        <p:spPr>
          <a:xfrm>
            <a:off x="839788" y="2057400"/>
            <a:ext cx="3932237" cy="336520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3" name="Picture Placeholder 2">
            <a:extLst>
              <a:ext uri="{FF2B5EF4-FFF2-40B4-BE49-F238E27FC236}">
                <a16:creationId xmlns:a16="http://schemas.microsoft.com/office/drawing/2014/main" id="{416D1313-F5C9-4B4F-B122-854EF673B59B}"/>
              </a:ext>
            </a:extLst>
          </p:cNvPr>
          <p:cNvSpPr>
            <a:spLocks noGrp="1"/>
          </p:cNvSpPr>
          <p:nvPr>
            <p:ph type="pic" idx="1"/>
          </p:nvPr>
        </p:nvSpPr>
        <p:spPr>
          <a:xfrm>
            <a:off x="5183188" y="987425"/>
            <a:ext cx="7008812" cy="443518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4137959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nly Two Areas">
    <p:spTree>
      <p:nvGrpSpPr>
        <p:cNvPr id="1" name=""/>
        <p:cNvGrpSpPr/>
        <p:nvPr/>
      </p:nvGrpSpPr>
      <p:grpSpPr>
        <a:xfrm>
          <a:off x="0" y="0"/>
          <a:ext cx="0" cy="0"/>
          <a:chOff x="0" y="0"/>
          <a:chExt cx="0" cy="0"/>
        </a:xfrm>
      </p:grpSpPr>
      <p:pic>
        <p:nvPicPr>
          <p:cNvPr id="7"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 r="12879" b="-1364"/>
          <a:stretch/>
        </p:blipFill>
        <p:spPr>
          <a:xfrm>
            <a:off x="7810500" y="1041748"/>
            <a:ext cx="4381500" cy="5097795"/>
          </a:xfrm>
          <a:prstGeom prst="rect">
            <a:avLst/>
          </a:prstGeom>
        </p:spPr>
      </p:pic>
      <p:sp>
        <p:nvSpPr>
          <p:cNvPr id="2" name="Title 1">
            <a:extLst>
              <a:ext uri="{FF2B5EF4-FFF2-40B4-BE49-F238E27FC236}">
                <a16:creationId xmlns:a16="http://schemas.microsoft.com/office/drawing/2014/main" id="{195EA91A-8332-4C79-8136-7F08F76C44D1}"/>
              </a:ext>
            </a:extLst>
          </p:cNvPr>
          <p:cNvSpPr>
            <a:spLocks noGrp="1"/>
          </p:cNvSpPr>
          <p:nvPr>
            <p:ph type="title"/>
          </p:nvPr>
        </p:nvSpPr>
        <p:spPr/>
        <p:txBody>
          <a:bodyPr/>
          <a:lstStyle/>
          <a:p>
            <a:r>
              <a:rPr lang="en-US"/>
              <a:t>Click to edit Master title style</a:t>
            </a:r>
          </a:p>
        </p:txBody>
      </p:sp>
      <p:sp>
        <p:nvSpPr>
          <p:cNvPr id="8" name="Text Placeholder Left"/>
          <p:cNvSpPr>
            <a:spLocks noGrp="1"/>
          </p:cNvSpPr>
          <p:nvPr>
            <p:ph type="body" sz="quarter" idx="12"/>
          </p:nvPr>
        </p:nvSpPr>
        <p:spPr>
          <a:xfrm>
            <a:off x="0" y="1828800"/>
            <a:ext cx="6065838" cy="4019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Right"/>
          <p:cNvSpPr>
            <a:spLocks noGrp="1"/>
          </p:cNvSpPr>
          <p:nvPr>
            <p:ph type="body" sz="quarter" idx="13"/>
          </p:nvPr>
        </p:nvSpPr>
        <p:spPr>
          <a:xfrm>
            <a:off x="6096000" y="1828800"/>
            <a:ext cx="6096000" cy="4019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25FA2D49-EDF3-45E1-AF22-9C956F3347EE}"/>
              </a:ext>
            </a:extLst>
          </p:cNvPr>
          <p:cNvSpPr>
            <a:spLocks noGrp="1"/>
          </p:cNvSpPr>
          <p:nvPr>
            <p:ph type="sldNum" sz="quarter" idx="11"/>
          </p:nvPr>
        </p:nvSpPr>
        <p:spPr/>
        <p:txBody>
          <a:bodyPr/>
          <a:lstStyle/>
          <a:p>
            <a:fld id="{7934E7AA-586C-4B13-A389-1429762DA247}" type="slidenum">
              <a:rPr lang="en-US" smtClean="0"/>
              <a:pPr/>
              <a:t>‹#›</a:t>
            </a:fld>
            <a:endParaRPr lang="en-US"/>
          </a:p>
        </p:txBody>
      </p:sp>
    </p:spTree>
    <p:extLst>
      <p:ext uri="{BB962C8B-B14F-4D97-AF65-F5344CB8AC3E}">
        <p14:creationId xmlns:p14="http://schemas.microsoft.com/office/powerpoint/2010/main" val="4580682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
        <p:cNvGrpSpPr/>
        <p:nvPr/>
      </p:nvGrpSpPr>
      <p:grpSpPr>
        <a:xfrm>
          <a:off x="0" y="0"/>
          <a:ext cx="0" cy="0"/>
          <a:chOff x="0" y="0"/>
          <a:chExt cx="0" cy="0"/>
        </a:xfrm>
      </p:grpSpPr>
      <p:sp>
        <p:nvSpPr>
          <p:cNvPr id="17" name="Google Shape;17;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50840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879" b="7360"/>
          <a:stretch/>
        </p:blipFill>
        <p:spPr>
          <a:xfrm>
            <a:off x="7810500" y="1343032"/>
            <a:ext cx="4381500" cy="4659045"/>
          </a:xfrm>
          <a:prstGeom prst="rect">
            <a:avLst/>
          </a:prstGeom>
        </p:spPr>
      </p:pic>
      <p:sp>
        <p:nvSpPr>
          <p:cNvPr id="7" name="Title 1">
            <a:extLst>
              <a:ext uri="{FF2B5EF4-FFF2-40B4-BE49-F238E27FC236}">
                <a16:creationId xmlns:a16="http://schemas.microsoft.com/office/drawing/2014/main" id="{E769B0BE-86DF-4F6D-9695-42F8739220CE}"/>
              </a:ext>
            </a:extLst>
          </p:cNvPr>
          <p:cNvSpPr>
            <a:spLocks noGrp="1"/>
          </p:cNvSpPr>
          <p:nvPr>
            <p:ph type="ctrTitle"/>
          </p:nvPr>
        </p:nvSpPr>
        <p:spPr>
          <a:xfrm>
            <a:off x="1524000" y="2764465"/>
            <a:ext cx="9144000" cy="786809"/>
          </a:xfrm>
          <a:prstGeom prst="rect">
            <a:avLst/>
          </a:prstGeom>
        </p:spPr>
        <p:txBody>
          <a:bodyPr anchor="b">
            <a:normAutofit/>
          </a:bodyPr>
          <a:lstStyle>
            <a:lvl1pPr algn="l">
              <a:defRPr sz="4800"/>
            </a:lvl1pPr>
          </a:lstStyle>
          <a:p>
            <a:r>
              <a:rPr lang="en-US"/>
              <a:t>Click to edit Master title style</a:t>
            </a:r>
          </a:p>
        </p:txBody>
      </p:sp>
      <p:sp>
        <p:nvSpPr>
          <p:cNvPr id="8" name="Subtitle 2">
            <a:extLst>
              <a:ext uri="{FF2B5EF4-FFF2-40B4-BE49-F238E27FC236}">
                <a16:creationId xmlns:a16="http://schemas.microsoft.com/office/drawing/2014/main" id="{236EB438-DCC4-4947-A9DA-38DDD07A07A6}"/>
              </a:ext>
            </a:extLst>
          </p:cNvPr>
          <p:cNvSpPr>
            <a:spLocks noGrp="1"/>
          </p:cNvSpPr>
          <p:nvPr>
            <p:ph type="subTitle" idx="1"/>
          </p:nvPr>
        </p:nvSpPr>
        <p:spPr>
          <a:xfrm>
            <a:off x="1524000" y="2235754"/>
            <a:ext cx="9144000" cy="480864"/>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09333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6F55671-2CE0-0145-82F3-E2C6AF0848FB}"/>
              </a:ext>
            </a:extLst>
          </p:cNvPr>
          <p:cNvSpPr txBox="1"/>
          <p:nvPr userDrawn="1"/>
        </p:nvSpPr>
        <p:spPr>
          <a:xfrm>
            <a:off x="1210962" y="6289589"/>
            <a:ext cx="184731" cy="369332"/>
          </a:xfrm>
          <a:prstGeom prst="rect">
            <a:avLst/>
          </a:prstGeom>
          <a:noFill/>
        </p:spPr>
        <p:txBody>
          <a:bodyPr wrap="none" rtlCol="0">
            <a:spAutoFit/>
          </a:bodyPr>
          <a:lstStyle/>
          <a:p>
            <a:endParaRPr lang="en-US"/>
          </a:p>
        </p:txBody>
      </p:sp>
      <p:pic>
        <p:nvPicPr>
          <p:cNvPr id="12" name="Graphic 10" descr="&quot;&quot;">
            <a:extLst>
              <a:ext uri="{FF2B5EF4-FFF2-40B4-BE49-F238E27FC236}">
                <a16:creationId xmlns:a16="http://schemas.microsoft.com/office/drawing/2014/main" id="{5DC9563F-1472-E047-86CC-C812D61F276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879" b="7360"/>
          <a:stretch/>
        </p:blipFill>
        <p:spPr>
          <a:xfrm>
            <a:off x="7810500" y="1343032"/>
            <a:ext cx="4381500" cy="4659045"/>
          </a:xfrm>
          <a:prstGeom prst="rect">
            <a:avLst/>
          </a:prstGeom>
        </p:spPr>
      </p:pic>
      <p:sp>
        <p:nvSpPr>
          <p:cNvPr id="13" name="Title 1">
            <a:extLst>
              <a:ext uri="{FF2B5EF4-FFF2-40B4-BE49-F238E27FC236}">
                <a16:creationId xmlns:a16="http://schemas.microsoft.com/office/drawing/2014/main" id="{07A122B4-71DB-7A42-A03D-64A4800EAD3A}"/>
              </a:ext>
            </a:extLst>
          </p:cNvPr>
          <p:cNvSpPr>
            <a:spLocks noGrp="1"/>
          </p:cNvSpPr>
          <p:nvPr>
            <p:ph type="title"/>
          </p:nvPr>
        </p:nvSpPr>
        <p:spPr>
          <a:xfrm>
            <a:off x="838200" y="365125"/>
            <a:ext cx="10515600" cy="1325563"/>
          </a:xfrm>
          <a:prstGeom prst="rect">
            <a:avLst/>
          </a:prstGeom>
        </p:spPr>
        <p:txBody>
          <a:bodyPr anchor="ctr"/>
          <a:lstStyle/>
          <a:p>
            <a:r>
              <a:rPr lang="en-US"/>
              <a:t>Click to edit Master title style</a:t>
            </a:r>
          </a:p>
        </p:txBody>
      </p:sp>
      <p:sp>
        <p:nvSpPr>
          <p:cNvPr id="14" name="Content Placeholder 2">
            <a:extLst>
              <a:ext uri="{FF2B5EF4-FFF2-40B4-BE49-F238E27FC236}">
                <a16:creationId xmlns:a16="http://schemas.microsoft.com/office/drawing/2014/main" id="{1FF4EC36-71DB-0D4B-BDAE-35E8F3C5E451}"/>
              </a:ext>
            </a:extLst>
          </p:cNvPr>
          <p:cNvSpPr>
            <a:spLocks noGrp="1"/>
          </p:cNvSpPr>
          <p:nvPr>
            <p:ph idx="1"/>
          </p:nvPr>
        </p:nvSpPr>
        <p:spPr>
          <a:xfrm>
            <a:off x="838200" y="1825625"/>
            <a:ext cx="10515600" cy="36545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20101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No Symbol)">
    <p:spTree>
      <p:nvGrpSpPr>
        <p:cNvPr id="1" name=""/>
        <p:cNvGrpSpPr/>
        <p:nvPr/>
      </p:nvGrpSpPr>
      <p:grpSpPr>
        <a:xfrm>
          <a:off x="0" y="0"/>
          <a:ext cx="0" cy="0"/>
          <a:chOff x="0" y="0"/>
          <a:chExt cx="0" cy="0"/>
        </a:xfrm>
      </p:grpSpPr>
      <p:pic>
        <p:nvPicPr>
          <p:cNvPr id="6" name="Graphic 10" descr="&quot;&quot;">
            <a:extLst>
              <a:ext uri="{FF2B5EF4-FFF2-40B4-BE49-F238E27FC236}">
                <a16:creationId xmlns:a16="http://schemas.microsoft.com/office/drawing/2014/main" id="{1B637A76-3B06-F249-82BC-E32716228A3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879" b="7360"/>
          <a:stretch/>
        </p:blipFill>
        <p:spPr>
          <a:xfrm>
            <a:off x="7810500" y="1343032"/>
            <a:ext cx="4381500" cy="4659045"/>
          </a:xfrm>
          <a:prstGeom prst="rect">
            <a:avLst/>
          </a:prstGeom>
        </p:spPr>
      </p:pic>
      <p:sp>
        <p:nvSpPr>
          <p:cNvPr id="7" name="Title 1">
            <a:extLst>
              <a:ext uri="{FF2B5EF4-FFF2-40B4-BE49-F238E27FC236}">
                <a16:creationId xmlns:a16="http://schemas.microsoft.com/office/drawing/2014/main" id="{D71365C0-9C14-0440-8F60-1578F3F16AF8}"/>
              </a:ext>
            </a:extLst>
          </p:cNvPr>
          <p:cNvSpPr>
            <a:spLocks noGrp="1"/>
          </p:cNvSpPr>
          <p:nvPr>
            <p:ph type="title"/>
          </p:nvPr>
        </p:nvSpPr>
        <p:spPr>
          <a:xfrm>
            <a:off x="838200" y="365125"/>
            <a:ext cx="10515600" cy="1325563"/>
          </a:xfrm>
          <a:prstGeom prst="rect">
            <a:avLst/>
          </a:prstGeom>
        </p:spPr>
        <p:txBody>
          <a:bodyPr anchor="ctr"/>
          <a:lstStyle/>
          <a:p>
            <a:r>
              <a:rPr lang="en-US"/>
              <a:t>Click to edit Master title style</a:t>
            </a:r>
          </a:p>
        </p:txBody>
      </p:sp>
      <p:sp>
        <p:nvSpPr>
          <p:cNvPr id="8" name="Content Placeholder 2">
            <a:extLst>
              <a:ext uri="{FF2B5EF4-FFF2-40B4-BE49-F238E27FC236}">
                <a16:creationId xmlns:a16="http://schemas.microsoft.com/office/drawing/2014/main" id="{F0E977BE-D732-B446-9AF4-ABDD0070A682}"/>
              </a:ext>
            </a:extLst>
          </p:cNvPr>
          <p:cNvSpPr>
            <a:spLocks noGrp="1"/>
          </p:cNvSpPr>
          <p:nvPr>
            <p:ph idx="1"/>
          </p:nvPr>
        </p:nvSpPr>
        <p:spPr>
          <a:xfrm>
            <a:off x="838200" y="1825625"/>
            <a:ext cx="10515600" cy="36545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74193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No Symbo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FB136CB-50CA-744A-AABD-1E7DEF9ACD27}"/>
              </a:ext>
            </a:extLst>
          </p:cNvPr>
          <p:cNvSpPr/>
          <p:nvPr userDrawn="1"/>
        </p:nvSpPr>
        <p:spPr>
          <a:xfrm>
            <a:off x="0" y="6002077"/>
            <a:ext cx="12192000" cy="8559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10" descr="&quot;&quot;">
            <a:extLst>
              <a:ext uri="{FF2B5EF4-FFF2-40B4-BE49-F238E27FC236}">
                <a16:creationId xmlns:a16="http://schemas.microsoft.com/office/drawing/2014/main" id="{7BA01FE1-8536-E34D-80C6-85B831B3A6A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879" b="7360"/>
          <a:stretch/>
        </p:blipFill>
        <p:spPr>
          <a:xfrm>
            <a:off x="7810500" y="1343032"/>
            <a:ext cx="4381500" cy="4659045"/>
          </a:xfrm>
          <a:prstGeom prst="rect">
            <a:avLst/>
          </a:prstGeom>
        </p:spPr>
      </p:pic>
      <p:pic>
        <p:nvPicPr>
          <p:cNvPr id="11" name="Picture 10" descr="California Community Colleges logo">
            <a:extLst>
              <a:ext uri="{FF2B5EF4-FFF2-40B4-BE49-F238E27FC236}">
                <a16:creationId xmlns:a16="http://schemas.microsoft.com/office/drawing/2014/main" id="{D3CFA090-4A3F-1345-81A8-38E4A0D88DF9}"/>
              </a:ext>
            </a:extLst>
          </p:cNvPr>
          <p:cNvPicPr>
            <a:picLocks noChangeAspect="1"/>
          </p:cNvPicPr>
          <p:nvPr userDrawn="1"/>
        </p:nvPicPr>
        <p:blipFill>
          <a:blip r:embed="rId4">
            <a:alphaModFix/>
          </a:blip>
          <a:stretch>
            <a:fillRect/>
          </a:stretch>
        </p:blipFill>
        <p:spPr>
          <a:xfrm>
            <a:off x="150806" y="6128350"/>
            <a:ext cx="1579813" cy="596918"/>
          </a:xfrm>
          <a:prstGeom prst="rect">
            <a:avLst/>
          </a:prstGeom>
        </p:spPr>
      </p:pic>
      <p:pic>
        <p:nvPicPr>
          <p:cNvPr id="12" name="Picture 11">
            <a:extLst>
              <a:ext uri="{FF2B5EF4-FFF2-40B4-BE49-F238E27FC236}">
                <a16:creationId xmlns:a16="http://schemas.microsoft.com/office/drawing/2014/main" id="{75AA5DE2-E866-784E-9263-57A13E32A939}"/>
              </a:ext>
            </a:extLst>
          </p:cNvPr>
          <p:cNvPicPr>
            <a:picLocks noChangeAspect="1"/>
          </p:cNvPicPr>
          <p:nvPr userDrawn="1"/>
        </p:nvPicPr>
        <p:blipFill>
          <a:blip r:embed="rId5"/>
          <a:stretch>
            <a:fillRect/>
          </a:stretch>
        </p:blipFill>
        <p:spPr>
          <a:xfrm>
            <a:off x="9999369" y="6201229"/>
            <a:ext cx="2041825" cy="513186"/>
          </a:xfrm>
          <a:prstGeom prst="rect">
            <a:avLst/>
          </a:prstGeom>
        </p:spPr>
      </p:pic>
      <p:cxnSp>
        <p:nvCxnSpPr>
          <p:cNvPr id="13" name="Straight Connector 12">
            <a:extLst>
              <a:ext uri="{FF2B5EF4-FFF2-40B4-BE49-F238E27FC236}">
                <a16:creationId xmlns:a16="http://schemas.microsoft.com/office/drawing/2014/main" id="{BD383859-A41B-5844-B0D4-D5FD5F81ABFD}"/>
              </a:ext>
            </a:extLst>
          </p:cNvPr>
          <p:cNvCxnSpPr/>
          <p:nvPr userDrawn="1"/>
        </p:nvCxnSpPr>
        <p:spPr>
          <a:xfrm>
            <a:off x="0" y="6001797"/>
            <a:ext cx="12192000" cy="0"/>
          </a:xfrm>
          <a:prstGeom prst="line">
            <a:avLst/>
          </a:prstGeom>
          <a:ln w="12700">
            <a:solidFill>
              <a:srgbClr val="E3E5E5"/>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14DF43F3-E370-0742-BAE1-B0517BCAD0AC}"/>
              </a:ext>
            </a:extLst>
          </p:cNvPr>
          <p:cNvSpPr>
            <a:spLocks noGrp="1"/>
          </p:cNvSpPr>
          <p:nvPr>
            <p:ph type="title"/>
          </p:nvPr>
        </p:nvSpPr>
        <p:spPr>
          <a:xfrm>
            <a:off x="838200" y="365125"/>
            <a:ext cx="10515600" cy="1325563"/>
          </a:xfrm>
          <a:prstGeom prst="rect">
            <a:avLst/>
          </a:prstGeom>
        </p:spPr>
        <p:txBody>
          <a:bodyPr anchor="ctr"/>
          <a:lstStyle/>
          <a:p>
            <a:r>
              <a:rPr lang="en-US"/>
              <a:t>Click to edit Master title style</a:t>
            </a:r>
          </a:p>
        </p:txBody>
      </p:sp>
      <p:sp>
        <p:nvSpPr>
          <p:cNvPr id="15" name="Content Placeholder 2">
            <a:extLst>
              <a:ext uri="{FF2B5EF4-FFF2-40B4-BE49-F238E27FC236}">
                <a16:creationId xmlns:a16="http://schemas.microsoft.com/office/drawing/2014/main" id="{3727BD13-776D-3644-AACB-98A330C3A1F7}"/>
              </a:ext>
            </a:extLst>
          </p:cNvPr>
          <p:cNvSpPr>
            <a:spLocks noGrp="1"/>
          </p:cNvSpPr>
          <p:nvPr>
            <p:ph idx="1"/>
          </p:nvPr>
        </p:nvSpPr>
        <p:spPr>
          <a:xfrm>
            <a:off x="838200" y="1825625"/>
            <a:ext cx="10515600" cy="36545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3230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Graphic 10" descr="&quot;&quot;">
            <a:extLst>
              <a:ext uri="{FF2B5EF4-FFF2-40B4-BE49-F238E27FC236}">
                <a16:creationId xmlns:a16="http://schemas.microsoft.com/office/drawing/2014/main" id="{108C7C6B-2016-7F4F-9CBD-C107B4CE1DF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879" b="7360"/>
          <a:stretch/>
        </p:blipFill>
        <p:spPr>
          <a:xfrm>
            <a:off x="7810500" y="1343032"/>
            <a:ext cx="4381500" cy="4659045"/>
          </a:xfrm>
          <a:prstGeom prst="rect">
            <a:avLst/>
          </a:prstGeom>
        </p:spPr>
      </p:pic>
      <p:sp>
        <p:nvSpPr>
          <p:cNvPr id="9" name="Content Placeholder 2">
            <a:extLst>
              <a:ext uri="{FF2B5EF4-FFF2-40B4-BE49-F238E27FC236}">
                <a16:creationId xmlns:a16="http://schemas.microsoft.com/office/drawing/2014/main" id="{B34A2928-13F1-BF4E-BD3E-5554A5293788}"/>
              </a:ext>
            </a:extLst>
          </p:cNvPr>
          <p:cNvSpPr>
            <a:spLocks noGrp="1"/>
          </p:cNvSpPr>
          <p:nvPr>
            <p:ph sz="half" idx="11"/>
          </p:nvPr>
        </p:nvSpPr>
        <p:spPr>
          <a:xfrm>
            <a:off x="6315205" y="1825625"/>
            <a:ext cx="5038596" cy="350660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E40FD1B3-FAF2-A449-9E44-6A6E03FCDF1D}"/>
              </a:ext>
            </a:extLst>
          </p:cNvPr>
          <p:cNvSpPr>
            <a:spLocks noGrp="1"/>
          </p:cNvSpPr>
          <p:nvPr>
            <p:ph type="title"/>
          </p:nvPr>
        </p:nvSpPr>
        <p:spPr>
          <a:xfrm>
            <a:off x="838200" y="365125"/>
            <a:ext cx="10515600" cy="1325563"/>
          </a:xfrm>
          <a:prstGeom prst="rect">
            <a:avLst/>
          </a:prstGeom>
        </p:spPr>
        <p:txBody>
          <a:bodyPr anchor="ctr"/>
          <a:lstStyle/>
          <a:p>
            <a:r>
              <a:rPr lang="en-US"/>
              <a:t>Click to edit Master title style</a:t>
            </a:r>
          </a:p>
        </p:txBody>
      </p:sp>
      <p:sp>
        <p:nvSpPr>
          <p:cNvPr id="11" name="Content Placeholder 2">
            <a:extLst>
              <a:ext uri="{FF2B5EF4-FFF2-40B4-BE49-F238E27FC236}">
                <a16:creationId xmlns:a16="http://schemas.microsoft.com/office/drawing/2014/main" id="{AF5108E3-16A1-1841-B8DC-2593341B6AD7}"/>
              </a:ext>
            </a:extLst>
          </p:cNvPr>
          <p:cNvSpPr>
            <a:spLocks noGrp="1"/>
          </p:cNvSpPr>
          <p:nvPr>
            <p:ph sz="half" idx="1"/>
          </p:nvPr>
        </p:nvSpPr>
        <p:spPr>
          <a:xfrm>
            <a:off x="838200" y="1825625"/>
            <a:ext cx="5038596" cy="350660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39941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No Symbol)">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95EA91A-8332-4C79-8136-7F08F76C44D1}"/>
              </a:ext>
            </a:extLst>
          </p:cNvPr>
          <p:cNvSpPr>
            <a:spLocks noGrp="1"/>
          </p:cNvSpPr>
          <p:nvPr>
            <p:ph type="title"/>
          </p:nvPr>
        </p:nvSpPr>
        <p:spPr>
          <a:xfrm>
            <a:off x="838200" y="365125"/>
            <a:ext cx="10515600" cy="1325563"/>
          </a:xfrm>
          <a:prstGeom prst="rect">
            <a:avLst/>
          </a:prstGeom>
        </p:spPr>
        <p:txBody>
          <a:bodyPr anchor="ctr"/>
          <a:lstStyle/>
          <a:p>
            <a:r>
              <a:rPr lang="en-US"/>
              <a:t>Click to edit Master title style</a:t>
            </a:r>
          </a:p>
        </p:txBody>
      </p:sp>
      <p:sp>
        <p:nvSpPr>
          <p:cNvPr id="6" name="Content Placeholder 2">
            <a:extLst>
              <a:ext uri="{FF2B5EF4-FFF2-40B4-BE49-F238E27FC236}">
                <a16:creationId xmlns:a16="http://schemas.microsoft.com/office/drawing/2014/main" id="{73D75CB0-1620-4CBC-ADDE-31A28A930E41}"/>
              </a:ext>
            </a:extLst>
          </p:cNvPr>
          <p:cNvSpPr>
            <a:spLocks noGrp="1"/>
          </p:cNvSpPr>
          <p:nvPr>
            <p:ph sz="half" idx="1"/>
          </p:nvPr>
        </p:nvSpPr>
        <p:spPr>
          <a:xfrm>
            <a:off x="838200" y="1825625"/>
            <a:ext cx="5038596" cy="350660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22AF324E-1F35-4923-847A-B73AFBC314E5}"/>
              </a:ext>
            </a:extLst>
          </p:cNvPr>
          <p:cNvSpPr>
            <a:spLocks noGrp="1"/>
          </p:cNvSpPr>
          <p:nvPr>
            <p:ph sz="half" idx="11"/>
          </p:nvPr>
        </p:nvSpPr>
        <p:spPr>
          <a:xfrm>
            <a:off x="6315205" y="1825625"/>
            <a:ext cx="5038596" cy="350660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71542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3" name="Graphic 10" descr="&quot;&quot;">
            <a:extLst>
              <a:ext uri="{FF2B5EF4-FFF2-40B4-BE49-F238E27FC236}">
                <a16:creationId xmlns:a16="http://schemas.microsoft.com/office/drawing/2014/main" id="{197F7104-D413-6D43-BAA7-00FDC9FFFAE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879" b="7360"/>
          <a:stretch/>
        </p:blipFill>
        <p:spPr>
          <a:xfrm>
            <a:off x="7810500" y="1343032"/>
            <a:ext cx="4381500" cy="4659045"/>
          </a:xfrm>
          <a:prstGeom prst="rect">
            <a:avLst/>
          </a:prstGeom>
        </p:spPr>
      </p:pic>
      <p:sp>
        <p:nvSpPr>
          <p:cNvPr id="14" name="Title 1">
            <a:extLst>
              <a:ext uri="{FF2B5EF4-FFF2-40B4-BE49-F238E27FC236}">
                <a16:creationId xmlns:a16="http://schemas.microsoft.com/office/drawing/2014/main" id="{265A8D01-BB09-574A-98E9-174DF67963E2}"/>
              </a:ext>
            </a:extLst>
          </p:cNvPr>
          <p:cNvSpPr>
            <a:spLocks noGrp="1"/>
          </p:cNvSpPr>
          <p:nvPr>
            <p:ph type="title"/>
          </p:nvPr>
        </p:nvSpPr>
        <p:spPr>
          <a:xfrm>
            <a:off x="839788" y="365125"/>
            <a:ext cx="10515600" cy="1325563"/>
          </a:xfrm>
          <a:prstGeom prst="rect">
            <a:avLst/>
          </a:prstGeom>
        </p:spPr>
        <p:txBody>
          <a:bodyPr anchor="ctr"/>
          <a:lstStyle/>
          <a:p>
            <a:r>
              <a:rPr lang="en-US"/>
              <a:t>Click to edit Master title style</a:t>
            </a:r>
          </a:p>
        </p:txBody>
      </p:sp>
      <p:sp>
        <p:nvSpPr>
          <p:cNvPr id="15" name="Text Placeholder 2">
            <a:extLst>
              <a:ext uri="{FF2B5EF4-FFF2-40B4-BE49-F238E27FC236}">
                <a16:creationId xmlns:a16="http://schemas.microsoft.com/office/drawing/2014/main" id="{3A1CDB8D-D24F-0147-884E-F1A5EE418BF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3">
            <a:extLst>
              <a:ext uri="{FF2B5EF4-FFF2-40B4-BE49-F238E27FC236}">
                <a16:creationId xmlns:a16="http://schemas.microsoft.com/office/drawing/2014/main" id="{CC9E3033-299C-DE4A-96CC-8573D1BF1C60}"/>
              </a:ext>
            </a:extLst>
          </p:cNvPr>
          <p:cNvSpPr>
            <a:spLocks noGrp="1"/>
          </p:cNvSpPr>
          <p:nvPr>
            <p:ph sz="half" idx="2"/>
          </p:nvPr>
        </p:nvSpPr>
        <p:spPr>
          <a:xfrm>
            <a:off x="839788" y="2505075"/>
            <a:ext cx="5157787" cy="304395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4">
            <a:extLst>
              <a:ext uri="{FF2B5EF4-FFF2-40B4-BE49-F238E27FC236}">
                <a16:creationId xmlns:a16="http://schemas.microsoft.com/office/drawing/2014/main" id="{9F0BC1F0-BF96-E04D-B775-599656AD3CF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5">
            <a:extLst>
              <a:ext uri="{FF2B5EF4-FFF2-40B4-BE49-F238E27FC236}">
                <a16:creationId xmlns:a16="http://schemas.microsoft.com/office/drawing/2014/main" id="{3893FA84-52BE-BE48-B0FE-E47F5CC4D7C8}"/>
              </a:ext>
            </a:extLst>
          </p:cNvPr>
          <p:cNvSpPr>
            <a:spLocks noGrp="1"/>
          </p:cNvSpPr>
          <p:nvPr>
            <p:ph sz="quarter" idx="4"/>
          </p:nvPr>
        </p:nvSpPr>
        <p:spPr>
          <a:xfrm>
            <a:off x="6172200" y="2505075"/>
            <a:ext cx="5183188" cy="304395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3900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6F55671-2CE0-0145-82F3-E2C6AF0848FB}"/>
              </a:ext>
            </a:extLst>
          </p:cNvPr>
          <p:cNvSpPr txBox="1"/>
          <p:nvPr userDrawn="1"/>
        </p:nvSpPr>
        <p:spPr>
          <a:xfrm>
            <a:off x="1210962" y="6289589"/>
            <a:ext cx="184731" cy="369332"/>
          </a:xfrm>
          <a:prstGeom prst="rect">
            <a:avLst/>
          </a:prstGeom>
          <a:noFill/>
        </p:spPr>
        <p:txBody>
          <a:bodyPr wrap="none" rtlCol="0">
            <a:spAutoFit/>
          </a:bodyPr>
          <a:lstStyle/>
          <a:p>
            <a:endParaRPr lang="en-US"/>
          </a:p>
        </p:txBody>
      </p:sp>
      <p:pic>
        <p:nvPicPr>
          <p:cNvPr id="12" name="Graphic 10" descr="&quot;&quot;">
            <a:extLst>
              <a:ext uri="{FF2B5EF4-FFF2-40B4-BE49-F238E27FC236}">
                <a16:creationId xmlns:a16="http://schemas.microsoft.com/office/drawing/2014/main" id="{5DC9563F-1472-E047-86CC-C812D61F276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879" b="7360"/>
          <a:stretch/>
        </p:blipFill>
        <p:spPr>
          <a:xfrm>
            <a:off x="7810500" y="1343032"/>
            <a:ext cx="4381500" cy="4659045"/>
          </a:xfrm>
          <a:prstGeom prst="rect">
            <a:avLst/>
          </a:prstGeom>
        </p:spPr>
      </p:pic>
      <p:sp>
        <p:nvSpPr>
          <p:cNvPr id="13" name="Title 1">
            <a:extLst>
              <a:ext uri="{FF2B5EF4-FFF2-40B4-BE49-F238E27FC236}">
                <a16:creationId xmlns:a16="http://schemas.microsoft.com/office/drawing/2014/main" id="{07A122B4-71DB-7A42-A03D-64A4800EAD3A}"/>
              </a:ext>
            </a:extLst>
          </p:cNvPr>
          <p:cNvSpPr>
            <a:spLocks noGrp="1"/>
          </p:cNvSpPr>
          <p:nvPr>
            <p:ph type="title"/>
          </p:nvPr>
        </p:nvSpPr>
        <p:spPr>
          <a:xfrm>
            <a:off x="838200" y="365125"/>
            <a:ext cx="10515600" cy="1325563"/>
          </a:xfrm>
          <a:prstGeom prst="rect">
            <a:avLst/>
          </a:prstGeom>
        </p:spPr>
        <p:txBody>
          <a:bodyPr anchor="ctr"/>
          <a:lstStyle/>
          <a:p>
            <a:r>
              <a:rPr lang="en-US"/>
              <a:t>Click to edit Master title style</a:t>
            </a:r>
          </a:p>
        </p:txBody>
      </p:sp>
      <p:sp>
        <p:nvSpPr>
          <p:cNvPr id="14" name="Content Placeholder 2">
            <a:extLst>
              <a:ext uri="{FF2B5EF4-FFF2-40B4-BE49-F238E27FC236}">
                <a16:creationId xmlns:a16="http://schemas.microsoft.com/office/drawing/2014/main" id="{1FF4EC36-71DB-0D4B-BDAE-35E8F3C5E451}"/>
              </a:ext>
            </a:extLst>
          </p:cNvPr>
          <p:cNvSpPr>
            <a:spLocks noGrp="1"/>
          </p:cNvSpPr>
          <p:nvPr>
            <p:ph idx="1"/>
          </p:nvPr>
        </p:nvSpPr>
        <p:spPr>
          <a:xfrm>
            <a:off x="838200" y="1825625"/>
            <a:ext cx="10515600" cy="36545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30809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pic>
        <p:nvPicPr>
          <p:cNvPr id="8" name="Graphic 10" descr="&quot;&quot;">
            <a:extLst>
              <a:ext uri="{FF2B5EF4-FFF2-40B4-BE49-F238E27FC236}">
                <a16:creationId xmlns:a16="http://schemas.microsoft.com/office/drawing/2014/main" id="{882AA039-8074-8A42-BF52-E80E32B656D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879" b="7360"/>
          <a:stretch/>
        </p:blipFill>
        <p:spPr>
          <a:xfrm>
            <a:off x="7810500" y="1343032"/>
            <a:ext cx="4381500" cy="4659045"/>
          </a:xfrm>
          <a:prstGeom prst="rect">
            <a:avLst/>
          </a:prstGeom>
        </p:spPr>
      </p:pic>
      <p:sp>
        <p:nvSpPr>
          <p:cNvPr id="9" name="Title 1">
            <a:extLst>
              <a:ext uri="{FF2B5EF4-FFF2-40B4-BE49-F238E27FC236}">
                <a16:creationId xmlns:a16="http://schemas.microsoft.com/office/drawing/2014/main" id="{302984C9-F0A0-4143-8019-9C88588C0ACF}"/>
              </a:ext>
            </a:extLst>
          </p:cNvPr>
          <p:cNvSpPr>
            <a:spLocks noGrp="1"/>
          </p:cNvSpPr>
          <p:nvPr>
            <p:ph type="title"/>
          </p:nvPr>
        </p:nvSpPr>
        <p:spPr>
          <a:xfrm>
            <a:off x="838200" y="365125"/>
            <a:ext cx="10515600" cy="1325563"/>
          </a:xfrm>
          <a:prstGeom prst="rect">
            <a:avLst/>
          </a:prstGeom>
        </p:spPr>
        <p:txBody>
          <a:bodyPr anchor="ctr"/>
          <a:lstStyle/>
          <a:p>
            <a:r>
              <a:rPr lang="en-US"/>
              <a:t>Click to edit Master title style</a:t>
            </a:r>
          </a:p>
        </p:txBody>
      </p:sp>
      <p:sp>
        <p:nvSpPr>
          <p:cNvPr id="10" name="Text Placeholder 8">
            <a:extLst>
              <a:ext uri="{FF2B5EF4-FFF2-40B4-BE49-F238E27FC236}">
                <a16:creationId xmlns:a16="http://schemas.microsoft.com/office/drawing/2014/main" id="{F836CCD0-AD0D-D148-8668-FE3DE30890E5}"/>
              </a:ext>
            </a:extLst>
          </p:cNvPr>
          <p:cNvSpPr>
            <a:spLocks noGrp="1"/>
          </p:cNvSpPr>
          <p:nvPr>
            <p:ph type="body" sz="quarter" idx="12"/>
          </p:nvPr>
        </p:nvSpPr>
        <p:spPr>
          <a:xfrm>
            <a:off x="838200" y="1849438"/>
            <a:ext cx="4578350" cy="33020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6">
            <a:extLst>
              <a:ext uri="{FF2B5EF4-FFF2-40B4-BE49-F238E27FC236}">
                <a16:creationId xmlns:a16="http://schemas.microsoft.com/office/drawing/2014/main" id="{06FA7181-E099-6843-A8F9-680B79A695B3}"/>
              </a:ext>
            </a:extLst>
          </p:cNvPr>
          <p:cNvSpPr>
            <a:spLocks noGrp="1"/>
          </p:cNvSpPr>
          <p:nvPr>
            <p:ph type="pic" sz="quarter" idx="11"/>
          </p:nvPr>
        </p:nvSpPr>
        <p:spPr>
          <a:xfrm>
            <a:off x="5608638" y="1849438"/>
            <a:ext cx="6583362" cy="3302000"/>
          </a:xfrm>
          <a:prstGeom prst="rect">
            <a:avLst/>
          </a:prstGeom>
        </p:spPr>
        <p:txBody>
          <a:bodyPr/>
          <a:lstStyle/>
          <a:p>
            <a:endParaRPr lang="en-US"/>
          </a:p>
        </p:txBody>
      </p:sp>
    </p:spTree>
    <p:extLst>
      <p:ext uri="{BB962C8B-B14F-4D97-AF65-F5344CB8AC3E}">
        <p14:creationId xmlns:p14="http://schemas.microsoft.com/office/powerpoint/2010/main" val="35300540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1" name="Graphic 10" descr="&quot;&quot;">
            <a:extLst>
              <a:ext uri="{FF2B5EF4-FFF2-40B4-BE49-F238E27FC236}">
                <a16:creationId xmlns:a16="http://schemas.microsoft.com/office/drawing/2014/main" id="{3A25528D-63CD-E94F-B11F-CCE374D4023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879" b="7360"/>
          <a:stretch/>
        </p:blipFill>
        <p:spPr>
          <a:xfrm>
            <a:off x="7810500" y="1343032"/>
            <a:ext cx="4381500" cy="4659045"/>
          </a:xfrm>
          <a:prstGeom prst="rect">
            <a:avLst/>
          </a:prstGeom>
        </p:spPr>
      </p:pic>
      <p:sp>
        <p:nvSpPr>
          <p:cNvPr id="12" name="Content Placeholder 2">
            <a:extLst>
              <a:ext uri="{FF2B5EF4-FFF2-40B4-BE49-F238E27FC236}">
                <a16:creationId xmlns:a16="http://schemas.microsoft.com/office/drawing/2014/main" id="{1481E0B5-9938-4F43-B91F-70237C68E577}"/>
              </a:ext>
            </a:extLst>
          </p:cNvPr>
          <p:cNvSpPr>
            <a:spLocks noGrp="1"/>
          </p:cNvSpPr>
          <p:nvPr>
            <p:ph idx="1"/>
          </p:nvPr>
        </p:nvSpPr>
        <p:spPr>
          <a:xfrm>
            <a:off x="5183188" y="987426"/>
            <a:ext cx="6172200" cy="4536188"/>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22B67247-14D1-FC40-843F-ABE647D4A97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14" name="Text Placeholder 3">
            <a:extLst>
              <a:ext uri="{FF2B5EF4-FFF2-40B4-BE49-F238E27FC236}">
                <a16:creationId xmlns:a16="http://schemas.microsoft.com/office/drawing/2014/main" id="{63C8DA8B-196B-BE43-B045-F8AD050F6BFC}"/>
              </a:ext>
            </a:extLst>
          </p:cNvPr>
          <p:cNvSpPr>
            <a:spLocks noGrp="1"/>
          </p:cNvSpPr>
          <p:nvPr>
            <p:ph type="body" sz="half" idx="2"/>
          </p:nvPr>
        </p:nvSpPr>
        <p:spPr>
          <a:xfrm>
            <a:off x="839788" y="2057400"/>
            <a:ext cx="3932237" cy="3466214"/>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995848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7" name="Graphic 10" descr="&quot;&quot;">
            <a:extLst>
              <a:ext uri="{FF2B5EF4-FFF2-40B4-BE49-F238E27FC236}">
                <a16:creationId xmlns:a16="http://schemas.microsoft.com/office/drawing/2014/main" id="{25FA6CFF-235E-FA42-96BC-796E5AD403C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879" b="7360"/>
          <a:stretch/>
        </p:blipFill>
        <p:spPr>
          <a:xfrm>
            <a:off x="7810500" y="1343032"/>
            <a:ext cx="4381500" cy="4659045"/>
          </a:xfrm>
          <a:prstGeom prst="rect">
            <a:avLst/>
          </a:prstGeom>
        </p:spPr>
      </p:pic>
      <p:sp>
        <p:nvSpPr>
          <p:cNvPr id="8" name="Title 1">
            <a:extLst>
              <a:ext uri="{FF2B5EF4-FFF2-40B4-BE49-F238E27FC236}">
                <a16:creationId xmlns:a16="http://schemas.microsoft.com/office/drawing/2014/main" id="{2040C269-FA2A-AA46-BA29-9E4E98DD756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9" name="Text Placeholder 3">
            <a:extLst>
              <a:ext uri="{FF2B5EF4-FFF2-40B4-BE49-F238E27FC236}">
                <a16:creationId xmlns:a16="http://schemas.microsoft.com/office/drawing/2014/main" id="{E3AF1881-E60D-034C-90D7-3AE9DD8B916B}"/>
              </a:ext>
            </a:extLst>
          </p:cNvPr>
          <p:cNvSpPr>
            <a:spLocks noGrp="1"/>
          </p:cNvSpPr>
          <p:nvPr>
            <p:ph type="body" sz="half" idx="2"/>
          </p:nvPr>
        </p:nvSpPr>
        <p:spPr>
          <a:xfrm>
            <a:off x="839788" y="2057400"/>
            <a:ext cx="3932237" cy="336520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3" name="Picture Placeholder 2">
            <a:extLst>
              <a:ext uri="{FF2B5EF4-FFF2-40B4-BE49-F238E27FC236}">
                <a16:creationId xmlns:a16="http://schemas.microsoft.com/office/drawing/2014/main" id="{416D1313-F5C9-4B4F-B122-854EF673B59B}"/>
              </a:ext>
            </a:extLst>
          </p:cNvPr>
          <p:cNvSpPr>
            <a:spLocks noGrp="1"/>
          </p:cNvSpPr>
          <p:nvPr>
            <p:ph type="pic" idx="1"/>
          </p:nvPr>
        </p:nvSpPr>
        <p:spPr>
          <a:xfrm>
            <a:off x="5183188" y="987425"/>
            <a:ext cx="7008812" cy="443518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73519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ext / Large Content Right" preserve="1">
  <p:cSld name="Text / Large Content Right">
    <p:spTree>
      <p:nvGrpSpPr>
        <p:cNvPr id="1" name="Shape 76"/>
        <p:cNvGrpSpPr/>
        <p:nvPr/>
      </p:nvGrpSpPr>
      <p:grpSpPr>
        <a:xfrm>
          <a:off x="0" y="0"/>
          <a:ext cx="0" cy="0"/>
          <a:chOff x="0" y="0"/>
          <a:chExt cx="0" cy="0"/>
        </a:xfrm>
      </p:grpSpPr>
      <p:sp>
        <p:nvSpPr>
          <p:cNvPr id="77" name="Google Shape;77;p42"/>
          <p:cNvSpPr txBox="1">
            <a:spLocks noGrp="1"/>
          </p:cNvSpPr>
          <p:nvPr>
            <p:ph type="title"/>
          </p:nvPr>
        </p:nvSpPr>
        <p:spPr>
          <a:xfrm>
            <a:off x="0" y="-1"/>
            <a:ext cx="6126480" cy="1825625"/>
          </a:xfrm>
          <a:prstGeom prst="rect">
            <a:avLst/>
          </a:prstGeom>
          <a:noFill/>
          <a:ln>
            <a:noFill/>
          </a:ln>
        </p:spPr>
        <p:txBody>
          <a:bodyPr spcFirstLastPara="1" wrap="square" lIns="457200" tIns="457200" rIns="228600" bIns="228600" anchor="t" anchorCtr="0">
            <a:normAutofit/>
          </a:bodyPr>
          <a:lstStyle>
            <a:lvl1pPr lvl="0" algn="l">
              <a:lnSpc>
                <a:spcPct val="90000"/>
              </a:lnSpc>
              <a:spcBef>
                <a:spcPts val="0"/>
              </a:spcBef>
              <a:spcAft>
                <a:spcPts val="0"/>
              </a:spcAft>
              <a:buClr>
                <a:srgbClr val="002F6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2"/>
          <p:cNvSpPr txBox="1">
            <a:spLocks noGrp="1"/>
          </p:cNvSpPr>
          <p:nvPr>
            <p:ph type="body" idx="1"/>
          </p:nvPr>
        </p:nvSpPr>
        <p:spPr>
          <a:xfrm>
            <a:off x="0" y="1825625"/>
            <a:ext cx="6126163" cy="4156075"/>
          </a:xfrm>
          <a:prstGeom prst="rect">
            <a:avLst/>
          </a:prstGeom>
          <a:noFill/>
          <a:ln>
            <a:noFill/>
          </a:ln>
        </p:spPr>
        <p:txBody>
          <a:bodyPr spcFirstLastPara="1" wrap="square" lIns="685800" tIns="45700" rIns="685800" bIns="228600" anchor="t" anchorCtr="0">
            <a:normAutofit/>
          </a:bodyPr>
          <a:lstStyle>
            <a:lvl1pPr marL="457200" lvl="0" indent="-342900" algn="l">
              <a:lnSpc>
                <a:spcPct val="90000"/>
              </a:lnSpc>
              <a:spcBef>
                <a:spcPts val="1000"/>
              </a:spcBef>
              <a:spcAft>
                <a:spcPts val="0"/>
              </a:spcAft>
              <a:buClr>
                <a:srgbClr val="53575A"/>
              </a:buClr>
              <a:buSzPts val="1800"/>
              <a:buChar char="•"/>
              <a:defRPr/>
            </a:lvl1pPr>
            <a:lvl2pPr marL="914400" lvl="1" indent="-342900" algn="l">
              <a:lnSpc>
                <a:spcPct val="90000"/>
              </a:lnSpc>
              <a:spcBef>
                <a:spcPts val="500"/>
              </a:spcBef>
              <a:spcAft>
                <a:spcPts val="0"/>
              </a:spcAft>
              <a:buClr>
                <a:srgbClr val="53575A"/>
              </a:buClr>
              <a:buSzPts val="1800"/>
              <a:buChar char="•"/>
              <a:defRPr/>
            </a:lvl2pPr>
            <a:lvl3pPr marL="1371600" lvl="2" indent="-342900" algn="l">
              <a:lnSpc>
                <a:spcPct val="90000"/>
              </a:lnSpc>
              <a:spcBef>
                <a:spcPts val="500"/>
              </a:spcBef>
              <a:spcAft>
                <a:spcPts val="0"/>
              </a:spcAft>
              <a:buClr>
                <a:srgbClr val="53575A"/>
              </a:buClr>
              <a:buSzPts val="1800"/>
              <a:buChar char="•"/>
              <a:defRPr/>
            </a:lvl3pPr>
            <a:lvl4pPr marL="1828800" lvl="3" indent="-342900" algn="l">
              <a:lnSpc>
                <a:spcPct val="90000"/>
              </a:lnSpc>
              <a:spcBef>
                <a:spcPts val="500"/>
              </a:spcBef>
              <a:spcAft>
                <a:spcPts val="0"/>
              </a:spcAft>
              <a:buClr>
                <a:srgbClr val="53575A"/>
              </a:buClr>
              <a:buSzPts val="1800"/>
              <a:buChar char="•"/>
              <a:defRPr/>
            </a:lvl4pPr>
            <a:lvl5pPr marL="2286000" lvl="4" indent="-342900" algn="l">
              <a:lnSpc>
                <a:spcPct val="90000"/>
              </a:lnSpc>
              <a:spcBef>
                <a:spcPts val="500"/>
              </a:spcBef>
              <a:spcAft>
                <a:spcPts val="0"/>
              </a:spcAft>
              <a:buClr>
                <a:srgbClr val="53575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42"/>
          <p:cNvSpPr txBox="1">
            <a:spLocks noGrp="1"/>
          </p:cNvSpPr>
          <p:nvPr>
            <p:ph type="body" idx="2"/>
          </p:nvPr>
        </p:nvSpPr>
        <p:spPr>
          <a:xfrm>
            <a:off x="6126163" y="495300"/>
            <a:ext cx="5486400" cy="5486400"/>
          </a:xfrm>
          <a:prstGeom prst="rect">
            <a:avLst/>
          </a:prstGeom>
          <a:noFill/>
          <a:ln>
            <a:noFill/>
          </a:ln>
        </p:spPr>
        <p:txBody>
          <a:bodyPr spcFirstLastPara="1" wrap="square" lIns="685800" tIns="45700" rIns="685800" bIns="228600" anchor="t" anchorCtr="0">
            <a:normAutofit/>
          </a:bodyPr>
          <a:lstStyle>
            <a:lvl1pPr marL="457200" lvl="0" indent="-228600" algn="l">
              <a:lnSpc>
                <a:spcPct val="90000"/>
              </a:lnSpc>
              <a:spcBef>
                <a:spcPts val="1000"/>
              </a:spcBef>
              <a:spcAft>
                <a:spcPts val="0"/>
              </a:spcAft>
              <a:buClr>
                <a:srgbClr val="53575A"/>
              </a:buClr>
              <a:buSzPts val="2800"/>
              <a:buNone/>
              <a:defRPr/>
            </a:lvl1pPr>
            <a:lvl2pPr marL="914400" lvl="1" indent="-228600" algn="l">
              <a:lnSpc>
                <a:spcPct val="90000"/>
              </a:lnSpc>
              <a:spcBef>
                <a:spcPts val="500"/>
              </a:spcBef>
              <a:spcAft>
                <a:spcPts val="0"/>
              </a:spcAft>
              <a:buClr>
                <a:srgbClr val="53575A"/>
              </a:buClr>
              <a:buSzPts val="2400"/>
              <a:buNone/>
              <a:defRPr/>
            </a:lvl2pPr>
            <a:lvl3pPr marL="1371600" lvl="2" indent="-228600" algn="l">
              <a:lnSpc>
                <a:spcPct val="90000"/>
              </a:lnSpc>
              <a:spcBef>
                <a:spcPts val="500"/>
              </a:spcBef>
              <a:spcAft>
                <a:spcPts val="0"/>
              </a:spcAft>
              <a:buClr>
                <a:srgbClr val="53575A"/>
              </a:buClr>
              <a:buSzPts val="2000"/>
              <a:buNone/>
              <a:defRPr/>
            </a:lvl3pPr>
            <a:lvl4pPr marL="1828800" lvl="3" indent="-228600" algn="l">
              <a:lnSpc>
                <a:spcPct val="90000"/>
              </a:lnSpc>
              <a:spcBef>
                <a:spcPts val="500"/>
              </a:spcBef>
              <a:spcAft>
                <a:spcPts val="0"/>
              </a:spcAft>
              <a:buClr>
                <a:srgbClr val="53575A"/>
              </a:buClr>
              <a:buSzPts val="1800"/>
              <a:buNone/>
              <a:defRPr/>
            </a:lvl4pPr>
            <a:lvl5pPr marL="2286000" lvl="4" indent="-228600" algn="l">
              <a:lnSpc>
                <a:spcPct val="90000"/>
              </a:lnSpc>
              <a:spcBef>
                <a:spcPts val="500"/>
              </a:spcBef>
              <a:spcAft>
                <a:spcPts val="0"/>
              </a:spcAft>
              <a:buClr>
                <a:srgbClr val="53575A"/>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944629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Only Two Areas">
    <p:spTree>
      <p:nvGrpSpPr>
        <p:cNvPr id="1" name=""/>
        <p:cNvGrpSpPr/>
        <p:nvPr/>
      </p:nvGrpSpPr>
      <p:grpSpPr>
        <a:xfrm>
          <a:off x="0" y="0"/>
          <a:ext cx="0" cy="0"/>
          <a:chOff x="0" y="0"/>
          <a:chExt cx="0" cy="0"/>
        </a:xfrm>
      </p:grpSpPr>
      <p:pic>
        <p:nvPicPr>
          <p:cNvPr id="7"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 r="12879" b="-1364"/>
          <a:stretch/>
        </p:blipFill>
        <p:spPr>
          <a:xfrm>
            <a:off x="7810500" y="1041748"/>
            <a:ext cx="4381500" cy="5097795"/>
          </a:xfrm>
          <a:prstGeom prst="rect">
            <a:avLst/>
          </a:prstGeom>
        </p:spPr>
      </p:pic>
      <p:sp>
        <p:nvSpPr>
          <p:cNvPr id="2" name="Title 1">
            <a:extLst>
              <a:ext uri="{FF2B5EF4-FFF2-40B4-BE49-F238E27FC236}">
                <a16:creationId xmlns:a16="http://schemas.microsoft.com/office/drawing/2014/main" id="{195EA91A-8332-4C79-8136-7F08F76C44D1}"/>
              </a:ext>
            </a:extLst>
          </p:cNvPr>
          <p:cNvSpPr>
            <a:spLocks noGrp="1"/>
          </p:cNvSpPr>
          <p:nvPr>
            <p:ph type="title"/>
          </p:nvPr>
        </p:nvSpPr>
        <p:spPr/>
        <p:txBody>
          <a:bodyPr/>
          <a:lstStyle/>
          <a:p>
            <a:r>
              <a:rPr lang="en-US"/>
              <a:t>Click to edit Master title style</a:t>
            </a:r>
          </a:p>
        </p:txBody>
      </p:sp>
      <p:sp>
        <p:nvSpPr>
          <p:cNvPr id="8" name="Text Placeholder Left"/>
          <p:cNvSpPr>
            <a:spLocks noGrp="1"/>
          </p:cNvSpPr>
          <p:nvPr>
            <p:ph type="body" sz="quarter" idx="12"/>
          </p:nvPr>
        </p:nvSpPr>
        <p:spPr>
          <a:xfrm>
            <a:off x="0" y="1828800"/>
            <a:ext cx="6065838" cy="4019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Right"/>
          <p:cNvSpPr>
            <a:spLocks noGrp="1"/>
          </p:cNvSpPr>
          <p:nvPr>
            <p:ph type="body" sz="quarter" idx="13"/>
          </p:nvPr>
        </p:nvSpPr>
        <p:spPr>
          <a:xfrm>
            <a:off x="6096000" y="1828800"/>
            <a:ext cx="6096000" cy="4019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25FA2D49-EDF3-45E1-AF22-9C956F3347EE}"/>
              </a:ext>
            </a:extLst>
          </p:cNvPr>
          <p:cNvSpPr>
            <a:spLocks noGrp="1"/>
          </p:cNvSpPr>
          <p:nvPr>
            <p:ph type="sldNum" sz="quarter" idx="11"/>
          </p:nvPr>
        </p:nvSpPr>
        <p:spPr/>
        <p:txBody>
          <a:bodyPr/>
          <a:lstStyle/>
          <a:p>
            <a:fld id="{7934E7AA-586C-4B13-A389-1429762DA247}" type="slidenum">
              <a:rPr lang="en-US" smtClean="0"/>
              <a:pPr/>
              <a:t>‹#›</a:t>
            </a:fld>
            <a:endParaRPr lang="en-US"/>
          </a:p>
        </p:txBody>
      </p:sp>
    </p:spTree>
    <p:extLst>
      <p:ext uri="{BB962C8B-B14F-4D97-AF65-F5344CB8AC3E}">
        <p14:creationId xmlns:p14="http://schemas.microsoft.com/office/powerpoint/2010/main" val="34446623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C2909F9-20DD-4BD6-99A8-0BFC1ED669C5}"/>
              </a:ext>
            </a:extLst>
          </p:cNvPr>
          <p:cNvSpPr>
            <a:spLocks noGrp="1"/>
          </p:cNvSpPr>
          <p:nvPr>
            <p:ph type="ctrTitle"/>
          </p:nvPr>
        </p:nvSpPr>
        <p:spPr>
          <a:xfrm>
            <a:off x="1524000" y="2764465"/>
            <a:ext cx="9144000" cy="786809"/>
          </a:xfrm>
        </p:spPr>
        <p:txBody>
          <a:bodyPr anchor="b">
            <a:normAutofit/>
          </a:bodyPr>
          <a:lstStyle>
            <a:lvl1pPr algn="l">
              <a:defRPr sz="4800"/>
            </a:lvl1pPr>
          </a:lstStyle>
          <a:p>
            <a:r>
              <a:rPr lang="en-US"/>
              <a:t>Click to edit Master title style</a:t>
            </a:r>
          </a:p>
        </p:txBody>
      </p:sp>
      <p:sp>
        <p:nvSpPr>
          <p:cNvPr id="8" name="Subtitle 2">
            <a:extLst>
              <a:ext uri="{FF2B5EF4-FFF2-40B4-BE49-F238E27FC236}">
                <a16:creationId xmlns:a16="http://schemas.microsoft.com/office/drawing/2014/main" id="{3D382415-6ABB-4402-9BED-B55896826984}"/>
              </a:ext>
            </a:extLst>
          </p:cNvPr>
          <p:cNvSpPr>
            <a:spLocks noGrp="1"/>
          </p:cNvSpPr>
          <p:nvPr>
            <p:ph type="subTitle" idx="1"/>
          </p:nvPr>
        </p:nvSpPr>
        <p:spPr>
          <a:xfrm>
            <a:off x="1524000" y="2235754"/>
            <a:ext cx="9144000" cy="480864"/>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431502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FAF8D16-D80A-4CB6-B9F9-B6F5D66BF107}"/>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8" name="Content Placeholder 2">
            <a:extLst>
              <a:ext uri="{FF2B5EF4-FFF2-40B4-BE49-F238E27FC236}">
                <a16:creationId xmlns:a16="http://schemas.microsoft.com/office/drawing/2014/main" id="{F3552B30-7A45-4576-934E-9AE654092202}"/>
              </a:ext>
            </a:extLst>
          </p:cNvPr>
          <p:cNvSpPr>
            <a:spLocks noGrp="1"/>
          </p:cNvSpPr>
          <p:nvPr>
            <p:ph idx="1"/>
          </p:nvPr>
        </p:nvSpPr>
        <p:spPr>
          <a:xfrm>
            <a:off x="838200" y="1825625"/>
            <a:ext cx="10515600" cy="300155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71278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C44B8D1-9F6F-4014-8445-0B4C490095B5}"/>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8" name="Content Placeholder 2">
            <a:extLst>
              <a:ext uri="{FF2B5EF4-FFF2-40B4-BE49-F238E27FC236}">
                <a16:creationId xmlns:a16="http://schemas.microsoft.com/office/drawing/2014/main" id="{10918B54-B165-4755-BE7A-A085C769E1B7}"/>
              </a:ext>
            </a:extLst>
          </p:cNvPr>
          <p:cNvSpPr>
            <a:spLocks noGrp="1"/>
          </p:cNvSpPr>
          <p:nvPr>
            <p:ph sz="half" idx="1"/>
          </p:nvPr>
        </p:nvSpPr>
        <p:spPr>
          <a:xfrm>
            <a:off x="838200" y="1825625"/>
            <a:ext cx="5181600" cy="350660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7B1392F9-35D6-4CD5-AEA0-91273D3F4A3C}"/>
              </a:ext>
            </a:extLst>
          </p:cNvPr>
          <p:cNvSpPr>
            <a:spLocks noGrp="1"/>
          </p:cNvSpPr>
          <p:nvPr>
            <p:ph sz="half" idx="10"/>
          </p:nvPr>
        </p:nvSpPr>
        <p:spPr>
          <a:xfrm>
            <a:off x="6172202" y="1825625"/>
            <a:ext cx="5181600" cy="350660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72198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2698555-9940-4EB7-A686-C22E91CD551B}"/>
              </a:ext>
            </a:extLst>
          </p:cNvPr>
          <p:cNvSpPr>
            <a:spLocks noGrp="1"/>
          </p:cNvSpPr>
          <p:nvPr>
            <p:ph type="title"/>
          </p:nvPr>
        </p:nvSpPr>
        <p:spPr>
          <a:xfrm>
            <a:off x="839788" y="352425"/>
            <a:ext cx="10515600" cy="1325563"/>
          </a:xfrm>
        </p:spPr>
        <p:txBody>
          <a:bodyPr/>
          <a:lstStyle/>
          <a:p>
            <a:r>
              <a:rPr lang="en-US"/>
              <a:t>Click to edit Master title style</a:t>
            </a:r>
          </a:p>
        </p:txBody>
      </p:sp>
      <p:sp>
        <p:nvSpPr>
          <p:cNvPr id="9" name="Text Placeholder 2">
            <a:extLst>
              <a:ext uri="{FF2B5EF4-FFF2-40B4-BE49-F238E27FC236}">
                <a16:creationId xmlns:a16="http://schemas.microsoft.com/office/drawing/2014/main" id="{38E60D12-30DB-446D-BF31-F167948B875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a:extLst>
              <a:ext uri="{FF2B5EF4-FFF2-40B4-BE49-F238E27FC236}">
                <a16:creationId xmlns:a16="http://schemas.microsoft.com/office/drawing/2014/main" id="{2DDF733E-E00C-437A-AE0A-8E8E5BA5920E}"/>
              </a:ext>
            </a:extLst>
          </p:cNvPr>
          <p:cNvSpPr>
            <a:spLocks noGrp="1"/>
          </p:cNvSpPr>
          <p:nvPr>
            <p:ph sz="half" idx="2"/>
          </p:nvPr>
        </p:nvSpPr>
        <p:spPr>
          <a:xfrm>
            <a:off x="839788" y="2505075"/>
            <a:ext cx="5157787" cy="285905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a:extLst>
              <a:ext uri="{FF2B5EF4-FFF2-40B4-BE49-F238E27FC236}">
                <a16:creationId xmlns:a16="http://schemas.microsoft.com/office/drawing/2014/main" id="{3F948005-17BB-46D3-9677-3766F07861A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5">
            <a:extLst>
              <a:ext uri="{FF2B5EF4-FFF2-40B4-BE49-F238E27FC236}">
                <a16:creationId xmlns:a16="http://schemas.microsoft.com/office/drawing/2014/main" id="{0B581D24-290F-4074-9A3E-B9BCD09620AC}"/>
              </a:ext>
            </a:extLst>
          </p:cNvPr>
          <p:cNvSpPr>
            <a:spLocks noGrp="1"/>
          </p:cNvSpPr>
          <p:nvPr>
            <p:ph sz="quarter" idx="4"/>
          </p:nvPr>
        </p:nvSpPr>
        <p:spPr>
          <a:xfrm>
            <a:off x="6172200" y="2505075"/>
            <a:ext cx="5183188" cy="285905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21106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8E34A77-37BB-4BF3-9D7A-79AB5E751882}"/>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2" name="Text Placeholder 8">
            <a:extLst>
              <a:ext uri="{FF2B5EF4-FFF2-40B4-BE49-F238E27FC236}">
                <a16:creationId xmlns:a16="http://schemas.microsoft.com/office/drawing/2014/main" id="{35BDC6FA-B1CD-4FC6-9888-E66EDED929DC}"/>
              </a:ext>
            </a:extLst>
          </p:cNvPr>
          <p:cNvSpPr>
            <a:spLocks noGrp="1"/>
          </p:cNvSpPr>
          <p:nvPr>
            <p:ph type="body" sz="quarter" idx="11"/>
          </p:nvPr>
        </p:nvSpPr>
        <p:spPr>
          <a:xfrm>
            <a:off x="838200" y="1849438"/>
            <a:ext cx="4578350" cy="33020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6">
            <a:extLst>
              <a:ext uri="{FF2B5EF4-FFF2-40B4-BE49-F238E27FC236}">
                <a16:creationId xmlns:a16="http://schemas.microsoft.com/office/drawing/2014/main" id="{7EE699DF-587B-4810-B56E-EA154F0E8B8B}"/>
              </a:ext>
            </a:extLst>
          </p:cNvPr>
          <p:cNvSpPr>
            <a:spLocks noGrp="1"/>
          </p:cNvSpPr>
          <p:nvPr>
            <p:ph type="pic" sz="quarter" idx="10"/>
          </p:nvPr>
        </p:nvSpPr>
        <p:spPr>
          <a:xfrm>
            <a:off x="5608638" y="1849438"/>
            <a:ext cx="6583362" cy="3302000"/>
          </a:xfrm>
          <a:prstGeom prst="rect">
            <a:avLst/>
          </a:prstGeom>
        </p:spPr>
        <p:txBody>
          <a:bodyPr/>
          <a:lstStyle/>
          <a:p>
            <a:endParaRPr lang="en-US"/>
          </a:p>
        </p:txBody>
      </p:sp>
    </p:spTree>
    <p:extLst>
      <p:ext uri="{BB962C8B-B14F-4D97-AF65-F5344CB8AC3E}">
        <p14:creationId xmlns:p14="http://schemas.microsoft.com/office/powerpoint/2010/main" val="1381672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No Symbol)">
    <p:spTree>
      <p:nvGrpSpPr>
        <p:cNvPr id="1" name=""/>
        <p:cNvGrpSpPr/>
        <p:nvPr/>
      </p:nvGrpSpPr>
      <p:grpSpPr>
        <a:xfrm>
          <a:off x="0" y="0"/>
          <a:ext cx="0" cy="0"/>
          <a:chOff x="0" y="0"/>
          <a:chExt cx="0" cy="0"/>
        </a:xfrm>
      </p:grpSpPr>
      <p:pic>
        <p:nvPicPr>
          <p:cNvPr id="6" name="Graphic 10" descr="&quot;&quot;">
            <a:extLst>
              <a:ext uri="{FF2B5EF4-FFF2-40B4-BE49-F238E27FC236}">
                <a16:creationId xmlns:a16="http://schemas.microsoft.com/office/drawing/2014/main" id="{1B637A76-3B06-F249-82BC-E32716228A3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879" b="7360"/>
          <a:stretch/>
        </p:blipFill>
        <p:spPr>
          <a:xfrm>
            <a:off x="7810500" y="1343032"/>
            <a:ext cx="4381500" cy="4659045"/>
          </a:xfrm>
          <a:prstGeom prst="rect">
            <a:avLst/>
          </a:prstGeom>
        </p:spPr>
      </p:pic>
      <p:sp>
        <p:nvSpPr>
          <p:cNvPr id="7" name="Title 1">
            <a:extLst>
              <a:ext uri="{FF2B5EF4-FFF2-40B4-BE49-F238E27FC236}">
                <a16:creationId xmlns:a16="http://schemas.microsoft.com/office/drawing/2014/main" id="{D71365C0-9C14-0440-8F60-1578F3F16AF8}"/>
              </a:ext>
            </a:extLst>
          </p:cNvPr>
          <p:cNvSpPr>
            <a:spLocks noGrp="1"/>
          </p:cNvSpPr>
          <p:nvPr>
            <p:ph type="title"/>
          </p:nvPr>
        </p:nvSpPr>
        <p:spPr>
          <a:xfrm>
            <a:off x="838200" y="365125"/>
            <a:ext cx="10515600" cy="1325563"/>
          </a:xfrm>
          <a:prstGeom prst="rect">
            <a:avLst/>
          </a:prstGeom>
        </p:spPr>
        <p:txBody>
          <a:bodyPr anchor="ctr"/>
          <a:lstStyle/>
          <a:p>
            <a:r>
              <a:rPr lang="en-US"/>
              <a:t>Click to edit Master title style</a:t>
            </a:r>
          </a:p>
        </p:txBody>
      </p:sp>
      <p:sp>
        <p:nvSpPr>
          <p:cNvPr id="8" name="Content Placeholder 2">
            <a:extLst>
              <a:ext uri="{FF2B5EF4-FFF2-40B4-BE49-F238E27FC236}">
                <a16:creationId xmlns:a16="http://schemas.microsoft.com/office/drawing/2014/main" id="{F0E977BE-D732-B446-9AF4-ABDD0070A682}"/>
              </a:ext>
            </a:extLst>
          </p:cNvPr>
          <p:cNvSpPr>
            <a:spLocks noGrp="1"/>
          </p:cNvSpPr>
          <p:nvPr>
            <p:ph idx="1"/>
          </p:nvPr>
        </p:nvSpPr>
        <p:spPr>
          <a:xfrm>
            <a:off x="838200" y="1825625"/>
            <a:ext cx="10515600" cy="36545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98174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DA60F77-6D5A-45B4-90B8-214D7BA661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7" name="Content Placeholder 2">
            <a:extLst>
              <a:ext uri="{FF2B5EF4-FFF2-40B4-BE49-F238E27FC236}">
                <a16:creationId xmlns:a16="http://schemas.microsoft.com/office/drawing/2014/main" id="{E7BDAC51-C64A-4C06-9E86-38C7AC565BDA}"/>
              </a:ext>
            </a:extLst>
          </p:cNvPr>
          <p:cNvSpPr>
            <a:spLocks noGrp="1"/>
          </p:cNvSpPr>
          <p:nvPr>
            <p:ph idx="1"/>
          </p:nvPr>
        </p:nvSpPr>
        <p:spPr>
          <a:xfrm>
            <a:off x="5183188" y="987426"/>
            <a:ext cx="6172200" cy="4432018"/>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a:extLst>
              <a:ext uri="{FF2B5EF4-FFF2-40B4-BE49-F238E27FC236}">
                <a16:creationId xmlns:a16="http://schemas.microsoft.com/office/drawing/2014/main" id="{167B2790-AA41-4571-A12E-1364A4BF8124}"/>
              </a:ext>
            </a:extLst>
          </p:cNvPr>
          <p:cNvSpPr>
            <a:spLocks noGrp="1"/>
          </p:cNvSpPr>
          <p:nvPr>
            <p:ph type="body" sz="half" idx="2"/>
          </p:nvPr>
        </p:nvSpPr>
        <p:spPr>
          <a:xfrm>
            <a:off x="839788" y="2057400"/>
            <a:ext cx="3932237" cy="3466214"/>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6217646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2019883-9167-4C57-A1E0-36FFCB97F1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6" name="Picture Placeholder 2">
            <a:extLst>
              <a:ext uri="{FF2B5EF4-FFF2-40B4-BE49-F238E27FC236}">
                <a16:creationId xmlns:a16="http://schemas.microsoft.com/office/drawing/2014/main" id="{3A94749B-B34F-42CE-A1B2-905A20F19C1D}"/>
              </a:ext>
            </a:extLst>
          </p:cNvPr>
          <p:cNvSpPr>
            <a:spLocks noGrp="1"/>
          </p:cNvSpPr>
          <p:nvPr>
            <p:ph type="pic" idx="1"/>
          </p:nvPr>
        </p:nvSpPr>
        <p:spPr>
          <a:xfrm>
            <a:off x="5183188" y="987425"/>
            <a:ext cx="7008812" cy="471162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Text Placeholder 3">
            <a:extLst>
              <a:ext uri="{FF2B5EF4-FFF2-40B4-BE49-F238E27FC236}">
                <a16:creationId xmlns:a16="http://schemas.microsoft.com/office/drawing/2014/main" id="{5855D150-BFCA-4FE7-A79C-2CA3A61C2421}"/>
              </a:ext>
            </a:extLst>
          </p:cNvPr>
          <p:cNvSpPr>
            <a:spLocks noGrp="1"/>
          </p:cNvSpPr>
          <p:nvPr>
            <p:ph type="body" sz="half" idx="2"/>
          </p:nvPr>
        </p:nvSpPr>
        <p:spPr>
          <a:xfrm>
            <a:off x="839788" y="2057400"/>
            <a:ext cx="3932237" cy="336520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435307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No Symbo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FB136CB-50CA-744A-AABD-1E7DEF9ACD27}"/>
              </a:ext>
            </a:extLst>
          </p:cNvPr>
          <p:cNvSpPr/>
          <p:nvPr userDrawn="1"/>
        </p:nvSpPr>
        <p:spPr>
          <a:xfrm>
            <a:off x="0" y="6002077"/>
            <a:ext cx="12192000" cy="8559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10" descr="&quot;&quot;">
            <a:extLst>
              <a:ext uri="{FF2B5EF4-FFF2-40B4-BE49-F238E27FC236}">
                <a16:creationId xmlns:a16="http://schemas.microsoft.com/office/drawing/2014/main" id="{7BA01FE1-8536-E34D-80C6-85B831B3A6A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879" b="7360"/>
          <a:stretch/>
        </p:blipFill>
        <p:spPr>
          <a:xfrm>
            <a:off x="7810500" y="1343032"/>
            <a:ext cx="4381500" cy="4659045"/>
          </a:xfrm>
          <a:prstGeom prst="rect">
            <a:avLst/>
          </a:prstGeom>
        </p:spPr>
      </p:pic>
      <p:pic>
        <p:nvPicPr>
          <p:cNvPr id="11" name="Picture 10" descr="California Community Colleges logo">
            <a:extLst>
              <a:ext uri="{FF2B5EF4-FFF2-40B4-BE49-F238E27FC236}">
                <a16:creationId xmlns:a16="http://schemas.microsoft.com/office/drawing/2014/main" id="{D3CFA090-4A3F-1345-81A8-38E4A0D88DF9}"/>
              </a:ext>
            </a:extLst>
          </p:cNvPr>
          <p:cNvPicPr>
            <a:picLocks noChangeAspect="1"/>
          </p:cNvPicPr>
          <p:nvPr userDrawn="1"/>
        </p:nvPicPr>
        <p:blipFill>
          <a:blip r:embed="rId4">
            <a:alphaModFix/>
          </a:blip>
          <a:stretch>
            <a:fillRect/>
          </a:stretch>
        </p:blipFill>
        <p:spPr>
          <a:xfrm>
            <a:off x="150806" y="6128350"/>
            <a:ext cx="1579813" cy="596918"/>
          </a:xfrm>
          <a:prstGeom prst="rect">
            <a:avLst/>
          </a:prstGeom>
        </p:spPr>
      </p:pic>
      <p:pic>
        <p:nvPicPr>
          <p:cNvPr id="12" name="Picture 11">
            <a:extLst>
              <a:ext uri="{FF2B5EF4-FFF2-40B4-BE49-F238E27FC236}">
                <a16:creationId xmlns:a16="http://schemas.microsoft.com/office/drawing/2014/main" id="{75AA5DE2-E866-784E-9263-57A13E32A939}"/>
              </a:ext>
            </a:extLst>
          </p:cNvPr>
          <p:cNvPicPr>
            <a:picLocks noChangeAspect="1"/>
          </p:cNvPicPr>
          <p:nvPr userDrawn="1"/>
        </p:nvPicPr>
        <p:blipFill>
          <a:blip r:embed="rId5"/>
          <a:stretch>
            <a:fillRect/>
          </a:stretch>
        </p:blipFill>
        <p:spPr>
          <a:xfrm>
            <a:off x="9999369" y="6201229"/>
            <a:ext cx="2041825" cy="513186"/>
          </a:xfrm>
          <a:prstGeom prst="rect">
            <a:avLst/>
          </a:prstGeom>
        </p:spPr>
      </p:pic>
      <p:cxnSp>
        <p:nvCxnSpPr>
          <p:cNvPr id="13" name="Straight Connector 12">
            <a:extLst>
              <a:ext uri="{FF2B5EF4-FFF2-40B4-BE49-F238E27FC236}">
                <a16:creationId xmlns:a16="http://schemas.microsoft.com/office/drawing/2014/main" id="{BD383859-A41B-5844-B0D4-D5FD5F81ABFD}"/>
              </a:ext>
            </a:extLst>
          </p:cNvPr>
          <p:cNvCxnSpPr/>
          <p:nvPr userDrawn="1"/>
        </p:nvCxnSpPr>
        <p:spPr>
          <a:xfrm>
            <a:off x="0" y="6001797"/>
            <a:ext cx="12192000" cy="0"/>
          </a:xfrm>
          <a:prstGeom prst="line">
            <a:avLst/>
          </a:prstGeom>
          <a:ln w="12700">
            <a:solidFill>
              <a:srgbClr val="E3E5E5"/>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14DF43F3-E370-0742-BAE1-B0517BCAD0AC}"/>
              </a:ext>
            </a:extLst>
          </p:cNvPr>
          <p:cNvSpPr>
            <a:spLocks noGrp="1"/>
          </p:cNvSpPr>
          <p:nvPr>
            <p:ph type="title"/>
          </p:nvPr>
        </p:nvSpPr>
        <p:spPr>
          <a:xfrm>
            <a:off x="838200" y="365125"/>
            <a:ext cx="10515600" cy="1325563"/>
          </a:xfrm>
          <a:prstGeom prst="rect">
            <a:avLst/>
          </a:prstGeom>
        </p:spPr>
        <p:txBody>
          <a:bodyPr anchor="ctr"/>
          <a:lstStyle/>
          <a:p>
            <a:r>
              <a:rPr lang="en-US"/>
              <a:t>Click to edit Master title style</a:t>
            </a:r>
          </a:p>
        </p:txBody>
      </p:sp>
      <p:sp>
        <p:nvSpPr>
          <p:cNvPr id="15" name="Content Placeholder 2">
            <a:extLst>
              <a:ext uri="{FF2B5EF4-FFF2-40B4-BE49-F238E27FC236}">
                <a16:creationId xmlns:a16="http://schemas.microsoft.com/office/drawing/2014/main" id="{3727BD13-776D-3644-AACB-98A330C3A1F7}"/>
              </a:ext>
            </a:extLst>
          </p:cNvPr>
          <p:cNvSpPr>
            <a:spLocks noGrp="1"/>
          </p:cNvSpPr>
          <p:nvPr>
            <p:ph idx="1"/>
          </p:nvPr>
        </p:nvSpPr>
        <p:spPr>
          <a:xfrm>
            <a:off x="838200" y="1825625"/>
            <a:ext cx="10515600" cy="36545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690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Graphic 10" descr="&quot;&quot;">
            <a:extLst>
              <a:ext uri="{FF2B5EF4-FFF2-40B4-BE49-F238E27FC236}">
                <a16:creationId xmlns:a16="http://schemas.microsoft.com/office/drawing/2014/main" id="{108C7C6B-2016-7F4F-9CBD-C107B4CE1DF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879" b="7360"/>
          <a:stretch/>
        </p:blipFill>
        <p:spPr>
          <a:xfrm>
            <a:off x="7810500" y="1343032"/>
            <a:ext cx="4381500" cy="4659045"/>
          </a:xfrm>
          <a:prstGeom prst="rect">
            <a:avLst/>
          </a:prstGeom>
        </p:spPr>
      </p:pic>
      <p:sp>
        <p:nvSpPr>
          <p:cNvPr id="9" name="Content Placeholder 2">
            <a:extLst>
              <a:ext uri="{FF2B5EF4-FFF2-40B4-BE49-F238E27FC236}">
                <a16:creationId xmlns:a16="http://schemas.microsoft.com/office/drawing/2014/main" id="{B34A2928-13F1-BF4E-BD3E-5554A5293788}"/>
              </a:ext>
            </a:extLst>
          </p:cNvPr>
          <p:cNvSpPr>
            <a:spLocks noGrp="1"/>
          </p:cNvSpPr>
          <p:nvPr>
            <p:ph sz="half" idx="11"/>
          </p:nvPr>
        </p:nvSpPr>
        <p:spPr>
          <a:xfrm>
            <a:off x="6315205" y="1825625"/>
            <a:ext cx="5038596" cy="350660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E40FD1B3-FAF2-A449-9E44-6A6E03FCDF1D}"/>
              </a:ext>
            </a:extLst>
          </p:cNvPr>
          <p:cNvSpPr>
            <a:spLocks noGrp="1"/>
          </p:cNvSpPr>
          <p:nvPr>
            <p:ph type="title"/>
          </p:nvPr>
        </p:nvSpPr>
        <p:spPr>
          <a:xfrm>
            <a:off x="838200" y="365125"/>
            <a:ext cx="10515600" cy="1325563"/>
          </a:xfrm>
          <a:prstGeom prst="rect">
            <a:avLst/>
          </a:prstGeom>
        </p:spPr>
        <p:txBody>
          <a:bodyPr anchor="ctr"/>
          <a:lstStyle/>
          <a:p>
            <a:r>
              <a:rPr lang="en-US"/>
              <a:t>Click to edit Master title style</a:t>
            </a:r>
          </a:p>
        </p:txBody>
      </p:sp>
      <p:sp>
        <p:nvSpPr>
          <p:cNvPr id="11" name="Content Placeholder 2">
            <a:extLst>
              <a:ext uri="{FF2B5EF4-FFF2-40B4-BE49-F238E27FC236}">
                <a16:creationId xmlns:a16="http://schemas.microsoft.com/office/drawing/2014/main" id="{AF5108E3-16A1-1841-B8DC-2593341B6AD7}"/>
              </a:ext>
            </a:extLst>
          </p:cNvPr>
          <p:cNvSpPr>
            <a:spLocks noGrp="1"/>
          </p:cNvSpPr>
          <p:nvPr>
            <p:ph sz="half" idx="1"/>
          </p:nvPr>
        </p:nvSpPr>
        <p:spPr>
          <a:xfrm>
            <a:off x="838200" y="1825625"/>
            <a:ext cx="5038596" cy="350660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7448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No Symbol)">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95EA91A-8332-4C79-8136-7F08F76C44D1}"/>
              </a:ext>
            </a:extLst>
          </p:cNvPr>
          <p:cNvSpPr>
            <a:spLocks noGrp="1"/>
          </p:cNvSpPr>
          <p:nvPr>
            <p:ph type="title"/>
          </p:nvPr>
        </p:nvSpPr>
        <p:spPr>
          <a:xfrm>
            <a:off x="838200" y="365125"/>
            <a:ext cx="10515600" cy="1325563"/>
          </a:xfrm>
          <a:prstGeom prst="rect">
            <a:avLst/>
          </a:prstGeom>
        </p:spPr>
        <p:txBody>
          <a:bodyPr anchor="ctr"/>
          <a:lstStyle/>
          <a:p>
            <a:r>
              <a:rPr lang="en-US"/>
              <a:t>Click to edit Master title style</a:t>
            </a:r>
          </a:p>
        </p:txBody>
      </p:sp>
      <p:sp>
        <p:nvSpPr>
          <p:cNvPr id="6" name="Content Placeholder 2">
            <a:extLst>
              <a:ext uri="{FF2B5EF4-FFF2-40B4-BE49-F238E27FC236}">
                <a16:creationId xmlns:a16="http://schemas.microsoft.com/office/drawing/2014/main" id="{73D75CB0-1620-4CBC-ADDE-31A28A930E41}"/>
              </a:ext>
            </a:extLst>
          </p:cNvPr>
          <p:cNvSpPr>
            <a:spLocks noGrp="1"/>
          </p:cNvSpPr>
          <p:nvPr>
            <p:ph sz="half" idx="1"/>
          </p:nvPr>
        </p:nvSpPr>
        <p:spPr>
          <a:xfrm>
            <a:off x="838200" y="1825625"/>
            <a:ext cx="5038596" cy="350660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22AF324E-1F35-4923-847A-B73AFBC314E5}"/>
              </a:ext>
            </a:extLst>
          </p:cNvPr>
          <p:cNvSpPr>
            <a:spLocks noGrp="1"/>
          </p:cNvSpPr>
          <p:nvPr>
            <p:ph sz="half" idx="11"/>
          </p:nvPr>
        </p:nvSpPr>
        <p:spPr>
          <a:xfrm>
            <a:off x="6315205" y="1825625"/>
            <a:ext cx="5038596" cy="350660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4661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3" name="Graphic 10" descr="&quot;&quot;">
            <a:extLst>
              <a:ext uri="{FF2B5EF4-FFF2-40B4-BE49-F238E27FC236}">
                <a16:creationId xmlns:a16="http://schemas.microsoft.com/office/drawing/2014/main" id="{197F7104-D413-6D43-BAA7-00FDC9FFFAE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879" b="7360"/>
          <a:stretch/>
        </p:blipFill>
        <p:spPr>
          <a:xfrm>
            <a:off x="7810500" y="1343032"/>
            <a:ext cx="4381500" cy="4659045"/>
          </a:xfrm>
          <a:prstGeom prst="rect">
            <a:avLst/>
          </a:prstGeom>
        </p:spPr>
      </p:pic>
      <p:sp>
        <p:nvSpPr>
          <p:cNvPr id="14" name="Title 1">
            <a:extLst>
              <a:ext uri="{FF2B5EF4-FFF2-40B4-BE49-F238E27FC236}">
                <a16:creationId xmlns:a16="http://schemas.microsoft.com/office/drawing/2014/main" id="{265A8D01-BB09-574A-98E9-174DF67963E2}"/>
              </a:ext>
            </a:extLst>
          </p:cNvPr>
          <p:cNvSpPr>
            <a:spLocks noGrp="1"/>
          </p:cNvSpPr>
          <p:nvPr>
            <p:ph type="title"/>
          </p:nvPr>
        </p:nvSpPr>
        <p:spPr>
          <a:xfrm>
            <a:off x="839788" y="365125"/>
            <a:ext cx="10515600" cy="1325563"/>
          </a:xfrm>
          <a:prstGeom prst="rect">
            <a:avLst/>
          </a:prstGeom>
        </p:spPr>
        <p:txBody>
          <a:bodyPr anchor="ctr"/>
          <a:lstStyle/>
          <a:p>
            <a:r>
              <a:rPr lang="en-US"/>
              <a:t>Click to edit Master title style</a:t>
            </a:r>
          </a:p>
        </p:txBody>
      </p:sp>
      <p:sp>
        <p:nvSpPr>
          <p:cNvPr id="15" name="Text Placeholder 2">
            <a:extLst>
              <a:ext uri="{FF2B5EF4-FFF2-40B4-BE49-F238E27FC236}">
                <a16:creationId xmlns:a16="http://schemas.microsoft.com/office/drawing/2014/main" id="{3A1CDB8D-D24F-0147-884E-F1A5EE418BF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3">
            <a:extLst>
              <a:ext uri="{FF2B5EF4-FFF2-40B4-BE49-F238E27FC236}">
                <a16:creationId xmlns:a16="http://schemas.microsoft.com/office/drawing/2014/main" id="{CC9E3033-299C-DE4A-96CC-8573D1BF1C60}"/>
              </a:ext>
            </a:extLst>
          </p:cNvPr>
          <p:cNvSpPr>
            <a:spLocks noGrp="1"/>
          </p:cNvSpPr>
          <p:nvPr>
            <p:ph sz="half" idx="2"/>
          </p:nvPr>
        </p:nvSpPr>
        <p:spPr>
          <a:xfrm>
            <a:off x="839788" y="2505075"/>
            <a:ext cx="5157787" cy="304395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4">
            <a:extLst>
              <a:ext uri="{FF2B5EF4-FFF2-40B4-BE49-F238E27FC236}">
                <a16:creationId xmlns:a16="http://schemas.microsoft.com/office/drawing/2014/main" id="{9F0BC1F0-BF96-E04D-B775-599656AD3CF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5">
            <a:extLst>
              <a:ext uri="{FF2B5EF4-FFF2-40B4-BE49-F238E27FC236}">
                <a16:creationId xmlns:a16="http://schemas.microsoft.com/office/drawing/2014/main" id="{3893FA84-52BE-BE48-B0FE-E47F5CC4D7C8}"/>
              </a:ext>
            </a:extLst>
          </p:cNvPr>
          <p:cNvSpPr>
            <a:spLocks noGrp="1"/>
          </p:cNvSpPr>
          <p:nvPr>
            <p:ph sz="quarter" idx="4"/>
          </p:nvPr>
        </p:nvSpPr>
        <p:spPr>
          <a:xfrm>
            <a:off x="6172200" y="2505075"/>
            <a:ext cx="5183188" cy="304395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4989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pic>
        <p:nvPicPr>
          <p:cNvPr id="8" name="Graphic 10" descr="&quot;&quot;">
            <a:extLst>
              <a:ext uri="{FF2B5EF4-FFF2-40B4-BE49-F238E27FC236}">
                <a16:creationId xmlns:a16="http://schemas.microsoft.com/office/drawing/2014/main" id="{882AA039-8074-8A42-BF52-E80E32B656D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879" b="7360"/>
          <a:stretch/>
        </p:blipFill>
        <p:spPr>
          <a:xfrm>
            <a:off x="7810500" y="1343032"/>
            <a:ext cx="4381500" cy="4659045"/>
          </a:xfrm>
          <a:prstGeom prst="rect">
            <a:avLst/>
          </a:prstGeom>
        </p:spPr>
      </p:pic>
      <p:sp>
        <p:nvSpPr>
          <p:cNvPr id="9" name="Title 1">
            <a:extLst>
              <a:ext uri="{FF2B5EF4-FFF2-40B4-BE49-F238E27FC236}">
                <a16:creationId xmlns:a16="http://schemas.microsoft.com/office/drawing/2014/main" id="{302984C9-F0A0-4143-8019-9C88588C0ACF}"/>
              </a:ext>
            </a:extLst>
          </p:cNvPr>
          <p:cNvSpPr>
            <a:spLocks noGrp="1"/>
          </p:cNvSpPr>
          <p:nvPr>
            <p:ph type="title"/>
          </p:nvPr>
        </p:nvSpPr>
        <p:spPr>
          <a:xfrm>
            <a:off x="838200" y="365125"/>
            <a:ext cx="10515600" cy="1325563"/>
          </a:xfrm>
          <a:prstGeom prst="rect">
            <a:avLst/>
          </a:prstGeom>
        </p:spPr>
        <p:txBody>
          <a:bodyPr anchor="ctr"/>
          <a:lstStyle/>
          <a:p>
            <a:r>
              <a:rPr lang="en-US"/>
              <a:t>Click to edit Master title style</a:t>
            </a:r>
          </a:p>
        </p:txBody>
      </p:sp>
      <p:sp>
        <p:nvSpPr>
          <p:cNvPr id="10" name="Text Placeholder 8">
            <a:extLst>
              <a:ext uri="{FF2B5EF4-FFF2-40B4-BE49-F238E27FC236}">
                <a16:creationId xmlns:a16="http://schemas.microsoft.com/office/drawing/2014/main" id="{F836CCD0-AD0D-D148-8668-FE3DE30890E5}"/>
              </a:ext>
            </a:extLst>
          </p:cNvPr>
          <p:cNvSpPr>
            <a:spLocks noGrp="1"/>
          </p:cNvSpPr>
          <p:nvPr>
            <p:ph type="body" sz="quarter" idx="12"/>
          </p:nvPr>
        </p:nvSpPr>
        <p:spPr>
          <a:xfrm>
            <a:off x="838200" y="1849438"/>
            <a:ext cx="4578350" cy="33020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6">
            <a:extLst>
              <a:ext uri="{FF2B5EF4-FFF2-40B4-BE49-F238E27FC236}">
                <a16:creationId xmlns:a16="http://schemas.microsoft.com/office/drawing/2014/main" id="{06FA7181-E099-6843-A8F9-680B79A695B3}"/>
              </a:ext>
            </a:extLst>
          </p:cNvPr>
          <p:cNvSpPr>
            <a:spLocks noGrp="1"/>
          </p:cNvSpPr>
          <p:nvPr>
            <p:ph type="pic" sz="quarter" idx="11"/>
          </p:nvPr>
        </p:nvSpPr>
        <p:spPr>
          <a:xfrm>
            <a:off x="5608638" y="1849438"/>
            <a:ext cx="6583362" cy="3302000"/>
          </a:xfrm>
          <a:prstGeom prst="rect">
            <a:avLst/>
          </a:prstGeom>
        </p:spPr>
        <p:txBody>
          <a:bodyPr/>
          <a:lstStyle/>
          <a:p>
            <a:endParaRPr lang="en-US"/>
          </a:p>
        </p:txBody>
      </p:sp>
    </p:spTree>
    <p:extLst>
      <p:ext uri="{BB962C8B-B14F-4D97-AF65-F5344CB8AC3E}">
        <p14:creationId xmlns:p14="http://schemas.microsoft.com/office/powerpoint/2010/main" val="679786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1" name="Graphic 10" descr="&quot;&quot;">
            <a:extLst>
              <a:ext uri="{FF2B5EF4-FFF2-40B4-BE49-F238E27FC236}">
                <a16:creationId xmlns:a16="http://schemas.microsoft.com/office/drawing/2014/main" id="{3A25528D-63CD-E94F-B11F-CCE374D4023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879" b="7360"/>
          <a:stretch/>
        </p:blipFill>
        <p:spPr>
          <a:xfrm>
            <a:off x="7810500" y="1343032"/>
            <a:ext cx="4381500" cy="4659045"/>
          </a:xfrm>
          <a:prstGeom prst="rect">
            <a:avLst/>
          </a:prstGeom>
        </p:spPr>
      </p:pic>
      <p:sp>
        <p:nvSpPr>
          <p:cNvPr id="12" name="Content Placeholder 2">
            <a:extLst>
              <a:ext uri="{FF2B5EF4-FFF2-40B4-BE49-F238E27FC236}">
                <a16:creationId xmlns:a16="http://schemas.microsoft.com/office/drawing/2014/main" id="{1481E0B5-9938-4F43-B91F-70237C68E577}"/>
              </a:ext>
            </a:extLst>
          </p:cNvPr>
          <p:cNvSpPr>
            <a:spLocks noGrp="1"/>
          </p:cNvSpPr>
          <p:nvPr>
            <p:ph idx="1"/>
          </p:nvPr>
        </p:nvSpPr>
        <p:spPr>
          <a:xfrm>
            <a:off x="5183188" y="987426"/>
            <a:ext cx="6172200" cy="4536188"/>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22B67247-14D1-FC40-843F-ABE647D4A97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14" name="Text Placeholder 3">
            <a:extLst>
              <a:ext uri="{FF2B5EF4-FFF2-40B4-BE49-F238E27FC236}">
                <a16:creationId xmlns:a16="http://schemas.microsoft.com/office/drawing/2014/main" id="{63C8DA8B-196B-BE43-B045-F8AD050F6BFC}"/>
              </a:ext>
            </a:extLst>
          </p:cNvPr>
          <p:cNvSpPr>
            <a:spLocks noGrp="1"/>
          </p:cNvSpPr>
          <p:nvPr>
            <p:ph type="body" sz="half" idx="2"/>
          </p:nvPr>
        </p:nvSpPr>
        <p:spPr>
          <a:xfrm>
            <a:off x="839788" y="2057400"/>
            <a:ext cx="3932237" cy="3466214"/>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955432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image" Target="../media/image5.png"/><Relationship Id="rId5" Type="http://schemas.openxmlformats.org/officeDocument/2006/relationships/slideLayout" Target="../slideLayouts/slideLayout29.xml"/><Relationship Id="rId10" Type="http://schemas.openxmlformats.org/officeDocument/2006/relationships/image" Target="../media/image4.svg"/><Relationship Id="rId4" Type="http://schemas.openxmlformats.org/officeDocument/2006/relationships/slideLayout" Target="../slideLayouts/slideLayout28.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California Community Colleges logo">
            <a:extLst>
              <a:ext uri="{FF2B5EF4-FFF2-40B4-BE49-F238E27FC236}">
                <a16:creationId xmlns:a16="http://schemas.microsoft.com/office/drawing/2014/main" id="{F4BB0571-4F9D-46DF-8EFE-445155A934C1}"/>
              </a:ext>
            </a:extLst>
          </p:cNvPr>
          <p:cNvPicPr>
            <a:picLocks noChangeAspect="1"/>
          </p:cNvPicPr>
          <p:nvPr userDrawn="1"/>
        </p:nvPicPr>
        <p:blipFill>
          <a:blip r:embed="rId14">
            <a:alphaModFix/>
          </a:blip>
          <a:stretch>
            <a:fillRect/>
          </a:stretch>
        </p:blipFill>
        <p:spPr>
          <a:xfrm>
            <a:off x="150806" y="6128350"/>
            <a:ext cx="1579813" cy="596918"/>
          </a:xfrm>
          <a:prstGeom prst="rect">
            <a:avLst/>
          </a:prstGeom>
        </p:spPr>
      </p:pic>
      <p:cxnSp>
        <p:nvCxnSpPr>
          <p:cNvPr id="6" name="Straight Connector 5">
            <a:extLst>
              <a:ext uri="{FF2B5EF4-FFF2-40B4-BE49-F238E27FC236}">
                <a16:creationId xmlns:a16="http://schemas.microsoft.com/office/drawing/2014/main" id="{E170D472-E2B6-4FB4-807D-3388763161BF}"/>
              </a:ext>
            </a:extLst>
          </p:cNvPr>
          <p:cNvCxnSpPr/>
          <p:nvPr userDrawn="1"/>
        </p:nvCxnSpPr>
        <p:spPr>
          <a:xfrm>
            <a:off x="0" y="6001797"/>
            <a:ext cx="12192000" cy="0"/>
          </a:xfrm>
          <a:prstGeom prst="line">
            <a:avLst/>
          </a:prstGeom>
          <a:ln w="12700">
            <a:solidFill>
              <a:srgbClr val="E3E5E5"/>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BE7787B-5350-E54F-9BB3-E3E4CF8026D8}"/>
              </a:ext>
            </a:extLst>
          </p:cNvPr>
          <p:cNvPicPr>
            <a:picLocks noChangeAspect="1"/>
          </p:cNvPicPr>
          <p:nvPr userDrawn="1"/>
        </p:nvPicPr>
        <p:blipFill>
          <a:blip r:embed="rId15"/>
          <a:stretch>
            <a:fillRect/>
          </a:stretch>
        </p:blipFill>
        <p:spPr>
          <a:xfrm>
            <a:off x="9999369" y="6201229"/>
            <a:ext cx="2041825" cy="513186"/>
          </a:xfrm>
          <a:prstGeom prst="rect">
            <a:avLst/>
          </a:prstGeom>
        </p:spPr>
      </p:pic>
    </p:spTree>
    <p:extLst>
      <p:ext uri="{BB962C8B-B14F-4D97-AF65-F5344CB8AC3E}">
        <p14:creationId xmlns:p14="http://schemas.microsoft.com/office/powerpoint/2010/main" val="2204851235"/>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8" r:id="rId4"/>
    <p:sldLayoutId id="2147483790" r:id="rId5"/>
    <p:sldLayoutId id="2147483791" r:id="rId6"/>
    <p:sldLayoutId id="2147483792" r:id="rId7"/>
    <p:sldLayoutId id="2147483793" r:id="rId8"/>
    <p:sldLayoutId id="2147483794" r:id="rId9"/>
    <p:sldLayoutId id="2147483795" r:id="rId10"/>
    <p:sldLayoutId id="2147483797" r:id="rId11"/>
    <p:sldLayoutId id="2147483812" r:id="rId12"/>
  </p:sldLayoutIdLst>
  <p:hf hdr="0" ftr="0" dt="0"/>
  <p:txStyles>
    <p:titleStyle>
      <a:lvl1pPr algn="l" defTabSz="914400" rtl="0" eaLnBrk="1" latinLnBrk="0" hangingPunct="1">
        <a:lnSpc>
          <a:spcPct val="90000"/>
        </a:lnSpc>
        <a:spcBef>
          <a:spcPct val="0"/>
        </a:spcBef>
        <a:buNone/>
        <a:defRPr sz="4400" kern="1200">
          <a:ln>
            <a:noFill/>
          </a:ln>
          <a:solidFill>
            <a:srgbClr val="002F6D"/>
          </a:solidFill>
          <a:latin typeface="Source Sans Pro" panose="020B0503030403020204" pitchFamily="34" charset="0"/>
          <a:ea typeface="Source Sans Pro" panose="020B0503030403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3575A"/>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3575A"/>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3575A"/>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1393176"/>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Lst>
  <p:hf hdr="0" ftr="0" dt="0"/>
  <p:txStyles>
    <p:titleStyle>
      <a:lvl1pPr algn="l" defTabSz="914400" rtl="0" eaLnBrk="1" latinLnBrk="0" hangingPunct="1">
        <a:lnSpc>
          <a:spcPct val="90000"/>
        </a:lnSpc>
        <a:spcBef>
          <a:spcPct val="0"/>
        </a:spcBef>
        <a:buNone/>
        <a:defRPr sz="4400" kern="1200">
          <a:ln>
            <a:noFill/>
          </a:ln>
          <a:solidFill>
            <a:srgbClr val="002F6D"/>
          </a:solidFill>
          <a:latin typeface="Source Sans Pro" panose="020B0503030403020204" pitchFamily="34" charset="0"/>
          <a:ea typeface="Source Sans Pro" panose="020B0503030403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3575A"/>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3575A"/>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3575A"/>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Graphic 12" descr="&quot;&quot;">
            <a:extLst>
              <a:ext uri="{FF2B5EF4-FFF2-40B4-BE49-F238E27FC236}">
                <a16:creationId xmlns:a16="http://schemas.microsoft.com/office/drawing/2014/main" id="{A488A3D8-CF47-4546-940D-5B749F980CDE}"/>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r="12879" b="7360"/>
          <a:stretch/>
        </p:blipFill>
        <p:spPr>
          <a:xfrm>
            <a:off x="7810500" y="1041748"/>
            <a:ext cx="4381500" cy="4659045"/>
          </a:xfrm>
          <a:prstGeom prst="rect">
            <a:avLst/>
          </a:prstGeom>
        </p:spPr>
      </p:pic>
      <p:sp>
        <p:nvSpPr>
          <p:cNvPr id="7" name="Rectangle 6" descr="&quot;&quot;">
            <a:extLst>
              <a:ext uri="{FF2B5EF4-FFF2-40B4-BE49-F238E27FC236}">
                <a16:creationId xmlns:a16="http://schemas.microsoft.com/office/drawing/2014/main" id="{D6735E12-E053-470D-BD72-30D4D84AC7CB}"/>
              </a:ext>
            </a:extLst>
          </p:cNvPr>
          <p:cNvSpPr/>
          <p:nvPr userDrawn="1"/>
        </p:nvSpPr>
        <p:spPr>
          <a:xfrm>
            <a:off x="0" y="5700793"/>
            <a:ext cx="12192000" cy="1157207"/>
          </a:xfrm>
          <a:prstGeom prst="rect">
            <a:avLst/>
          </a:prstGeom>
          <a:solidFill>
            <a:srgbClr val="002F6D"/>
          </a:solidFill>
          <a:ln>
            <a:no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Title Placeholder 1">
            <a:extLst>
              <a:ext uri="{FF2B5EF4-FFF2-40B4-BE49-F238E27FC236}">
                <a16:creationId xmlns:a16="http://schemas.microsoft.com/office/drawing/2014/main" id="{2F755134-ED20-4A2D-810F-7E5FA47952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pic>
        <p:nvPicPr>
          <p:cNvPr id="15" name="Picture 14" descr="California Community Colleges logo">
            <a:extLst>
              <a:ext uri="{FF2B5EF4-FFF2-40B4-BE49-F238E27FC236}">
                <a16:creationId xmlns:a16="http://schemas.microsoft.com/office/drawing/2014/main" id="{4D1F41B8-A97E-4305-AE95-D2889CE83444}"/>
              </a:ext>
            </a:extLst>
          </p:cNvPr>
          <p:cNvPicPr>
            <a:picLocks noChangeAspect="1"/>
          </p:cNvPicPr>
          <p:nvPr userDrawn="1"/>
        </p:nvPicPr>
        <p:blipFill>
          <a:blip r:embed="rId11"/>
          <a:stretch>
            <a:fillRect/>
          </a:stretch>
        </p:blipFill>
        <p:spPr>
          <a:xfrm>
            <a:off x="320140" y="6001350"/>
            <a:ext cx="1579813" cy="596917"/>
          </a:xfrm>
          <a:prstGeom prst="rect">
            <a:avLst/>
          </a:prstGeom>
        </p:spPr>
      </p:pic>
      <p:sp>
        <p:nvSpPr>
          <p:cNvPr id="8" name="Text Placeholder 2">
            <a:extLst>
              <a:ext uri="{FF2B5EF4-FFF2-40B4-BE49-F238E27FC236}">
                <a16:creationId xmlns:a16="http://schemas.microsoft.com/office/drawing/2014/main" id="{44674795-91F0-A24F-AAE5-58922A514B0C}"/>
              </a:ext>
            </a:extLst>
          </p:cNvPr>
          <p:cNvSpPr>
            <a:spLocks noGrp="1"/>
          </p:cNvSpPr>
          <p:nvPr>
            <p:ph type="body" idx="1"/>
          </p:nvPr>
        </p:nvSpPr>
        <p:spPr>
          <a:xfrm>
            <a:off x="838200" y="1825625"/>
            <a:ext cx="10515600" cy="300155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561743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Lst>
  <p:hf hdr="0" ftr="0" dt="0"/>
  <p:txStyles>
    <p:titleStyle>
      <a:lvl1pPr algn="l" defTabSz="914400" rtl="0" eaLnBrk="1" latinLnBrk="0" hangingPunct="1">
        <a:lnSpc>
          <a:spcPct val="90000"/>
        </a:lnSpc>
        <a:spcBef>
          <a:spcPct val="0"/>
        </a:spcBef>
        <a:buNone/>
        <a:defRPr sz="4400" kern="1200">
          <a:solidFill>
            <a:srgbClr val="002F6D"/>
          </a:solidFill>
          <a:latin typeface="Source Sans Pro" panose="020B0503030403020204" pitchFamily="34" charset="0"/>
          <a:ea typeface="Source Sans Pro" panose="020B0503030403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3575A"/>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3575A"/>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3575A"/>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youtu.be/DdKSl7EZ9NI?si=2ojdzpnA0quCYKxH"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hyperlink" Target="https://dq.cde.ca.gov/dataquest/dqcensus/EnrAgeGrd.aspx?cds=00&amp;agglevel=state"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4" name="Picture 3">
            <a:extLst>
              <a:ext uri="{FF2B5EF4-FFF2-40B4-BE49-F238E27FC236}">
                <a16:creationId xmlns:a16="http://schemas.microsoft.com/office/drawing/2014/main" id="{9987763A-9B17-051D-B5BA-0CC92CD8EA7A}"/>
              </a:ext>
            </a:extLst>
          </p:cNvPr>
          <p:cNvPicPr>
            <a:picLocks noChangeAspect="1"/>
          </p:cNvPicPr>
          <p:nvPr/>
        </p:nvPicPr>
        <p:blipFill>
          <a:blip r:embed="rId3"/>
          <a:srcRect l="7698" t="40744" r="1212" b="27924"/>
          <a:stretch/>
        </p:blipFill>
        <p:spPr>
          <a:xfrm>
            <a:off x="0" y="903951"/>
            <a:ext cx="12199263" cy="3387764"/>
          </a:xfrm>
          <a:prstGeom prst="rect">
            <a:avLst/>
          </a:prstGeom>
        </p:spPr>
      </p:pic>
      <p:sp>
        <p:nvSpPr>
          <p:cNvPr id="3" name="Google Shape;99;p15">
            <a:extLst>
              <a:ext uri="{FF2B5EF4-FFF2-40B4-BE49-F238E27FC236}">
                <a16:creationId xmlns:a16="http://schemas.microsoft.com/office/drawing/2014/main" id="{F176CCC4-E110-B221-DD91-4838F55C06B9}"/>
              </a:ext>
            </a:extLst>
          </p:cNvPr>
          <p:cNvSpPr txBox="1"/>
          <p:nvPr/>
        </p:nvSpPr>
        <p:spPr>
          <a:xfrm>
            <a:off x="6050913" y="1749379"/>
            <a:ext cx="7315199" cy="1158019"/>
          </a:xfrm>
          <a:prstGeom prst="rect">
            <a:avLst/>
          </a:prstGeom>
          <a:noFill/>
          <a:ln>
            <a:noFill/>
          </a:ln>
        </p:spPr>
        <p:txBody>
          <a:bodyPr spcFirstLastPara="1" wrap="square" lIns="91425" tIns="45700" rIns="91425" bIns="45700" anchor="t" anchorCtr="0">
            <a:normAutofit fontScale="85000" lnSpcReduction="20000"/>
          </a:bodyPr>
          <a:lstStyle/>
          <a:p>
            <a:r>
              <a:rPr lang="en-US" sz="4900" b="1" dirty="0">
                <a:solidFill>
                  <a:schemeClr val="bg1"/>
                </a:solidFill>
                <a:latin typeface="Aptos" panose="020B0004020202020204" pitchFamily="34" charset="0"/>
                <a:ea typeface="Cambria"/>
                <a:cs typeface="Cambria"/>
                <a:sym typeface="Cambria"/>
              </a:rPr>
              <a:t>CVHEC Dual Enrollment </a:t>
            </a:r>
            <a:endParaRPr lang="en-US" sz="4900" dirty="0">
              <a:solidFill>
                <a:schemeClr val="bg1"/>
              </a:solidFill>
              <a:latin typeface="Aptos" panose="020B0004020202020204" pitchFamily="34" charset="0"/>
              <a:ea typeface="Source Sans Pro"/>
            </a:endParaRPr>
          </a:p>
          <a:p>
            <a:pPr marL="0" marR="0" lvl="0" indent="0">
              <a:lnSpc>
                <a:spcPct val="100000"/>
              </a:lnSpc>
              <a:spcBef>
                <a:spcPts val="0"/>
              </a:spcBef>
              <a:spcAft>
                <a:spcPts val="0"/>
              </a:spcAft>
              <a:buNone/>
            </a:pPr>
            <a:r>
              <a:rPr lang="en-US" sz="4900" b="1" dirty="0">
                <a:solidFill>
                  <a:schemeClr val="bg1"/>
                </a:solidFill>
                <a:latin typeface="Aptos" panose="020B0004020202020204" pitchFamily="34" charset="0"/>
                <a:ea typeface="Cambria"/>
                <a:cs typeface="Cambria"/>
                <a:sym typeface="Cambria"/>
              </a:rPr>
              <a:t>Convening</a:t>
            </a:r>
            <a:endParaRPr lang="en-US" sz="4900" b="1" dirty="0">
              <a:solidFill>
                <a:schemeClr val="bg1"/>
              </a:solidFill>
              <a:latin typeface="Aptos" panose="020B0004020202020204" pitchFamily="34" charset="0"/>
              <a:ea typeface="Cambria"/>
              <a:cs typeface="Cambria"/>
            </a:endParaRPr>
          </a:p>
          <a:p>
            <a:pPr marL="0" marR="0" lvl="0" indent="0" algn="ctr" rtl="0">
              <a:lnSpc>
                <a:spcPct val="100000"/>
              </a:lnSpc>
              <a:spcBef>
                <a:spcPts val="0"/>
              </a:spcBef>
              <a:spcAft>
                <a:spcPts val="0"/>
              </a:spcAft>
              <a:buNone/>
            </a:pPr>
            <a:endParaRPr lang="en-US" sz="8400" b="1" dirty="0">
              <a:latin typeface="Crimson" panose="02030503060406020304" pitchFamily="18" charset="0"/>
              <a:ea typeface="Cambria"/>
              <a:cs typeface="Cambria"/>
              <a:sym typeface="Cambria"/>
            </a:endParaRPr>
          </a:p>
          <a:p>
            <a:pPr marL="0" marR="0" lvl="0" indent="0" algn="ctr" rtl="0">
              <a:lnSpc>
                <a:spcPct val="100000"/>
              </a:lnSpc>
              <a:spcBef>
                <a:spcPts val="0"/>
              </a:spcBef>
              <a:spcAft>
                <a:spcPts val="0"/>
              </a:spcAft>
              <a:buNone/>
            </a:pPr>
            <a:endParaRPr lang="en-US" sz="5200" b="1" dirty="0">
              <a:latin typeface="Crimson" panose="02030503060406020304" pitchFamily="18" charset="0"/>
              <a:ea typeface="Cambria"/>
              <a:cs typeface="Cambria"/>
              <a:sym typeface="Cambria"/>
            </a:endParaRPr>
          </a:p>
          <a:p>
            <a:pPr marL="0" marR="0" lvl="0" indent="0" algn="ctr" rtl="0">
              <a:lnSpc>
                <a:spcPct val="100000"/>
              </a:lnSpc>
              <a:spcBef>
                <a:spcPts val="0"/>
              </a:spcBef>
              <a:spcAft>
                <a:spcPts val="0"/>
              </a:spcAft>
              <a:buNone/>
            </a:pPr>
            <a:endParaRPr sz="1400" b="0" i="0" u="none" strike="noStrike" cap="none" dirty="0">
              <a:solidFill>
                <a:srgbClr val="000000"/>
              </a:solidFill>
              <a:latin typeface="Crimson" panose="02030503060406020304" pitchFamily="18" charset="0"/>
              <a:ea typeface="Arial"/>
              <a:cs typeface="Arial"/>
              <a:sym typeface="Arial"/>
            </a:endParaRPr>
          </a:p>
        </p:txBody>
      </p:sp>
      <p:sp>
        <p:nvSpPr>
          <p:cNvPr id="2" name="Google Shape;99;p15">
            <a:extLst>
              <a:ext uri="{FF2B5EF4-FFF2-40B4-BE49-F238E27FC236}">
                <a16:creationId xmlns:a16="http://schemas.microsoft.com/office/drawing/2014/main" id="{9856F584-72B4-E954-B3A7-EE4E25CCDA7B}"/>
              </a:ext>
            </a:extLst>
          </p:cNvPr>
          <p:cNvSpPr txBox="1"/>
          <p:nvPr/>
        </p:nvSpPr>
        <p:spPr>
          <a:xfrm>
            <a:off x="114954" y="2328389"/>
            <a:ext cx="3866606" cy="797867"/>
          </a:xfrm>
          <a:prstGeom prst="rect">
            <a:avLst/>
          </a:prstGeom>
          <a:noFill/>
          <a:ln>
            <a:noFill/>
          </a:ln>
        </p:spPr>
        <p:txBody>
          <a:bodyPr spcFirstLastPara="1" wrap="square" lIns="91425" tIns="45700" rIns="91425" bIns="45700" anchor="t" anchorCtr="0">
            <a:normAutofit fontScale="32500" lnSpcReduction="20000"/>
          </a:bodyPr>
          <a:lstStyle/>
          <a:p>
            <a:pPr marL="0" marR="0" lvl="0" indent="0" algn="r" rtl="0">
              <a:lnSpc>
                <a:spcPct val="100000"/>
              </a:lnSpc>
              <a:spcBef>
                <a:spcPts val="0"/>
              </a:spcBef>
              <a:spcAft>
                <a:spcPts val="0"/>
              </a:spcAft>
              <a:buNone/>
            </a:pPr>
            <a:r>
              <a:rPr lang="en-US" sz="8800" b="1" dirty="0">
                <a:solidFill>
                  <a:srgbClr val="FFB600"/>
                </a:solidFill>
                <a:latin typeface="Aptos" panose="020B0004020202020204" pitchFamily="34" charset="0"/>
                <a:ea typeface="Source Sans Pro Semibold"/>
                <a:cs typeface="Cambria"/>
                <a:sym typeface="Cambria"/>
              </a:rPr>
              <a:t>Sonya Christian</a:t>
            </a:r>
            <a:endParaRPr lang="en-US" sz="8800" b="1" dirty="0">
              <a:solidFill>
                <a:srgbClr val="FFB600"/>
              </a:solidFill>
              <a:latin typeface="Aptos" panose="020B0004020202020204" pitchFamily="34" charset="0"/>
              <a:ea typeface="Source Sans Pro Semibold"/>
              <a:cs typeface="Cambria"/>
            </a:endParaRPr>
          </a:p>
          <a:p>
            <a:pPr marL="0" marR="0" lvl="0" indent="0" algn="r" rtl="0">
              <a:lnSpc>
                <a:spcPct val="100000"/>
              </a:lnSpc>
              <a:spcBef>
                <a:spcPts val="0"/>
              </a:spcBef>
              <a:spcAft>
                <a:spcPts val="0"/>
              </a:spcAft>
              <a:buNone/>
            </a:pPr>
            <a:r>
              <a:rPr lang="en-US" sz="6800" dirty="0">
                <a:solidFill>
                  <a:schemeClr val="bg1"/>
                </a:solidFill>
                <a:latin typeface="Source Sans Pro Semibold"/>
                <a:ea typeface="Source Sans Pro Semibold"/>
                <a:cs typeface="Cambria"/>
                <a:sym typeface="Cambria"/>
              </a:rPr>
              <a:t>February 3, 2025</a:t>
            </a:r>
            <a:endParaRPr sz="6800" dirty="0">
              <a:solidFill>
                <a:schemeClr val="bg1"/>
              </a:solidFill>
              <a:latin typeface="Source Sans Pro Semibold"/>
              <a:ea typeface="Source Sans Pro Semibold"/>
            </a:endParaRPr>
          </a:p>
          <a:p>
            <a:pPr marL="0" marR="0" lvl="0" indent="0" algn="ctr"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5555F-41F7-CAD3-D360-879BD9E8D18A}"/>
              </a:ext>
            </a:extLst>
          </p:cNvPr>
          <p:cNvSpPr>
            <a:spLocks noGrp="1"/>
          </p:cNvSpPr>
          <p:nvPr>
            <p:ph type="title"/>
          </p:nvPr>
        </p:nvSpPr>
        <p:spPr>
          <a:xfrm>
            <a:off x="632506" y="162594"/>
            <a:ext cx="11304755" cy="1339417"/>
          </a:xfrm>
        </p:spPr>
        <p:txBody>
          <a:bodyPr lIns="91440" tIns="45720" rIns="91440" bIns="45720" anchor="ctr"/>
          <a:lstStyle/>
          <a:p>
            <a:pPr algn="ctr"/>
            <a:r>
              <a:rPr lang="en-US" sz="3600" b="1" dirty="0">
                <a:latin typeface="Source Sans Pro Semibold"/>
                <a:ea typeface="Source Sans Pro"/>
              </a:rPr>
              <a:t>Dual Enrollment in Central Valley Districts in 2023-24</a:t>
            </a:r>
          </a:p>
        </p:txBody>
      </p:sp>
      <p:sp>
        <p:nvSpPr>
          <p:cNvPr id="5" name="TextBox 4">
            <a:extLst>
              <a:ext uri="{FF2B5EF4-FFF2-40B4-BE49-F238E27FC236}">
                <a16:creationId xmlns:a16="http://schemas.microsoft.com/office/drawing/2014/main" id="{B52FCA0F-7CB5-C01E-A137-10B37E1DDC2B}"/>
              </a:ext>
            </a:extLst>
          </p:cNvPr>
          <p:cNvSpPr txBox="1"/>
          <p:nvPr/>
        </p:nvSpPr>
        <p:spPr>
          <a:xfrm>
            <a:off x="1603980" y="5608552"/>
            <a:ext cx="8976851" cy="307777"/>
          </a:xfrm>
          <a:prstGeom prst="rect">
            <a:avLst/>
          </a:prstGeom>
          <a:noFill/>
        </p:spPr>
        <p:txBody>
          <a:bodyPr wrap="square" lIns="91440" tIns="45720" rIns="91440" bIns="45720" rtlCol="0" anchor="t">
            <a:spAutoFit/>
          </a:bodyPr>
          <a:lstStyle/>
          <a:p>
            <a:pPr algn="ctr"/>
            <a:r>
              <a:rPr lang="en-US" sz="1400">
                <a:solidFill>
                  <a:schemeClr val="accent3">
                    <a:lumMod val="49000"/>
                  </a:schemeClr>
                </a:solidFill>
              </a:rPr>
              <a:t>Kern CCD makes up 41% of the </a:t>
            </a:r>
            <a:r>
              <a:rPr lang="en-US" sz="1400" err="1">
                <a:solidFill>
                  <a:schemeClr val="accent3">
                    <a:lumMod val="49000"/>
                  </a:schemeClr>
                </a:solidFill>
              </a:rPr>
              <a:t>DuE</a:t>
            </a:r>
            <a:r>
              <a:rPr lang="en-US" sz="1400">
                <a:solidFill>
                  <a:schemeClr val="accent3">
                    <a:lumMod val="49000"/>
                  </a:schemeClr>
                </a:solidFill>
              </a:rPr>
              <a:t> headcount for the region in 2023/24. </a:t>
            </a:r>
            <a:endParaRPr lang="en-US" sz="1400" b="1">
              <a:solidFill>
                <a:schemeClr val="accent3">
                  <a:lumMod val="49000"/>
                </a:schemeClr>
              </a:solidFill>
              <a:ea typeface="Source Sans Pro"/>
            </a:endParaRPr>
          </a:p>
        </p:txBody>
      </p:sp>
      <p:pic>
        <p:nvPicPr>
          <p:cNvPr id="6" name="Picture 5" descr="A blue circle with different colored lines&#10;&#10;Description automatically generated">
            <a:extLst>
              <a:ext uri="{FF2B5EF4-FFF2-40B4-BE49-F238E27FC236}">
                <a16:creationId xmlns:a16="http://schemas.microsoft.com/office/drawing/2014/main" id="{87103737-6612-CFD8-E844-8AE05F393034}"/>
              </a:ext>
            </a:extLst>
          </p:cNvPr>
          <p:cNvPicPr>
            <a:picLocks noChangeAspect="1"/>
          </p:cNvPicPr>
          <p:nvPr/>
        </p:nvPicPr>
        <p:blipFill>
          <a:blip r:embed="rId3"/>
          <a:stretch>
            <a:fillRect/>
          </a:stretch>
        </p:blipFill>
        <p:spPr>
          <a:xfrm>
            <a:off x="3217527" y="1371618"/>
            <a:ext cx="5752296" cy="4114800"/>
          </a:xfrm>
          <a:prstGeom prst="rect">
            <a:avLst/>
          </a:prstGeom>
        </p:spPr>
      </p:pic>
    </p:spTree>
    <p:extLst>
      <p:ext uri="{BB962C8B-B14F-4D97-AF65-F5344CB8AC3E}">
        <p14:creationId xmlns:p14="http://schemas.microsoft.com/office/powerpoint/2010/main" val="155949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E785C-14BE-9DC2-0C53-71588B4C55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435750-81C9-FD3F-5C71-D708FCA93048}"/>
              </a:ext>
            </a:extLst>
          </p:cNvPr>
          <p:cNvSpPr>
            <a:spLocks noGrp="1"/>
          </p:cNvSpPr>
          <p:nvPr>
            <p:ph type="title"/>
          </p:nvPr>
        </p:nvSpPr>
        <p:spPr>
          <a:xfrm>
            <a:off x="146645" y="952614"/>
            <a:ext cx="11724879" cy="3875418"/>
          </a:xfrm>
        </p:spPr>
        <p:txBody>
          <a:bodyPr/>
          <a:lstStyle/>
          <a:p>
            <a:pPr algn="ctr"/>
            <a:r>
              <a:rPr lang="en-US" sz="4100" b="1" dirty="0">
                <a:latin typeface="Aptos" panose="020B0004020202020204" pitchFamily="34" charset="0"/>
                <a:ea typeface="Source Sans Pro Semibold" panose="020B0603030403020204" pitchFamily="34" charset="0"/>
              </a:rPr>
              <a:t>Dual Enrollment works – </a:t>
            </a:r>
            <a:br>
              <a:rPr lang="en-US" sz="4100" b="1" dirty="0">
                <a:latin typeface="Aptos" panose="020B0004020202020204" pitchFamily="34" charset="0"/>
                <a:ea typeface="Source Sans Pro Semibold" panose="020B0603030403020204" pitchFamily="34" charset="0"/>
              </a:rPr>
            </a:br>
            <a:r>
              <a:rPr lang="en-US" sz="4100" b="1" dirty="0">
                <a:latin typeface="Aptos" panose="020B0004020202020204" pitchFamily="34" charset="0"/>
                <a:ea typeface="Source Sans Pro Semibold" panose="020B0603030403020204" pitchFamily="34" charset="0"/>
              </a:rPr>
              <a:t>This is not a disputed fact</a:t>
            </a:r>
            <a:br>
              <a:rPr lang="en-US" sz="4100" b="1" dirty="0">
                <a:latin typeface="Aptos" panose="020B0004020202020204" pitchFamily="34" charset="0"/>
                <a:ea typeface="Source Sans Pro Semibold" panose="020B0603030403020204" pitchFamily="34" charset="0"/>
              </a:rPr>
            </a:br>
            <a:br>
              <a:rPr lang="en-US" sz="4100" b="1" dirty="0">
                <a:latin typeface="Aptos" panose="020B0004020202020204" pitchFamily="34" charset="0"/>
                <a:ea typeface="Source Sans Pro Semibold" panose="020B0603030403020204" pitchFamily="34" charset="0"/>
              </a:rPr>
            </a:br>
            <a:br>
              <a:rPr lang="en-US" sz="4100" b="1" dirty="0">
                <a:latin typeface="Aptos" panose="020B0004020202020204" pitchFamily="34" charset="0"/>
                <a:ea typeface="Source Sans Pro Semibold" panose="020B0603030403020204" pitchFamily="34" charset="0"/>
              </a:rPr>
            </a:br>
            <a:r>
              <a:rPr lang="en-US" sz="4100" b="1" dirty="0">
                <a:latin typeface="Aptos" panose="020B0004020202020204" pitchFamily="34" charset="0"/>
                <a:ea typeface="Source Sans Pro Semibold" panose="020B0603030403020204" pitchFamily="34" charset="0"/>
              </a:rPr>
              <a:t>So, what is the work?  </a:t>
            </a:r>
            <a:br>
              <a:rPr lang="en-US" sz="4100" b="1" dirty="0">
                <a:latin typeface="Aptos" panose="020B0004020202020204" pitchFamily="34" charset="0"/>
                <a:ea typeface="Source Sans Pro Semibold" panose="020B0603030403020204" pitchFamily="34" charset="0"/>
              </a:rPr>
            </a:br>
            <a:r>
              <a:rPr lang="en-US" sz="4100" b="1" dirty="0">
                <a:latin typeface="Aptos" panose="020B0004020202020204" pitchFamily="34" charset="0"/>
                <a:ea typeface="Source Sans Pro Semibold" panose="020B0603030403020204" pitchFamily="34" charset="0"/>
              </a:rPr>
              <a:t>Doing dual enrollment at scale and with equity</a:t>
            </a:r>
          </a:p>
        </p:txBody>
      </p:sp>
    </p:spTree>
    <p:extLst>
      <p:ext uri="{BB962C8B-B14F-4D97-AF65-F5344CB8AC3E}">
        <p14:creationId xmlns:p14="http://schemas.microsoft.com/office/powerpoint/2010/main" val="1510958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B6FDD-3373-E875-9467-B7DAC48D2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B9D6C0-6309-AF64-C72E-57B0ADC188E4}"/>
              </a:ext>
            </a:extLst>
          </p:cNvPr>
          <p:cNvSpPr>
            <a:spLocks noGrp="1"/>
          </p:cNvSpPr>
          <p:nvPr>
            <p:ph type="title"/>
          </p:nvPr>
        </p:nvSpPr>
        <p:spPr>
          <a:xfrm>
            <a:off x="436728" y="365125"/>
            <a:ext cx="11450472" cy="1325563"/>
          </a:xfrm>
        </p:spPr>
        <p:txBody>
          <a:bodyPr/>
          <a:lstStyle/>
          <a:p>
            <a:pPr marL="0" marR="0" algn="ctr">
              <a:lnSpc>
                <a:spcPct val="107000"/>
              </a:lnSpc>
              <a:spcBef>
                <a:spcPts val="0"/>
              </a:spcBef>
              <a:spcAft>
                <a:spcPts val="800"/>
              </a:spcAft>
            </a:pPr>
            <a:r>
              <a:rPr lang="en-US" sz="3600" b="1" dirty="0">
                <a:effectLst/>
                <a:latin typeface="Source Sans Pro Semibold" panose="020B0603030403020204" pitchFamily="34" charset="0"/>
                <a:ea typeface="Source Sans Pro Semibold" panose="020B0603030403020204" pitchFamily="34" charset="0"/>
                <a:cs typeface="Times New Roman" panose="02020603050405020304" pitchFamily="18" charset="0"/>
              </a:rPr>
              <a:t>I Can Go To College Campaign – </a:t>
            </a:r>
            <a:br>
              <a:rPr lang="en-US" sz="3600" b="1" dirty="0">
                <a:effectLst/>
                <a:latin typeface="Source Sans Pro Semibold" panose="020B0603030403020204" pitchFamily="34" charset="0"/>
                <a:ea typeface="Source Sans Pro Semibold" panose="020B0603030403020204" pitchFamily="34" charset="0"/>
                <a:cs typeface="Times New Roman" panose="02020603050405020304" pitchFamily="18" charset="0"/>
              </a:rPr>
            </a:br>
            <a:r>
              <a:rPr lang="en-US" sz="3600" b="1" dirty="0">
                <a:effectLst/>
                <a:latin typeface="Source Sans Pro Semibold" panose="020B0603030403020204" pitchFamily="34" charset="0"/>
                <a:ea typeface="Source Sans Pro Semibold" panose="020B0603030403020204" pitchFamily="34" charset="0"/>
                <a:cs typeface="Times New Roman" panose="02020603050405020304" pitchFamily="18" charset="0"/>
              </a:rPr>
              <a:t>Dual Enrollment Video Promotions</a:t>
            </a:r>
            <a:endParaRPr lang="en-US" sz="7200" b="1" dirty="0">
              <a:latin typeface="Source Sans Pro Semibold" panose="020B0603030403020204" pitchFamily="34" charset="0"/>
              <a:ea typeface="Source Sans Pro Semibold" panose="020B0603030403020204" pitchFamily="34" charset="0"/>
            </a:endParaRPr>
          </a:p>
        </p:txBody>
      </p:sp>
      <p:sp>
        <p:nvSpPr>
          <p:cNvPr id="3" name="Content Placeholder 2">
            <a:extLst>
              <a:ext uri="{FF2B5EF4-FFF2-40B4-BE49-F238E27FC236}">
                <a16:creationId xmlns:a16="http://schemas.microsoft.com/office/drawing/2014/main" id="{D8820260-2CA2-6775-1DCB-5DB7AF4807D9}"/>
              </a:ext>
            </a:extLst>
          </p:cNvPr>
          <p:cNvSpPr>
            <a:spLocks noGrp="1"/>
          </p:cNvSpPr>
          <p:nvPr>
            <p:ph sz="half" idx="1"/>
          </p:nvPr>
        </p:nvSpPr>
        <p:spPr>
          <a:xfrm>
            <a:off x="838200" y="1825625"/>
            <a:ext cx="5038596" cy="562733"/>
          </a:xfrm>
        </p:spPr>
        <p:txBody>
          <a:bodyPr lIns="91440" tIns="45720" rIns="91440" bIns="45720" anchor="t"/>
          <a:lstStyle/>
          <a:p>
            <a:pPr marL="0" indent="0" algn="ctr">
              <a:buNone/>
            </a:pPr>
            <a:r>
              <a:rPr lang="en-US"/>
              <a:t>Educate. Elevate. Podcast</a:t>
            </a:r>
          </a:p>
        </p:txBody>
      </p:sp>
      <p:sp>
        <p:nvSpPr>
          <p:cNvPr id="4" name="Content Placeholder 3">
            <a:extLst>
              <a:ext uri="{FF2B5EF4-FFF2-40B4-BE49-F238E27FC236}">
                <a16:creationId xmlns:a16="http://schemas.microsoft.com/office/drawing/2014/main" id="{4396804F-FFF7-BB11-C403-883182AB5AE7}"/>
              </a:ext>
            </a:extLst>
          </p:cNvPr>
          <p:cNvSpPr>
            <a:spLocks noGrp="1"/>
          </p:cNvSpPr>
          <p:nvPr>
            <p:ph sz="half" idx="11"/>
          </p:nvPr>
        </p:nvSpPr>
        <p:spPr>
          <a:xfrm>
            <a:off x="6491328" y="1825625"/>
            <a:ext cx="5038596" cy="467199"/>
          </a:xfrm>
        </p:spPr>
        <p:txBody>
          <a:bodyPr lIns="91440" tIns="45720" rIns="91440" bIns="45720" anchor="t"/>
          <a:lstStyle/>
          <a:p>
            <a:pPr marL="0" indent="0" algn="ctr">
              <a:buNone/>
            </a:pPr>
            <a:r>
              <a:rPr lang="en-US">
                <a:latin typeface="Source Sans Pro"/>
                <a:ea typeface="Source Sans Pro"/>
                <a:hlinkClick r:id="rId3"/>
              </a:rPr>
              <a:t>Video on Dual Enrollment</a:t>
            </a:r>
            <a:endParaRPr lang="en-US"/>
          </a:p>
        </p:txBody>
      </p:sp>
      <p:pic>
        <p:nvPicPr>
          <p:cNvPr id="5" name="Picture 4" descr="A screenshot of a computer&#10;&#10;Description automatically generated">
            <a:hlinkClick r:id="rId3"/>
            <a:extLst>
              <a:ext uri="{FF2B5EF4-FFF2-40B4-BE49-F238E27FC236}">
                <a16:creationId xmlns:a16="http://schemas.microsoft.com/office/drawing/2014/main" id="{FA73845D-A2D3-A1D0-6768-EECE295982D3}"/>
              </a:ext>
            </a:extLst>
          </p:cNvPr>
          <p:cNvPicPr>
            <a:picLocks noChangeAspect="1"/>
          </p:cNvPicPr>
          <p:nvPr/>
        </p:nvPicPr>
        <p:blipFill rotWithShape="1">
          <a:blip r:embed="rId4"/>
          <a:srcRect l="14033" t="17723" r="32423" b="19331"/>
          <a:stretch/>
        </p:blipFill>
        <p:spPr bwMode="auto">
          <a:xfrm>
            <a:off x="6490807" y="2523295"/>
            <a:ext cx="5038596" cy="3208124"/>
          </a:xfrm>
          <a:prstGeom prst="rect">
            <a:avLst/>
          </a:prstGeom>
          <a:ln>
            <a:noFill/>
          </a:ln>
          <a:extLst>
            <a:ext uri="{53640926-AAD7-44D8-BBD7-CCE9431645EC}">
              <a14:shadowObscured xmlns:a14="http://schemas.microsoft.com/office/drawing/2010/main"/>
            </a:ext>
          </a:extLst>
        </p:spPr>
      </p:pic>
      <p:pic>
        <p:nvPicPr>
          <p:cNvPr id="6" name="Picture 5" descr="A person speaking into a microphone&#10;&#10;Description automatically generated">
            <a:extLst>
              <a:ext uri="{FF2B5EF4-FFF2-40B4-BE49-F238E27FC236}">
                <a16:creationId xmlns:a16="http://schemas.microsoft.com/office/drawing/2014/main" id="{3F3F34E2-97F4-BC4F-4186-ECFB9B55545D}"/>
              </a:ext>
            </a:extLst>
          </p:cNvPr>
          <p:cNvPicPr>
            <a:picLocks noChangeAspect="1"/>
          </p:cNvPicPr>
          <p:nvPr/>
        </p:nvPicPr>
        <p:blipFill rotWithShape="1">
          <a:blip r:embed="rId5"/>
          <a:srcRect l="13912" t="17958" r="32789" b="18883"/>
          <a:stretch/>
        </p:blipFill>
        <p:spPr bwMode="auto">
          <a:xfrm>
            <a:off x="838200" y="2523295"/>
            <a:ext cx="5038596" cy="3234536"/>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E82D1340-E222-86EB-7C98-6F370EC3A45F}"/>
              </a:ext>
            </a:extLst>
          </p:cNvPr>
          <p:cNvPicPr>
            <a:picLocks noChangeAspect="1"/>
          </p:cNvPicPr>
          <p:nvPr/>
        </p:nvPicPr>
        <p:blipFill>
          <a:blip r:embed="rId6"/>
          <a:stretch>
            <a:fillRect/>
          </a:stretch>
        </p:blipFill>
        <p:spPr>
          <a:xfrm>
            <a:off x="2773164" y="3430752"/>
            <a:ext cx="1174687" cy="1097280"/>
          </a:xfrm>
          <a:prstGeom prst="rect">
            <a:avLst/>
          </a:prstGeom>
        </p:spPr>
      </p:pic>
      <p:pic>
        <p:nvPicPr>
          <p:cNvPr id="8" name="Picture 7">
            <a:extLst>
              <a:ext uri="{FF2B5EF4-FFF2-40B4-BE49-F238E27FC236}">
                <a16:creationId xmlns:a16="http://schemas.microsoft.com/office/drawing/2014/main" id="{D7274257-3201-9DBE-587F-98BF819A1BBC}"/>
              </a:ext>
            </a:extLst>
          </p:cNvPr>
          <p:cNvPicPr>
            <a:picLocks noChangeAspect="1"/>
          </p:cNvPicPr>
          <p:nvPr/>
        </p:nvPicPr>
        <p:blipFill>
          <a:blip r:embed="rId6"/>
          <a:stretch>
            <a:fillRect/>
          </a:stretch>
        </p:blipFill>
        <p:spPr>
          <a:xfrm>
            <a:off x="8436663" y="3434430"/>
            <a:ext cx="1149287" cy="1092200"/>
          </a:xfrm>
          <a:prstGeom prst="rect">
            <a:avLst/>
          </a:prstGeom>
        </p:spPr>
      </p:pic>
    </p:spTree>
    <p:extLst>
      <p:ext uri="{BB962C8B-B14F-4D97-AF65-F5344CB8AC3E}">
        <p14:creationId xmlns:p14="http://schemas.microsoft.com/office/powerpoint/2010/main" val="2903736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61D2F-4555-3DE1-FBA7-5896BBC13089}"/>
              </a:ext>
            </a:extLst>
          </p:cNvPr>
          <p:cNvSpPr>
            <a:spLocks noGrp="1"/>
          </p:cNvSpPr>
          <p:nvPr>
            <p:ph type="title"/>
          </p:nvPr>
        </p:nvSpPr>
        <p:spPr>
          <a:xfrm>
            <a:off x="162320" y="200194"/>
            <a:ext cx="11724879" cy="1325563"/>
          </a:xfrm>
        </p:spPr>
        <p:txBody>
          <a:bodyPr/>
          <a:lstStyle/>
          <a:p>
            <a:pPr algn="ctr"/>
            <a:r>
              <a:rPr lang="en-US" sz="4100" b="1" dirty="0">
                <a:solidFill>
                  <a:srgbClr val="C00000"/>
                </a:solidFill>
                <a:latin typeface="Aptos" panose="020B0004020202020204" pitchFamily="34" charset="0"/>
                <a:ea typeface="Source Sans Pro Semibold" panose="020B0603030403020204" pitchFamily="34" charset="0"/>
              </a:rPr>
              <a:t>Program Pathways Mapper </a:t>
            </a:r>
            <a:r>
              <a:rPr lang="en-US" sz="4100" b="1" dirty="0">
                <a:latin typeface="Aptos" panose="020B0004020202020204" pitchFamily="34" charset="0"/>
                <a:ea typeface="Source Sans Pro Semibold" panose="020B0603030403020204" pitchFamily="34" charset="0"/>
              </a:rPr>
              <a:t>and Dual Enrollment</a:t>
            </a:r>
          </a:p>
        </p:txBody>
      </p:sp>
      <p:pic>
        <p:nvPicPr>
          <p:cNvPr id="5" name="Content Placeholder 4" descr="A group of people sitting at desks in a classroom&#10;&#10;Description automatically generated">
            <a:extLst>
              <a:ext uri="{FF2B5EF4-FFF2-40B4-BE49-F238E27FC236}">
                <a16:creationId xmlns:a16="http://schemas.microsoft.com/office/drawing/2014/main" id="{43ACA278-CE97-3278-DBDA-62A94048F320}"/>
              </a:ext>
            </a:extLst>
          </p:cNvPr>
          <p:cNvPicPr>
            <a:picLocks noGrp="1" noChangeAspect="1"/>
          </p:cNvPicPr>
          <p:nvPr>
            <p:ph sz="half" idx="1"/>
          </p:nvPr>
        </p:nvPicPr>
        <p:blipFill>
          <a:blip r:embed="rId3"/>
          <a:srcRect l="3625" t="36836" r="198" b="27235"/>
          <a:stretch/>
        </p:blipFill>
        <p:spPr>
          <a:xfrm>
            <a:off x="-17917" y="1908607"/>
            <a:ext cx="12209917" cy="3040786"/>
          </a:xfrm>
        </p:spPr>
      </p:pic>
    </p:spTree>
    <p:extLst>
      <p:ext uri="{BB962C8B-B14F-4D97-AF65-F5344CB8AC3E}">
        <p14:creationId xmlns:p14="http://schemas.microsoft.com/office/powerpoint/2010/main" val="3740482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079A0-860D-E011-BB73-18474628A81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DEBDEA3-F82F-FD86-1132-128661C6A00C}"/>
              </a:ext>
            </a:extLst>
          </p:cNvPr>
          <p:cNvPicPr>
            <a:picLocks noChangeAspect="1"/>
          </p:cNvPicPr>
          <p:nvPr/>
        </p:nvPicPr>
        <p:blipFill>
          <a:blip r:embed="rId3"/>
          <a:stretch>
            <a:fillRect/>
          </a:stretch>
        </p:blipFill>
        <p:spPr>
          <a:xfrm>
            <a:off x="2773164" y="3430752"/>
            <a:ext cx="1174687" cy="1097280"/>
          </a:xfrm>
          <a:prstGeom prst="rect">
            <a:avLst/>
          </a:prstGeom>
        </p:spPr>
      </p:pic>
      <p:pic>
        <p:nvPicPr>
          <p:cNvPr id="8" name="Picture 7">
            <a:extLst>
              <a:ext uri="{FF2B5EF4-FFF2-40B4-BE49-F238E27FC236}">
                <a16:creationId xmlns:a16="http://schemas.microsoft.com/office/drawing/2014/main" id="{9DFAB415-FEF4-FF04-C291-78FCBD59C875}"/>
              </a:ext>
            </a:extLst>
          </p:cNvPr>
          <p:cNvPicPr>
            <a:picLocks noChangeAspect="1"/>
          </p:cNvPicPr>
          <p:nvPr/>
        </p:nvPicPr>
        <p:blipFill>
          <a:blip r:embed="rId3"/>
          <a:stretch>
            <a:fillRect/>
          </a:stretch>
        </p:blipFill>
        <p:spPr>
          <a:xfrm>
            <a:off x="8436663" y="3434430"/>
            <a:ext cx="1149287" cy="1092200"/>
          </a:xfrm>
          <a:prstGeom prst="rect">
            <a:avLst/>
          </a:prstGeom>
        </p:spPr>
      </p:pic>
      <p:sp>
        <p:nvSpPr>
          <p:cNvPr id="16" name="TextBox 15">
            <a:extLst>
              <a:ext uri="{FF2B5EF4-FFF2-40B4-BE49-F238E27FC236}">
                <a16:creationId xmlns:a16="http://schemas.microsoft.com/office/drawing/2014/main" id="{0B65590A-10CC-585D-B9CD-98C469EC3455}"/>
              </a:ext>
            </a:extLst>
          </p:cNvPr>
          <p:cNvSpPr txBox="1"/>
          <p:nvPr/>
        </p:nvSpPr>
        <p:spPr>
          <a:xfrm>
            <a:off x="1264483" y="1232844"/>
            <a:ext cx="9985248" cy="2169825"/>
          </a:xfrm>
          <a:prstGeom prst="rect">
            <a:avLst/>
          </a:prstGeom>
          <a:noFill/>
        </p:spPr>
        <p:txBody>
          <a:bodyPr wrap="square">
            <a:spAutoFit/>
          </a:bodyPr>
          <a:lstStyle/>
          <a:p>
            <a:pPr algn="ctr"/>
            <a:r>
              <a:rPr lang="en-US" sz="4500" b="1" dirty="0">
                <a:latin typeface="Aptos" panose="020B0004020202020204" pitchFamily="34" charset="0"/>
              </a:rPr>
              <a:t>"Live as if you were to die tomorrow. </a:t>
            </a:r>
          </a:p>
          <a:p>
            <a:pPr algn="ctr"/>
            <a:r>
              <a:rPr lang="en-US" sz="4500" b="1" dirty="0">
                <a:latin typeface="Aptos" panose="020B0004020202020204" pitchFamily="34" charset="0"/>
              </a:rPr>
              <a:t>Learn as if you were to live forever."</a:t>
            </a:r>
            <a:br>
              <a:rPr lang="en-US" sz="4500" dirty="0">
                <a:latin typeface="Aptos" panose="020B0004020202020204" pitchFamily="34" charset="0"/>
              </a:rPr>
            </a:br>
            <a:r>
              <a:rPr lang="en-US" sz="4500" dirty="0">
                <a:latin typeface="Aptos" panose="020B0004020202020204" pitchFamily="34" charset="0"/>
              </a:rPr>
              <a:t>— </a:t>
            </a:r>
            <a:r>
              <a:rPr lang="en-US" sz="4500" i="1" dirty="0">
                <a:latin typeface="Aptos" panose="020B0004020202020204" pitchFamily="34" charset="0"/>
              </a:rPr>
              <a:t>Mahatma Gandhi</a:t>
            </a:r>
            <a:endParaRPr lang="en-US" sz="4500" dirty="0">
              <a:latin typeface="Aptos" panose="020B0004020202020204" pitchFamily="34" charset="0"/>
            </a:endParaRPr>
          </a:p>
        </p:txBody>
      </p:sp>
    </p:spTree>
    <p:extLst>
      <p:ext uri="{BB962C8B-B14F-4D97-AF65-F5344CB8AC3E}">
        <p14:creationId xmlns:p14="http://schemas.microsoft.com/office/powerpoint/2010/main" val="1430000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97;p1">
            <a:extLst>
              <a:ext uri="{FF2B5EF4-FFF2-40B4-BE49-F238E27FC236}">
                <a16:creationId xmlns:a16="http://schemas.microsoft.com/office/drawing/2014/main" id="{3C47228C-6B7C-DBAD-0D2D-51A290BBC046}"/>
              </a:ext>
            </a:extLst>
          </p:cNvPr>
          <p:cNvSpPr txBox="1">
            <a:spLocks noGrp="1"/>
          </p:cNvSpPr>
          <p:nvPr>
            <p:ph idx="1"/>
          </p:nvPr>
        </p:nvSpPr>
        <p:spPr>
          <a:xfrm>
            <a:off x="838200" y="1444625"/>
            <a:ext cx="10515600" cy="2946072"/>
          </a:xfrm>
          <a:prstGeom prst="rect">
            <a:avLst/>
          </a:prstGeom>
          <a:noFill/>
          <a:ln>
            <a:noFill/>
          </a:ln>
        </p:spPr>
        <p:txBody>
          <a:bodyPr spcFirstLastPara="1" wrap="square" lIns="457200" tIns="457200" rIns="457200" bIns="45700" anchor="ctr" anchorCtr="0">
            <a:normAutofit/>
          </a:bodyPr>
          <a:lstStyle/>
          <a:p>
            <a:pPr marL="0" marR="0" lvl="0" indent="0" algn="ctr" rtl="0">
              <a:lnSpc>
                <a:spcPct val="90000"/>
              </a:lnSpc>
              <a:spcBef>
                <a:spcPts val="0"/>
              </a:spcBef>
              <a:spcAft>
                <a:spcPts val="0"/>
              </a:spcAft>
              <a:buNone/>
            </a:pPr>
            <a:r>
              <a:rPr lang="en-US" sz="6500" b="1">
                <a:solidFill>
                  <a:srgbClr val="002F6D"/>
                </a:solidFill>
                <a:latin typeface="Source Sans Pro Semibold" panose="020B0503030403020204" pitchFamily="34" charset="77"/>
              </a:rPr>
              <a:t>Our Time is Now!</a:t>
            </a:r>
            <a:endParaRPr sz="6500" b="1">
              <a:solidFill>
                <a:srgbClr val="002F6D"/>
              </a:solidFill>
              <a:latin typeface="Source Sans Pro Semibold" panose="020B0503030403020204" pitchFamily="34" charset="77"/>
            </a:endParaRPr>
          </a:p>
        </p:txBody>
      </p:sp>
    </p:spTree>
    <p:extLst>
      <p:ext uri="{BB962C8B-B14F-4D97-AF65-F5344CB8AC3E}">
        <p14:creationId xmlns:p14="http://schemas.microsoft.com/office/powerpoint/2010/main" val="2765462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7CB3C8F-133F-EAF0-927B-27E8396C95FC}"/>
              </a:ext>
            </a:extLst>
          </p:cNvPr>
          <p:cNvSpPr txBox="1"/>
          <p:nvPr/>
        </p:nvSpPr>
        <p:spPr>
          <a:xfrm>
            <a:off x="785504" y="1765835"/>
            <a:ext cx="11206199" cy="2169825"/>
          </a:xfrm>
          <a:prstGeom prst="rect">
            <a:avLst/>
          </a:prstGeom>
          <a:noFill/>
        </p:spPr>
        <p:txBody>
          <a:bodyPr wrap="square">
            <a:spAutoFit/>
          </a:bodyPr>
          <a:lstStyle/>
          <a:p>
            <a:pPr algn="ctr"/>
            <a:r>
              <a:rPr lang="en-US" sz="4500" b="1" dirty="0">
                <a:latin typeface="Aptos" panose="020B0004020202020204" pitchFamily="34" charset="0"/>
              </a:rPr>
              <a:t>"Education is the most powerful weapon which you can use to change the world."</a:t>
            </a:r>
            <a:br>
              <a:rPr lang="en-US" sz="4500" dirty="0">
                <a:latin typeface="Aptos" panose="020B0004020202020204" pitchFamily="34" charset="0"/>
              </a:rPr>
            </a:br>
            <a:r>
              <a:rPr lang="en-US" sz="4500" dirty="0">
                <a:latin typeface="Aptos" panose="020B0004020202020204" pitchFamily="34" charset="0"/>
              </a:rPr>
              <a:t>— </a:t>
            </a:r>
            <a:r>
              <a:rPr lang="en-US" sz="4500" b="1" dirty="0">
                <a:latin typeface="Aptos" panose="020B0004020202020204" pitchFamily="34" charset="0"/>
              </a:rPr>
              <a:t>Nelson Mandela</a:t>
            </a:r>
            <a:endParaRPr lang="en-US" sz="4500" dirty="0">
              <a:latin typeface="Aptos" panose="020B0004020202020204" pitchFamily="34" charset="0"/>
            </a:endParaRPr>
          </a:p>
        </p:txBody>
      </p:sp>
    </p:spTree>
    <p:extLst>
      <p:ext uri="{BB962C8B-B14F-4D97-AF65-F5344CB8AC3E}">
        <p14:creationId xmlns:p14="http://schemas.microsoft.com/office/powerpoint/2010/main" val="4186802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76E62-5918-4838-1B4F-6A952B9666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C1C4D1-FDAE-CAF6-0DB4-7F1E834191FD}"/>
              </a:ext>
            </a:extLst>
          </p:cNvPr>
          <p:cNvSpPr>
            <a:spLocks noGrp="1"/>
          </p:cNvSpPr>
          <p:nvPr>
            <p:ph type="title"/>
          </p:nvPr>
        </p:nvSpPr>
        <p:spPr>
          <a:xfrm>
            <a:off x="450375" y="102121"/>
            <a:ext cx="11464120" cy="1325563"/>
          </a:xfrm>
        </p:spPr>
        <p:txBody>
          <a:bodyPr/>
          <a:lstStyle/>
          <a:p>
            <a:pPr marL="0" marR="0" algn="ctr">
              <a:lnSpc>
                <a:spcPct val="107000"/>
              </a:lnSpc>
              <a:spcBef>
                <a:spcPts val="0"/>
              </a:spcBef>
              <a:spcAft>
                <a:spcPts val="800"/>
              </a:spcAft>
            </a:pPr>
            <a:r>
              <a:rPr lang="en-US" sz="4500" b="1" dirty="0">
                <a:effectLst/>
                <a:latin typeface="Aptos" panose="020B0004020202020204" pitchFamily="34" charset="0"/>
                <a:ea typeface="Source Sans Pro Semibold" panose="020B0603030403020204" pitchFamily="34" charset="0"/>
                <a:cs typeface="Times New Roman" panose="02020603050405020304" pitchFamily="18" charset="0"/>
              </a:rPr>
              <a:t> Vision 2030</a:t>
            </a:r>
            <a:r>
              <a:rPr lang="en-US" sz="4500" b="1" dirty="0">
                <a:latin typeface="Aptos" panose="020B0004020202020204" pitchFamily="34" charset="0"/>
                <a:ea typeface="Source Sans Pro Semibold" panose="020B0603030403020204" pitchFamily="34" charset="0"/>
                <a:cs typeface="Times New Roman" panose="02020603050405020304" pitchFamily="18" charset="0"/>
              </a:rPr>
              <a:t> – </a:t>
            </a:r>
            <a:br>
              <a:rPr lang="en-US" sz="4500" b="1" dirty="0">
                <a:latin typeface="Aptos" panose="020B0004020202020204" pitchFamily="34" charset="0"/>
                <a:ea typeface="Source Sans Pro Semibold" panose="020B0603030403020204" pitchFamily="34" charset="0"/>
                <a:cs typeface="Times New Roman" panose="02020603050405020304" pitchFamily="18" charset="0"/>
              </a:rPr>
            </a:br>
            <a:r>
              <a:rPr lang="en-US" sz="4500" b="1" dirty="0">
                <a:solidFill>
                  <a:srgbClr val="C00000"/>
                </a:solidFill>
                <a:effectLst/>
                <a:latin typeface="Aptos" panose="020B0004020202020204" pitchFamily="34" charset="0"/>
                <a:ea typeface="Source Sans Pro Semibold" panose="020B0603030403020204" pitchFamily="34" charset="0"/>
                <a:cs typeface="Times New Roman" panose="02020603050405020304" pitchFamily="18" charset="0"/>
              </a:rPr>
              <a:t>9th Grade to Baccalaureate Strategy</a:t>
            </a:r>
            <a:endParaRPr lang="en-US" sz="4500" b="1" dirty="0">
              <a:latin typeface="Aptos" panose="020B0004020202020204" pitchFamily="34" charset="0"/>
              <a:ea typeface="Source Sans Pro Semibold" panose="020B0603030403020204" pitchFamily="34" charset="0"/>
            </a:endParaRPr>
          </a:p>
        </p:txBody>
      </p:sp>
      <p:sp>
        <p:nvSpPr>
          <p:cNvPr id="10" name="TextBox 9">
            <a:extLst>
              <a:ext uri="{FF2B5EF4-FFF2-40B4-BE49-F238E27FC236}">
                <a16:creationId xmlns:a16="http://schemas.microsoft.com/office/drawing/2014/main" id="{D65B4AD5-5244-EE46-246D-41B62A77C1CA}"/>
              </a:ext>
            </a:extLst>
          </p:cNvPr>
          <p:cNvSpPr txBox="1"/>
          <p:nvPr/>
        </p:nvSpPr>
        <p:spPr>
          <a:xfrm>
            <a:off x="450375" y="1959165"/>
            <a:ext cx="11206199" cy="3093154"/>
          </a:xfrm>
          <a:prstGeom prst="rect">
            <a:avLst/>
          </a:prstGeom>
          <a:noFill/>
        </p:spPr>
        <p:txBody>
          <a:bodyPr wrap="square">
            <a:spAutoFit/>
          </a:bodyPr>
          <a:lstStyle/>
          <a:p>
            <a:pPr algn="ctr"/>
            <a:r>
              <a:rPr lang="en-US" sz="3900" dirty="0">
                <a:effectLst/>
                <a:latin typeface="Aptos" panose="020B0004020202020204" pitchFamily="34" charset="0"/>
                <a:ea typeface="Calibri" panose="020F0502020204030204" pitchFamily="34" charset="0"/>
                <a:cs typeface="Arial" panose="020B0604020202020204" pitchFamily="34" charset="0"/>
              </a:rPr>
              <a:t>Work toward a future in which </a:t>
            </a:r>
            <a:r>
              <a:rPr lang="en-US" sz="3900" u="sng" dirty="0">
                <a:effectLst/>
                <a:latin typeface="Aptos" panose="020B0004020202020204" pitchFamily="34" charset="0"/>
                <a:ea typeface="Calibri" panose="020F0502020204030204" pitchFamily="34" charset="0"/>
                <a:cs typeface="Arial" panose="020B0604020202020204" pitchFamily="34" charset="0"/>
              </a:rPr>
              <a:t>all</a:t>
            </a:r>
            <a:r>
              <a:rPr lang="en-US" sz="3900" dirty="0">
                <a:effectLst/>
                <a:latin typeface="Aptos" panose="020B0004020202020204" pitchFamily="34" charset="0"/>
                <a:ea typeface="Calibri" panose="020F0502020204030204" pitchFamily="34" charset="0"/>
                <a:cs typeface="Arial" panose="020B0604020202020204" pitchFamily="34" charset="0"/>
              </a:rPr>
              <a:t> California high school students enroll in community college </a:t>
            </a:r>
            <a:r>
              <a:rPr lang="en-US" sz="3900" u="sng" dirty="0">
                <a:effectLst/>
                <a:latin typeface="Aptos" panose="020B0004020202020204" pitchFamily="34" charset="0"/>
                <a:ea typeface="Calibri" panose="020F0502020204030204" pitchFamily="34" charset="0"/>
                <a:cs typeface="Arial" panose="020B0604020202020204" pitchFamily="34" charset="0"/>
              </a:rPr>
              <a:t>transfer, career or apprenticeship pathways </a:t>
            </a:r>
            <a:r>
              <a:rPr lang="en-US" sz="3900" dirty="0">
                <a:effectLst/>
                <a:latin typeface="Aptos" panose="020B0004020202020204" pitchFamily="34" charset="0"/>
                <a:ea typeface="Calibri" panose="020F0502020204030204" pitchFamily="34" charset="0"/>
                <a:cs typeface="Arial" panose="020B0604020202020204" pitchFamily="34" charset="0"/>
              </a:rPr>
              <a:t>and complete high school with </a:t>
            </a:r>
            <a:r>
              <a:rPr lang="en-US" sz="3900" u="sng" dirty="0">
                <a:effectLst/>
                <a:latin typeface="Aptos" panose="020B0004020202020204" pitchFamily="34" charset="0"/>
                <a:ea typeface="Calibri" panose="020F0502020204030204" pitchFamily="34" charset="0"/>
                <a:cs typeface="Arial" panose="020B0604020202020204" pitchFamily="34" charset="0"/>
              </a:rPr>
              <a:t>at least 12 units of college credit</a:t>
            </a:r>
            <a:r>
              <a:rPr lang="en-US" sz="3900" dirty="0">
                <a:effectLst/>
                <a:latin typeface="Aptos" panose="020B0004020202020204" pitchFamily="34" charset="0"/>
                <a:ea typeface="Calibri" panose="020F0502020204030204" pitchFamily="34" charset="0"/>
                <a:cs typeface="Arial" panose="020B0604020202020204" pitchFamily="34" charset="0"/>
              </a:rPr>
              <a:t>. </a:t>
            </a:r>
            <a:endParaRPr lang="en-US" sz="3900" dirty="0">
              <a:latin typeface="Aptos" panose="020B0004020202020204" pitchFamily="34" charset="0"/>
            </a:endParaRPr>
          </a:p>
        </p:txBody>
      </p:sp>
    </p:spTree>
    <p:extLst>
      <p:ext uri="{BB962C8B-B14F-4D97-AF65-F5344CB8AC3E}">
        <p14:creationId xmlns:p14="http://schemas.microsoft.com/office/powerpoint/2010/main" val="1004839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44E26-F26E-4194-EEB6-2DD2931907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F74CE3-0F7A-0BDA-DD98-6A73D83E3B7F}"/>
              </a:ext>
            </a:extLst>
          </p:cNvPr>
          <p:cNvSpPr>
            <a:spLocks noGrp="1"/>
          </p:cNvSpPr>
          <p:nvPr>
            <p:ph type="ctrTitle"/>
          </p:nvPr>
        </p:nvSpPr>
        <p:spPr/>
        <p:txBody>
          <a:bodyPr>
            <a:noAutofit/>
          </a:bodyPr>
          <a:lstStyle/>
          <a:p>
            <a:pPr algn="ctr"/>
            <a:r>
              <a:rPr lang="en-US" sz="4500" b="1" dirty="0">
                <a:latin typeface="Aptos" panose="020B0004020202020204" pitchFamily="34" charset="0"/>
              </a:rPr>
              <a:t>California Community College Data on Dual Enrollment</a:t>
            </a:r>
          </a:p>
        </p:txBody>
      </p:sp>
      <p:sp>
        <p:nvSpPr>
          <p:cNvPr id="4" name="Slide Number Placeholder 3">
            <a:extLst>
              <a:ext uri="{FF2B5EF4-FFF2-40B4-BE49-F238E27FC236}">
                <a16:creationId xmlns:a16="http://schemas.microsoft.com/office/drawing/2014/main" id="{F8C4AFB2-1CA0-368D-F7CD-F8993139116F}"/>
              </a:ext>
            </a:extLst>
          </p:cNvPr>
          <p:cNvSpPr>
            <a:spLocks noGrp="1"/>
          </p:cNvSpPr>
          <p:nvPr>
            <p:ph type="sldNum" sz="quarter" idx="4294967295"/>
          </p:nvPr>
        </p:nvSpPr>
        <p:spPr>
          <a:xfrm>
            <a:off x="8610600" y="611724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53575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lang="en-US" smtClean="0">
                <a:latin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2364241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82072-41C4-E142-B318-189120FD7E50}"/>
              </a:ext>
            </a:extLst>
          </p:cNvPr>
          <p:cNvSpPr>
            <a:spLocks noGrp="1"/>
          </p:cNvSpPr>
          <p:nvPr>
            <p:ph type="title"/>
          </p:nvPr>
        </p:nvSpPr>
        <p:spPr>
          <a:xfrm>
            <a:off x="0" y="0"/>
            <a:ext cx="12192000" cy="1773019"/>
          </a:xfrm>
        </p:spPr>
        <p:txBody>
          <a:bodyPr lIns="91440" tIns="45720" rIns="91440" bIns="45720" anchor="ctr"/>
          <a:lstStyle/>
          <a:p>
            <a:pPr algn="ctr"/>
            <a:r>
              <a:rPr lang="en-US" sz="3600">
                <a:latin typeface="Source Sans Pro Semibold" panose="020B0603030403020204" pitchFamily="34" charset="0"/>
                <a:ea typeface="Source Sans Pro Semibold" panose="020B0603030403020204" pitchFamily="34" charset="0"/>
              </a:rPr>
              <a:t>Dual enrollment students attending a </a:t>
            </a:r>
            <a:br>
              <a:rPr lang="en-US" sz="3600">
                <a:latin typeface="Source Sans Pro Semibold" panose="020B0603030403020204" pitchFamily="34" charset="0"/>
                <a:ea typeface="Source Sans Pro Semibold" panose="020B0603030403020204" pitchFamily="34" charset="0"/>
              </a:rPr>
            </a:br>
            <a:r>
              <a:rPr lang="en-US" sz="3600">
                <a:latin typeface="Source Sans Pro Semibold" panose="020B0603030403020204" pitchFamily="34" charset="0"/>
                <a:ea typeface="Source Sans Pro Semibold" panose="020B0603030403020204" pitchFamily="34" charset="0"/>
              </a:rPr>
              <a:t>CA Community College</a:t>
            </a:r>
          </a:p>
        </p:txBody>
      </p:sp>
      <p:graphicFrame>
        <p:nvGraphicFramePr>
          <p:cNvPr id="7" name="Content Placeholder 6">
            <a:extLst>
              <a:ext uri="{FF2B5EF4-FFF2-40B4-BE49-F238E27FC236}">
                <a16:creationId xmlns:a16="http://schemas.microsoft.com/office/drawing/2014/main" id="{8A7EB7D4-AF08-FC6A-5055-E56F864C6899}"/>
              </a:ext>
            </a:extLst>
          </p:cNvPr>
          <p:cNvGraphicFramePr>
            <a:graphicFrameLocks noGrp="1"/>
          </p:cNvGraphicFramePr>
          <p:nvPr>
            <p:ph idx="1"/>
          </p:nvPr>
        </p:nvGraphicFramePr>
        <p:xfrm>
          <a:off x="258791" y="1500997"/>
          <a:ext cx="11766431" cy="461625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5E264DD1-D3D0-8DDA-7461-F6DB681C4816}"/>
              </a:ext>
            </a:extLst>
          </p:cNvPr>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53575A"/>
              </a:solidFill>
              <a:effectLst/>
              <a:uLnTx/>
              <a:uFillTx/>
              <a:latin typeface="Source Sans Pro"/>
              <a:ea typeface="+mn-ea"/>
              <a:cs typeface="+mn-cs"/>
            </a:endParaRPr>
          </a:p>
        </p:txBody>
      </p:sp>
      <p:sp>
        <p:nvSpPr>
          <p:cNvPr id="3" name="TextBox 2">
            <a:extLst>
              <a:ext uri="{FF2B5EF4-FFF2-40B4-BE49-F238E27FC236}">
                <a16:creationId xmlns:a16="http://schemas.microsoft.com/office/drawing/2014/main" id="{B580712B-3178-8764-0EB8-FD647708AD97}"/>
              </a:ext>
            </a:extLst>
          </p:cNvPr>
          <p:cNvSpPr txBox="1"/>
          <p:nvPr/>
        </p:nvSpPr>
        <p:spPr>
          <a:xfrm>
            <a:off x="1889456" y="6133945"/>
            <a:ext cx="8059761" cy="523220"/>
          </a:xfrm>
          <a:prstGeom prst="rect">
            <a:avLst/>
          </a:prstGeom>
          <a:noFill/>
        </p:spPr>
        <p:txBody>
          <a:bodyPr wrap="square" rtlCol="0">
            <a:spAutoFit/>
          </a:bodyPr>
          <a:lstStyle/>
          <a:p>
            <a:r>
              <a:rPr lang="en-US" sz="1400"/>
              <a:t>Historical data is in blue with baseline year in 2021-2022 in bold.  2023-24 data is using Fall 2023 increase (in parentheses). Annual Vision 2030 targets are in yellow with target outcome in 2029-2030 in bold</a:t>
            </a:r>
          </a:p>
        </p:txBody>
      </p:sp>
    </p:spTree>
    <p:extLst>
      <p:ext uri="{BB962C8B-B14F-4D97-AF65-F5344CB8AC3E}">
        <p14:creationId xmlns:p14="http://schemas.microsoft.com/office/powerpoint/2010/main" val="250089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166" y="285752"/>
            <a:ext cx="11789834" cy="1008694"/>
          </a:xfrm>
        </p:spPr>
        <p:txBody>
          <a:bodyPr>
            <a:normAutofit/>
          </a:bodyPr>
          <a:lstStyle/>
          <a:p>
            <a:pPr algn="ctr"/>
            <a:r>
              <a:rPr lang="en-US" sz="3600" b="1">
                <a:latin typeface="Source Sans Pro Semibold"/>
                <a:ea typeface="Source Sans Pro"/>
              </a:rPr>
              <a:t>Dual Enrollment Opportunity Is Strong</a:t>
            </a:r>
            <a:endParaRPr lang="en-US" sz="3600" b="1">
              <a:effectLst/>
              <a:latin typeface="Source Sans Pro Semibold" panose="020B0503030403020204" pitchFamily="34" charset="77"/>
            </a:endParaRPr>
          </a:p>
        </p:txBody>
      </p:sp>
      <p:sp>
        <p:nvSpPr>
          <p:cNvPr id="6" name="Subtitle 2">
            <a:extLst>
              <a:ext uri="{FF2B5EF4-FFF2-40B4-BE49-F238E27FC236}">
                <a16:creationId xmlns:a16="http://schemas.microsoft.com/office/drawing/2014/main" id="{072AADFC-A3A1-9267-59EF-33EE55EDA5A9}"/>
              </a:ext>
            </a:extLst>
          </p:cNvPr>
          <p:cNvSpPr txBox="1">
            <a:spLocks/>
          </p:cNvSpPr>
          <p:nvPr/>
        </p:nvSpPr>
        <p:spPr>
          <a:xfrm>
            <a:off x="589432" y="1183199"/>
            <a:ext cx="5330265" cy="481763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3575A"/>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3575A"/>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3575A"/>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8000"/>
              </a:lnSpc>
              <a:buNone/>
            </a:pPr>
            <a:r>
              <a:rPr lang="en-US" sz="2400" i="0">
                <a:solidFill>
                  <a:srgbClr val="374151"/>
                </a:solidFill>
                <a:effectLst/>
              </a:rPr>
              <a:t>Last academic year, there wer</a:t>
            </a:r>
            <a:r>
              <a:rPr lang="en-US" sz="2400">
                <a:solidFill>
                  <a:srgbClr val="374151"/>
                </a:solidFill>
              </a:rPr>
              <a:t>e more than </a:t>
            </a:r>
            <a:r>
              <a:rPr lang="en-US" sz="2400" b="1">
                <a:solidFill>
                  <a:srgbClr val="374151"/>
                </a:solidFill>
              </a:rPr>
              <a:t>1.9 million high school students </a:t>
            </a:r>
            <a:r>
              <a:rPr lang="en-US" sz="2400">
                <a:solidFill>
                  <a:srgbClr val="374151"/>
                </a:solidFill>
              </a:rPr>
              <a:t>in California.</a:t>
            </a:r>
          </a:p>
          <a:p>
            <a:pPr marL="0" indent="0">
              <a:lnSpc>
                <a:spcPct val="108000"/>
              </a:lnSpc>
              <a:buNone/>
            </a:pPr>
            <a:r>
              <a:rPr lang="en-US" sz="2400" i="0">
                <a:solidFill>
                  <a:srgbClr val="374151"/>
                </a:solidFill>
                <a:effectLst/>
              </a:rPr>
              <a:t>For the </a:t>
            </a:r>
            <a:r>
              <a:rPr lang="en-US" sz="2400">
                <a:solidFill>
                  <a:srgbClr val="374151"/>
                </a:solidFill>
              </a:rPr>
              <a:t>2023-24</a:t>
            </a:r>
            <a:r>
              <a:rPr lang="en-US" sz="2400" i="0">
                <a:solidFill>
                  <a:srgbClr val="374151"/>
                </a:solidFill>
                <a:effectLst/>
              </a:rPr>
              <a:t> academic year, there were </a:t>
            </a:r>
            <a:r>
              <a:rPr lang="en-US" sz="2400" b="1">
                <a:solidFill>
                  <a:srgbClr val="374151"/>
                </a:solidFill>
              </a:rPr>
              <a:t>289,906 high school students dually </a:t>
            </a:r>
            <a:r>
              <a:rPr lang="en-US" sz="2400" i="0">
                <a:solidFill>
                  <a:srgbClr val="374151"/>
                </a:solidFill>
                <a:effectLst/>
              </a:rPr>
              <a:t>enrolled at California’s community colleges.</a:t>
            </a:r>
          </a:p>
          <a:p>
            <a:pPr marL="0" indent="0">
              <a:lnSpc>
                <a:spcPct val="108000"/>
              </a:lnSpc>
              <a:buNone/>
            </a:pPr>
            <a:r>
              <a:rPr lang="en-US" sz="2400" i="0">
                <a:solidFill>
                  <a:srgbClr val="374151"/>
                </a:solidFill>
                <a:effectLst/>
              </a:rPr>
              <a:t>Data shows that from the universe of high school students, the </a:t>
            </a:r>
            <a:r>
              <a:rPr lang="en-US" sz="2400" b="1" i="0">
                <a:solidFill>
                  <a:srgbClr val="374151"/>
                </a:solidFill>
                <a:effectLst/>
              </a:rPr>
              <a:t>untapped opportunity is more than 80%</a:t>
            </a:r>
            <a:r>
              <a:rPr lang="en-US" sz="2400" i="0">
                <a:solidFill>
                  <a:srgbClr val="374151"/>
                </a:solidFill>
                <a:effectLst/>
              </a:rPr>
              <a:t>. </a:t>
            </a:r>
          </a:p>
          <a:p>
            <a:pPr marL="0" indent="0" algn="l">
              <a:lnSpc>
                <a:spcPct val="108000"/>
              </a:lnSpc>
              <a:buNone/>
            </a:pPr>
            <a:endParaRPr lang="en-US" sz="2400">
              <a:solidFill>
                <a:srgbClr val="374151"/>
              </a:solidFill>
            </a:endParaRPr>
          </a:p>
          <a:p>
            <a:pPr marL="0" indent="0" algn="l">
              <a:lnSpc>
                <a:spcPct val="108000"/>
              </a:lnSpc>
              <a:buNone/>
            </a:pPr>
            <a:br>
              <a:rPr lang="en-US" sz="2400" i="0">
                <a:solidFill>
                  <a:srgbClr val="374151"/>
                </a:solidFill>
                <a:effectLst/>
              </a:rPr>
            </a:br>
            <a:br>
              <a:rPr lang="en-US" sz="2400" i="0">
                <a:solidFill>
                  <a:srgbClr val="374151"/>
                </a:solidFill>
                <a:effectLst/>
              </a:rPr>
            </a:br>
            <a:br>
              <a:rPr lang="en-US" sz="2400">
                <a:solidFill>
                  <a:srgbClr val="374151"/>
                </a:solidFill>
              </a:rPr>
            </a:br>
            <a:endParaRPr lang="en-US" sz="2400" b="1">
              <a:solidFill>
                <a:srgbClr val="374151"/>
              </a:solidFill>
            </a:endParaRPr>
          </a:p>
          <a:p>
            <a:pPr marL="0" indent="0">
              <a:lnSpc>
                <a:spcPct val="108000"/>
              </a:lnSpc>
              <a:buNone/>
            </a:pPr>
            <a:endParaRPr lang="en-US" sz="2400" b="1">
              <a:solidFill>
                <a:srgbClr val="374151"/>
              </a:solidFill>
            </a:endParaRPr>
          </a:p>
          <a:p>
            <a:pPr>
              <a:lnSpc>
                <a:spcPct val="108000"/>
              </a:lnSpc>
            </a:pPr>
            <a:endParaRPr lang="en-US" sz="2400"/>
          </a:p>
        </p:txBody>
      </p:sp>
      <p:sp>
        <p:nvSpPr>
          <p:cNvPr id="7" name="Subtitle 2">
            <a:extLst>
              <a:ext uri="{FF2B5EF4-FFF2-40B4-BE49-F238E27FC236}">
                <a16:creationId xmlns:a16="http://schemas.microsoft.com/office/drawing/2014/main" id="{548092A4-D8F4-5219-5734-EDBD0F86B212}"/>
              </a:ext>
            </a:extLst>
          </p:cNvPr>
          <p:cNvSpPr txBox="1">
            <a:spLocks/>
          </p:cNvSpPr>
          <p:nvPr/>
        </p:nvSpPr>
        <p:spPr>
          <a:xfrm>
            <a:off x="-500781" y="3752190"/>
            <a:ext cx="4762500" cy="44561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a:p>
        </p:txBody>
      </p:sp>
      <p:graphicFrame>
        <p:nvGraphicFramePr>
          <p:cNvPr id="10" name="Chart 9">
            <a:extLst>
              <a:ext uri="{FF2B5EF4-FFF2-40B4-BE49-F238E27FC236}">
                <a16:creationId xmlns:a16="http://schemas.microsoft.com/office/drawing/2014/main" id="{C2A5D3DF-70B8-4038-4B36-E8751CB0E066}"/>
              </a:ext>
            </a:extLst>
          </p:cNvPr>
          <p:cNvGraphicFramePr/>
          <p:nvPr/>
        </p:nvGraphicFramePr>
        <p:xfrm>
          <a:off x="5743851" y="1079423"/>
          <a:ext cx="6034563" cy="459537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99532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72E4D48-45C9-8640-A4BF-D56F719255C4}"/>
              </a:ext>
            </a:extLst>
          </p:cNvPr>
          <p:cNvSpPr txBox="1">
            <a:spLocks/>
          </p:cNvSpPr>
          <p:nvPr/>
        </p:nvSpPr>
        <p:spPr>
          <a:xfrm>
            <a:off x="560079" y="106183"/>
            <a:ext cx="11197059" cy="90978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ln>
                  <a:noFill/>
                </a:ln>
                <a:solidFill>
                  <a:srgbClr val="002F6D"/>
                </a:solidFill>
                <a:latin typeface="Source Sans Pro" panose="020B0503030403020204" pitchFamily="34" charset="0"/>
                <a:ea typeface="Source Sans Pro" panose="020B0503030403020204" pitchFamily="34" charset="0"/>
                <a:cs typeface="+mj-cs"/>
              </a:defRPr>
            </a:lvl1pPr>
          </a:lstStyle>
          <a:p>
            <a:pPr algn="ctr"/>
            <a:r>
              <a:rPr lang="en-US" sz="3800" b="1" dirty="0">
                <a:latin typeface="Source Sans Pro Semibold"/>
                <a:ea typeface="Source Sans Pro"/>
              </a:rPr>
              <a:t>Dual Enrollment Opportunity Is Strong</a:t>
            </a:r>
            <a:endParaRPr lang="en-US" sz="3800" b="1" dirty="0">
              <a:effectLst/>
              <a:latin typeface="Source Sans Pro Semibold" panose="020B0503030403020204" pitchFamily="34" charset="77"/>
            </a:endParaRPr>
          </a:p>
        </p:txBody>
      </p:sp>
      <p:sp>
        <p:nvSpPr>
          <p:cNvPr id="7" name="TextBox 6">
            <a:extLst>
              <a:ext uri="{FF2B5EF4-FFF2-40B4-BE49-F238E27FC236}">
                <a16:creationId xmlns:a16="http://schemas.microsoft.com/office/drawing/2014/main" id="{58D6E3D6-2962-A448-AC55-0CA78C3F5018}"/>
              </a:ext>
            </a:extLst>
          </p:cNvPr>
          <p:cNvSpPr txBox="1"/>
          <p:nvPr/>
        </p:nvSpPr>
        <p:spPr>
          <a:xfrm>
            <a:off x="1058564" y="1072625"/>
            <a:ext cx="4548014" cy="707886"/>
          </a:xfrm>
          <a:prstGeom prst="rect">
            <a:avLst/>
          </a:prstGeom>
          <a:noFill/>
        </p:spPr>
        <p:txBody>
          <a:bodyPr wrap="square" lIns="91440" tIns="45720" rIns="91440" bIns="45720" rtlCol="0" anchor="t">
            <a:spAutoFit/>
          </a:bodyPr>
          <a:lstStyle/>
          <a:p>
            <a:pPr algn="ctr"/>
            <a:r>
              <a:rPr lang="en-US" sz="2000" dirty="0">
                <a:solidFill>
                  <a:schemeClr val="accent3">
                    <a:lumMod val="49000"/>
                  </a:schemeClr>
                </a:solidFill>
              </a:rPr>
              <a:t>California Dual Enrollment Participation </a:t>
            </a:r>
            <a:endParaRPr lang="en-US" sz="2000" dirty="0">
              <a:solidFill>
                <a:schemeClr val="accent3">
                  <a:lumMod val="49000"/>
                </a:schemeClr>
              </a:solidFill>
              <a:ea typeface="Source Sans Pro"/>
            </a:endParaRPr>
          </a:p>
          <a:p>
            <a:pPr algn="ctr"/>
            <a:r>
              <a:rPr lang="en-US" sz="2000" dirty="0">
                <a:solidFill>
                  <a:schemeClr val="accent3">
                    <a:lumMod val="49000"/>
                  </a:schemeClr>
                </a:solidFill>
              </a:rPr>
              <a:t>by Student Age | 2023-2024</a:t>
            </a:r>
            <a:endParaRPr lang="en-US" sz="2000" dirty="0">
              <a:solidFill>
                <a:schemeClr val="accent3">
                  <a:lumMod val="49000"/>
                </a:schemeClr>
              </a:solidFill>
              <a:ea typeface="Source Sans Pro"/>
            </a:endParaRPr>
          </a:p>
        </p:txBody>
      </p:sp>
      <p:sp>
        <p:nvSpPr>
          <p:cNvPr id="9" name="TextBox 8">
            <a:extLst>
              <a:ext uri="{FF2B5EF4-FFF2-40B4-BE49-F238E27FC236}">
                <a16:creationId xmlns:a16="http://schemas.microsoft.com/office/drawing/2014/main" id="{DBE17B5F-5E33-2E4D-8BCF-9B8F877A54CE}"/>
              </a:ext>
            </a:extLst>
          </p:cNvPr>
          <p:cNvSpPr txBox="1"/>
          <p:nvPr/>
        </p:nvSpPr>
        <p:spPr>
          <a:xfrm>
            <a:off x="6722033" y="1072624"/>
            <a:ext cx="5123365" cy="707886"/>
          </a:xfrm>
          <a:prstGeom prst="rect">
            <a:avLst/>
          </a:prstGeom>
          <a:noFill/>
        </p:spPr>
        <p:txBody>
          <a:bodyPr wrap="square" lIns="91440" tIns="45720" rIns="91440" bIns="45720" rtlCol="0" anchor="t">
            <a:spAutoFit/>
          </a:bodyPr>
          <a:lstStyle/>
          <a:p>
            <a:pPr algn="ctr"/>
            <a:r>
              <a:rPr lang="en-US" sz="2000" dirty="0">
                <a:solidFill>
                  <a:schemeClr val="accent3">
                    <a:lumMod val="49000"/>
                  </a:schemeClr>
                </a:solidFill>
              </a:rPr>
              <a:t>Percent of High School Students Participating in Dual Enrollment by Age | 2023-2024</a:t>
            </a:r>
            <a:endParaRPr lang="en-US" sz="2000" dirty="0">
              <a:solidFill>
                <a:schemeClr val="accent3">
                  <a:lumMod val="49000"/>
                </a:schemeClr>
              </a:solidFill>
              <a:ea typeface="Source Sans Pro"/>
            </a:endParaRPr>
          </a:p>
        </p:txBody>
      </p:sp>
      <p:pic>
        <p:nvPicPr>
          <p:cNvPr id="2" name="Picture 1" descr="A screenshot of a video game&#10;&#10;Description automatically generated">
            <a:extLst>
              <a:ext uri="{FF2B5EF4-FFF2-40B4-BE49-F238E27FC236}">
                <a16:creationId xmlns:a16="http://schemas.microsoft.com/office/drawing/2014/main" id="{79A15F53-126D-D7B1-8226-919F804D49D2}"/>
              </a:ext>
            </a:extLst>
          </p:cNvPr>
          <p:cNvPicPr>
            <a:picLocks noChangeAspect="1"/>
          </p:cNvPicPr>
          <p:nvPr/>
        </p:nvPicPr>
        <p:blipFill>
          <a:blip r:embed="rId3"/>
          <a:stretch>
            <a:fillRect/>
          </a:stretch>
        </p:blipFill>
        <p:spPr>
          <a:xfrm>
            <a:off x="406313" y="1776047"/>
            <a:ext cx="5752296" cy="4114800"/>
          </a:xfrm>
          <a:prstGeom prst="rect">
            <a:avLst/>
          </a:prstGeom>
        </p:spPr>
      </p:pic>
      <p:pic>
        <p:nvPicPr>
          <p:cNvPr id="4" name="Picture 3" descr="A blue and black graph&#10;&#10;Description automatically generated">
            <a:extLst>
              <a:ext uri="{FF2B5EF4-FFF2-40B4-BE49-F238E27FC236}">
                <a16:creationId xmlns:a16="http://schemas.microsoft.com/office/drawing/2014/main" id="{5B8FEDCF-E85A-C571-6DA5-05D477928223}"/>
              </a:ext>
            </a:extLst>
          </p:cNvPr>
          <p:cNvPicPr>
            <a:picLocks noChangeAspect="1"/>
          </p:cNvPicPr>
          <p:nvPr/>
        </p:nvPicPr>
        <p:blipFill>
          <a:blip r:embed="rId4"/>
          <a:stretch>
            <a:fillRect/>
          </a:stretch>
        </p:blipFill>
        <p:spPr>
          <a:xfrm>
            <a:off x="5951329" y="1889369"/>
            <a:ext cx="5752296" cy="4114800"/>
          </a:xfrm>
          <a:prstGeom prst="rect">
            <a:avLst/>
          </a:prstGeom>
        </p:spPr>
      </p:pic>
    </p:spTree>
    <p:extLst>
      <p:ext uri="{BB962C8B-B14F-4D97-AF65-F5344CB8AC3E}">
        <p14:creationId xmlns:p14="http://schemas.microsoft.com/office/powerpoint/2010/main" val="2262601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28C0A-B684-3382-E41D-820042935AAE}"/>
              </a:ext>
            </a:extLst>
          </p:cNvPr>
          <p:cNvSpPr>
            <a:spLocks noGrp="1"/>
          </p:cNvSpPr>
          <p:nvPr>
            <p:ph type="title"/>
          </p:nvPr>
        </p:nvSpPr>
        <p:spPr>
          <a:xfrm>
            <a:off x="542690" y="-37441"/>
            <a:ext cx="11394831" cy="1325563"/>
          </a:xfrm>
        </p:spPr>
        <p:txBody>
          <a:bodyPr/>
          <a:lstStyle/>
          <a:p>
            <a:r>
              <a:rPr lang="en-US" sz="3600">
                <a:latin typeface="Source Sans Pro Semibold" panose="020B0603030403020204" pitchFamily="34" charset="0"/>
                <a:ea typeface="Source Sans Pro Semibold" panose="020B0603030403020204" pitchFamily="34" charset="0"/>
              </a:rPr>
              <a:t>Dual Enrollment as Share of CA High School Enrollment</a:t>
            </a:r>
          </a:p>
        </p:txBody>
      </p:sp>
      <p:sp>
        <p:nvSpPr>
          <p:cNvPr id="4" name="Slide Number Placeholder 3">
            <a:extLst>
              <a:ext uri="{FF2B5EF4-FFF2-40B4-BE49-F238E27FC236}">
                <a16:creationId xmlns:a16="http://schemas.microsoft.com/office/drawing/2014/main" id="{3F8C7DE2-250F-8539-2638-5B8F9A7CB894}"/>
              </a:ext>
            </a:extLst>
          </p:cNvPr>
          <p:cNvSpPr>
            <a:spLocks noGrp="1"/>
          </p:cNvSpPr>
          <p:nvPr>
            <p:ph type="sldNum" sz="quarter" idx="4294967295"/>
          </p:nvPr>
        </p:nvSpPr>
        <p:spPr>
          <a:xfrm>
            <a:off x="8610600" y="611724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53575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lang="en-US" smtClean="0">
                <a:latin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53575A"/>
              </a:solidFill>
              <a:effectLst/>
              <a:uLnTx/>
              <a:uFillTx/>
              <a:latin typeface="Source Sans Pro"/>
              <a:ea typeface="+mn-ea"/>
              <a:cs typeface="+mn-cs"/>
            </a:endParaRPr>
          </a:p>
        </p:txBody>
      </p:sp>
      <p:sp>
        <p:nvSpPr>
          <p:cNvPr id="3" name="TextBox 2">
            <a:extLst>
              <a:ext uri="{FF2B5EF4-FFF2-40B4-BE49-F238E27FC236}">
                <a16:creationId xmlns:a16="http://schemas.microsoft.com/office/drawing/2014/main" id="{039014DE-E2A2-A769-D38F-87D02E64FEAA}"/>
              </a:ext>
            </a:extLst>
          </p:cNvPr>
          <p:cNvSpPr txBox="1"/>
          <p:nvPr/>
        </p:nvSpPr>
        <p:spPr>
          <a:xfrm>
            <a:off x="1863629" y="5309468"/>
            <a:ext cx="8179266" cy="1384995"/>
          </a:xfrm>
          <a:prstGeom prst="rect">
            <a:avLst/>
          </a:prstGeom>
          <a:noFill/>
        </p:spPr>
        <p:txBody>
          <a:bodyPr wrap="square" lIns="91440" tIns="45720" rIns="91440" bIns="45720" rtlCol="0" anchor="t">
            <a:spAutoFit/>
          </a:bodyPr>
          <a:lstStyle/>
          <a:p>
            <a:r>
              <a:rPr lang="en-US" sz="1200">
                <a:solidFill>
                  <a:schemeClr val="accent3">
                    <a:lumMod val="49000"/>
                  </a:schemeClr>
                </a:solidFill>
              </a:rPr>
              <a:t>Sources: COMIS, pulled 11/20/2024.</a:t>
            </a:r>
            <a:endParaRPr lang="en-US" sz="1200">
              <a:solidFill>
                <a:schemeClr val="accent3">
                  <a:lumMod val="49000"/>
                </a:schemeClr>
              </a:solidFill>
              <a:ea typeface="Source Sans Pro"/>
            </a:endParaRPr>
          </a:p>
          <a:p>
            <a:r>
              <a:rPr lang="en-US" sz="1200">
                <a:solidFill>
                  <a:schemeClr val="accent3">
                    <a:lumMod val="49000"/>
                  </a:schemeClr>
                </a:solidFill>
              </a:rPr>
              <a:t>CDE </a:t>
            </a:r>
            <a:r>
              <a:rPr lang="en-US" sz="1200" err="1">
                <a:solidFill>
                  <a:schemeClr val="accent3">
                    <a:lumMod val="49000"/>
                  </a:schemeClr>
                </a:solidFill>
              </a:rPr>
              <a:t>DataQuest</a:t>
            </a:r>
            <a:r>
              <a:rPr lang="en-US" sz="1200">
                <a:solidFill>
                  <a:schemeClr val="accent3">
                    <a:lumMod val="49000"/>
                  </a:schemeClr>
                </a:solidFill>
              </a:rPr>
              <a:t>:</a:t>
            </a:r>
            <a:r>
              <a:rPr lang="en-US" sz="1200"/>
              <a:t> </a:t>
            </a:r>
            <a:r>
              <a:rPr lang="en-US" sz="1200">
                <a:hlinkClick r:id="rId3"/>
              </a:rPr>
              <a:t>https://dq.cde.ca.gov/dataquest/dqcensus/EnrAgeGrd.aspx?cds=00&amp;agglevel=state</a:t>
            </a:r>
            <a:r>
              <a:rPr lang="en-US" sz="1200"/>
              <a:t> </a:t>
            </a:r>
            <a:r>
              <a:rPr lang="en-US" sz="1200">
                <a:solidFill>
                  <a:schemeClr val="accent3">
                    <a:lumMod val="49000"/>
                  </a:schemeClr>
                </a:solidFill>
              </a:rPr>
              <a:t>pulled 12/06/2024</a:t>
            </a:r>
            <a:endParaRPr lang="en-US" sz="1200">
              <a:solidFill>
                <a:schemeClr val="accent3">
                  <a:lumMod val="49000"/>
                </a:schemeClr>
              </a:solidFill>
              <a:ea typeface="Source Sans Pro"/>
            </a:endParaRPr>
          </a:p>
          <a:p>
            <a:r>
              <a:rPr lang="en-US" sz="1200">
                <a:solidFill>
                  <a:schemeClr val="accent3">
                    <a:lumMod val="49000"/>
                  </a:schemeClr>
                </a:solidFill>
              </a:rPr>
              <a:t>Age from COMIS is being used as a proxy for high school grade level.</a:t>
            </a:r>
            <a:endParaRPr lang="en-US" sz="1200">
              <a:solidFill>
                <a:schemeClr val="accent3">
                  <a:lumMod val="49000"/>
                </a:schemeClr>
              </a:solidFill>
              <a:ea typeface="Source Sans Pro"/>
            </a:endParaRPr>
          </a:p>
          <a:p>
            <a:endParaRPr lang="en-US" sz="1200">
              <a:solidFill>
                <a:schemeClr val="accent3">
                  <a:lumMod val="49000"/>
                </a:schemeClr>
              </a:solidFill>
              <a:ea typeface="Source Sans Pro"/>
            </a:endParaRPr>
          </a:p>
          <a:p>
            <a:r>
              <a:rPr lang="en-US" sz="1200">
                <a:solidFill>
                  <a:schemeClr val="accent3">
                    <a:lumMod val="49000"/>
                  </a:schemeClr>
                </a:solidFill>
              </a:rPr>
              <a:t>Dual enrollment counts (numerator) are using the student’s age at the first term they appear in that academic year.</a:t>
            </a:r>
            <a:endParaRPr lang="en-US" sz="1200">
              <a:solidFill>
                <a:schemeClr val="accent3">
                  <a:lumMod val="49000"/>
                </a:schemeClr>
              </a:solidFill>
              <a:ea typeface="Source Sans Pro"/>
            </a:endParaRPr>
          </a:p>
          <a:p>
            <a:r>
              <a:rPr lang="en-US" sz="1200">
                <a:solidFill>
                  <a:schemeClr val="accent3">
                    <a:lumMod val="49000"/>
                  </a:schemeClr>
                </a:solidFill>
              </a:rPr>
              <a:t>CDE counts (denominator) are from CDE’s publicly reported enrollment counts by grade level.</a:t>
            </a:r>
            <a:endParaRPr lang="en-US" sz="1200">
              <a:solidFill>
                <a:schemeClr val="accent3">
                  <a:lumMod val="49000"/>
                </a:schemeClr>
              </a:solidFill>
              <a:ea typeface="Source Sans Pro"/>
            </a:endParaRPr>
          </a:p>
          <a:p>
            <a:endParaRPr lang="en-US" sz="1200"/>
          </a:p>
        </p:txBody>
      </p:sp>
      <p:pic>
        <p:nvPicPr>
          <p:cNvPr id="6" name="Picture 5">
            <a:extLst>
              <a:ext uri="{FF2B5EF4-FFF2-40B4-BE49-F238E27FC236}">
                <a16:creationId xmlns:a16="http://schemas.microsoft.com/office/drawing/2014/main" id="{68D79F5B-8582-35C2-823F-9CCBA0556848}"/>
              </a:ext>
            </a:extLst>
          </p:cNvPr>
          <p:cNvPicPr>
            <a:picLocks noChangeAspect="1"/>
          </p:cNvPicPr>
          <p:nvPr/>
        </p:nvPicPr>
        <p:blipFill>
          <a:blip r:embed="rId4"/>
          <a:stretch>
            <a:fillRect/>
          </a:stretch>
        </p:blipFill>
        <p:spPr>
          <a:xfrm>
            <a:off x="1164604" y="830483"/>
            <a:ext cx="9862867" cy="4704331"/>
          </a:xfrm>
          <a:prstGeom prst="rect">
            <a:avLst/>
          </a:prstGeom>
        </p:spPr>
      </p:pic>
    </p:spTree>
    <p:extLst>
      <p:ext uri="{BB962C8B-B14F-4D97-AF65-F5344CB8AC3E}">
        <p14:creationId xmlns:p14="http://schemas.microsoft.com/office/powerpoint/2010/main" val="462414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B1314-3405-B826-5ACB-7AB504A8E3B0}"/>
              </a:ext>
            </a:extLst>
          </p:cNvPr>
          <p:cNvSpPr>
            <a:spLocks noGrp="1"/>
          </p:cNvSpPr>
          <p:nvPr>
            <p:ph type="title"/>
          </p:nvPr>
        </p:nvSpPr>
        <p:spPr>
          <a:xfrm>
            <a:off x="1340776" y="38978"/>
            <a:ext cx="9507320" cy="1336936"/>
          </a:xfrm>
        </p:spPr>
        <p:txBody>
          <a:bodyPr lIns="91440" tIns="45720" rIns="91440" bIns="45720" anchor="ctr"/>
          <a:lstStyle/>
          <a:p>
            <a:pPr algn="ctr"/>
            <a:r>
              <a:rPr lang="en-US" sz="3600">
                <a:latin typeface="Source Sans Pro Semibold"/>
                <a:ea typeface="Source Sans Pro Semibold"/>
              </a:rPr>
              <a:t>Dual Enrollment in the Central Valley is growing faster than other regions.</a:t>
            </a:r>
            <a:endParaRPr lang="en-US"/>
          </a:p>
        </p:txBody>
      </p:sp>
      <p:sp>
        <p:nvSpPr>
          <p:cNvPr id="5" name="TextBox 4">
            <a:extLst>
              <a:ext uri="{FF2B5EF4-FFF2-40B4-BE49-F238E27FC236}">
                <a16:creationId xmlns:a16="http://schemas.microsoft.com/office/drawing/2014/main" id="{F7BA0702-F7C8-6849-C8B7-859B9DA38BD7}"/>
              </a:ext>
            </a:extLst>
          </p:cNvPr>
          <p:cNvSpPr txBox="1"/>
          <p:nvPr/>
        </p:nvSpPr>
        <p:spPr>
          <a:xfrm>
            <a:off x="324106" y="5975553"/>
            <a:ext cx="11090496" cy="584775"/>
          </a:xfrm>
          <a:prstGeom prst="rect">
            <a:avLst/>
          </a:prstGeom>
          <a:noFill/>
        </p:spPr>
        <p:txBody>
          <a:bodyPr wrap="square" lIns="91440" tIns="45720" rIns="91440" bIns="45720" rtlCol="0" anchor="t">
            <a:spAutoFit/>
          </a:bodyPr>
          <a:lstStyle/>
          <a:p>
            <a:pPr algn="ctr"/>
            <a:r>
              <a:rPr lang="en-US" sz="1600">
                <a:solidFill>
                  <a:schemeClr val="accent3">
                    <a:lumMod val="49000"/>
                  </a:schemeClr>
                </a:solidFill>
              </a:rPr>
              <a:t>In 2017/18, the Central Valley made up 13% of the system’s </a:t>
            </a:r>
            <a:endParaRPr lang="en-US" sz="1600">
              <a:solidFill>
                <a:schemeClr val="accent3">
                  <a:lumMod val="49000"/>
                </a:schemeClr>
              </a:solidFill>
              <a:ea typeface="Source Sans Pro"/>
            </a:endParaRPr>
          </a:p>
          <a:p>
            <a:pPr algn="ctr"/>
            <a:r>
              <a:rPr lang="en-US" sz="1600" err="1">
                <a:solidFill>
                  <a:schemeClr val="accent3">
                    <a:lumMod val="49000"/>
                  </a:schemeClr>
                </a:solidFill>
              </a:rPr>
              <a:t>DuE</a:t>
            </a:r>
            <a:r>
              <a:rPr lang="en-US" sz="1600">
                <a:solidFill>
                  <a:schemeClr val="accent3">
                    <a:lumMod val="49000"/>
                  </a:schemeClr>
                </a:solidFill>
              </a:rPr>
              <a:t> population, in 2023/24 it was 21%</a:t>
            </a:r>
            <a:endParaRPr lang="en-US" sz="1600">
              <a:solidFill>
                <a:schemeClr val="accent3">
                  <a:lumMod val="49000"/>
                </a:schemeClr>
              </a:solidFill>
              <a:ea typeface="Source Sans Pro"/>
            </a:endParaRPr>
          </a:p>
        </p:txBody>
      </p:sp>
      <p:pic>
        <p:nvPicPr>
          <p:cNvPr id="4" name="Picture 3" descr="A screenshot of a video game&#10;&#10;Description automatically generated">
            <a:extLst>
              <a:ext uri="{FF2B5EF4-FFF2-40B4-BE49-F238E27FC236}">
                <a16:creationId xmlns:a16="http://schemas.microsoft.com/office/drawing/2014/main" id="{6203F2B9-B777-3E0A-82C0-626AE68346D4}"/>
              </a:ext>
            </a:extLst>
          </p:cNvPr>
          <p:cNvPicPr>
            <a:picLocks noChangeAspect="1"/>
          </p:cNvPicPr>
          <p:nvPr/>
        </p:nvPicPr>
        <p:blipFill>
          <a:blip r:embed="rId3"/>
          <a:stretch>
            <a:fillRect/>
          </a:stretch>
        </p:blipFill>
        <p:spPr>
          <a:xfrm>
            <a:off x="1043354" y="1148942"/>
            <a:ext cx="9648640" cy="4601328"/>
          </a:xfrm>
          <a:prstGeom prst="rect">
            <a:avLst/>
          </a:prstGeom>
        </p:spPr>
      </p:pic>
    </p:spTree>
    <p:extLst>
      <p:ext uri="{BB962C8B-B14F-4D97-AF65-F5344CB8AC3E}">
        <p14:creationId xmlns:p14="http://schemas.microsoft.com/office/powerpoint/2010/main" val="3748921704"/>
      </p:ext>
    </p:extLst>
  </p:cSld>
  <p:clrMapOvr>
    <a:masterClrMapping/>
  </p:clrMapOvr>
</p:sld>
</file>

<file path=ppt/theme/theme1.xml><?xml version="1.0" encoding="utf-8"?>
<a:theme xmlns:a="http://schemas.openxmlformats.org/drawingml/2006/main" name="California Community Colleges - White">
  <a:themeElements>
    <a:clrScheme name="CCC 2018">
      <a:dk1>
        <a:srgbClr val="002F6D"/>
      </a:dk1>
      <a:lt1>
        <a:srgbClr val="FFFFFF"/>
      </a:lt1>
      <a:dk2>
        <a:srgbClr val="555759"/>
      </a:dk2>
      <a:lt2>
        <a:srgbClr val="0066BA"/>
      </a:lt2>
      <a:accent1>
        <a:srgbClr val="002F6D"/>
      </a:accent1>
      <a:accent2>
        <a:srgbClr val="FFB600"/>
      </a:accent2>
      <a:accent3>
        <a:srgbClr val="717271"/>
      </a:accent3>
      <a:accent4>
        <a:srgbClr val="002755"/>
      </a:accent4>
      <a:accent5>
        <a:srgbClr val="0066BA"/>
      </a:accent5>
      <a:accent6>
        <a:srgbClr val="40B4E5"/>
      </a:accent6>
      <a:hlink>
        <a:srgbClr val="0066BA"/>
      </a:hlink>
      <a:folHlink>
        <a:srgbClr val="002F6D"/>
      </a:folHlink>
    </a:clrScheme>
    <a:fontScheme name="CCCCO Refresh">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alifornia Community Colleges - White">
  <a:themeElements>
    <a:clrScheme name="CCC 2018">
      <a:dk1>
        <a:srgbClr val="002F6D"/>
      </a:dk1>
      <a:lt1>
        <a:srgbClr val="FFFFFF"/>
      </a:lt1>
      <a:dk2>
        <a:srgbClr val="555759"/>
      </a:dk2>
      <a:lt2>
        <a:srgbClr val="0066BA"/>
      </a:lt2>
      <a:accent1>
        <a:srgbClr val="002F6D"/>
      </a:accent1>
      <a:accent2>
        <a:srgbClr val="FFB600"/>
      </a:accent2>
      <a:accent3>
        <a:srgbClr val="717271"/>
      </a:accent3>
      <a:accent4>
        <a:srgbClr val="002755"/>
      </a:accent4>
      <a:accent5>
        <a:srgbClr val="0066BA"/>
      </a:accent5>
      <a:accent6>
        <a:srgbClr val="40B4E5"/>
      </a:accent6>
      <a:hlink>
        <a:srgbClr val="0066BA"/>
      </a:hlink>
      <a:folHlink>
        <a:srgbClr val="002F6D"/>
      </a:folHlink>
    </a:clrScheme>
    <a:fontScheme name="CCCCO Refresh">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alifornia Community Colleges - Blue">
  <a:themeElements>
    <a:clrScheme name="CCC 2018">
      <a:dk1>
        <a:srgbClr val="002F6D"/>
      </a:dk1>
      <a:lt1>
        <a:srgbClr val="FFFFFF"/>
      </a:lt1>
      <a:dk2>
        <a:srgbClr val="555759"/>
      </a:dk2>
      <a:lt2>
        <a:srgbClr val="0066BA"/>
      </a:lt2>
      <a:accent1>
        <a:srgbClr val="002F6D"/>
      </a:accent1>
      <a:accent2>
        <a:srgbClr val="FFB600"/>
      </a:accent2>
      <a:accent3>
        <a:srgbClr val="717271"/>
      </a:accent3>
      <a:accent4>
        <a:srgbClr val="002755"/>
      </a:accent4>
      <a:accent5>
        <a:srgbClr val="0066BA"/>
      </a:accent5>
      <a:accent6>
        <a:srgbClr val="40B4E5"/>
      </a:accent6>
      <a:hlink>
        <a:srgbClr val="0066BA"/>
      </a:hlink>
      <a:folHlink>
        <a:srgbClr val="002F6D"/>
      </a:folHlink>
    </a:clrScheme>
    <a:fontScheme name="CCCCO Refresh">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2ABB31466989246B754CB033057669C" ma:contentTypeVersion="19" ma:contentTypeDescription="Create a new document." ma:contentTypeScope="" ma:versionID="7b92ba7055717df47e782aeac70fe490">
  <xsd:schema xmlns:xsd="http://www.w3.org/2001/XMLSchema" xmlns:xs="http://www.w3.org/2001/XMLSchema" xmlns:p="http://schemas.microsoft.com/office/2006/metadata/properties" xmlns:ns2="47f589fb-def8-4f07-a7b3-a04169b6f89e" xmlns:ns3="a1bd361f-3548-4fb7-a42f-ae9f20d80f3f" targetNamespace="http://schemas.microsoft.com/office/2006/metadata/properties" ma:root="true" ma:fieldsID="50c2c83ed0e3ea827cb9de7c1ad5c166" ns2:_="" ns3:_="">
    <xsd:import namespace="47f589fb-def8-4f07-a7b3-a04169b6f89e"/>
    <xsd:import namespace="a1bd361f-3548-4fb7-a42f-ae9f20d80f3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Topic" minOccurs="0"/>
                <xsd:element ref="ns2:MediaServiceObjectDetectorVersion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SearchProperties" minOccurs="0"/>
                <xsd:element ref="ns2:MediaServiceLocation" minOccurs="0"/>
                <xsd:element ref="ns2:AdditionalFileTypes" minOccurs="0"/>
                <xsd:element ref="ns2:AdditionalFil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f589fb-def8-4f07-a7b3-a04169b6f8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Topic" ma:index="14" nillable="true" ma:displayName="Topic" ma:format="Dropdown" ma:internalName="Topic">
      <xsd:simpleType>
        <xsd:restriction base="dms:Text">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16a33889-ef89-4b8f-893a-d3d85384f5ef"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Location" ma:index="24" nillable="true" ma:displayName="Location" ma:indexed="true" ma:internalName="MediaServiceLocation" ma:readOnly="true">
      <xsd:simpleType>
        <xsd:restriction base="dms:Text"/>
      </xsd:simpleType>
    </xsd:element>
    <xsd:element name="AdditionalFileTypes" ma:index="25" nillable="true" ma:displayName="Additional File Types" ma:description="https://www.rcc.edu/brand/download-logo.html" ma:format="Dropdown" ma:internalName="AdditionalFileTypes">
      <xsd:simpleType>
        <xsd:restriction base="dms:Text">
          <xsd:maxLength value="255"/>
        </xsd:restriction>
      </xsd:simpleType>
    </xsd:element>
    <xsd:element name="AdditionalFiles" ma:index="26" nillable="true" ma:displayName="Additional Files" ma:format="Hyperlink" ma:internalName="AdditionalFiles">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1bd361f-3548-4fb7-a42f-ae9f20d80f3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238c619b-4492-430a-98ad-ddd897d324fd}" ma:internalName="TaxCatchAll" ma:showField="CatchAllData" ma:web="a1bd361f-3548-4fb7-a42f-ae9f20d80f3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7f589fb-def8-4f07-a7b3-a04169b6f89e">
      <Terms xmlns="http://schemas.microsoft.com/office/infopath/2007/PartnerControls"/>
    </lcf76f155ced4ddcb4097134ff3c332f>
    <Topic xmlns="47f589fb-def8-4f07-a7b3-a04169b6f89e" xsi:nil="true"/>
    <TaxCatchAll xmlns="a1bd361f-3548-4fb7-a42f-ae9f20d80f3f" xsi:nil="true"/>
    <AdditionalFileTypes xmlns="47f589fb-def8-4f07-a7b3-a04169b6f89e" xsi:nil="true"/>
    <AdditionalFiles xmlns="47f589fb-def8-4f07-a7b3-a04169b6f89e">
      <Url xsi:nil="true"/>
      <Description xsi:nil="true"/>
    </AdditionalFile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E51B882-0DCF-44ED-8D87-631D8CB5967B}">
  <ds:schemaRefs>
    <ds:schemaRef ds:uri="47f589fb-def8-4f07-a7b3-a04169b6f89e"/>
    <ds:schemaRef ds:uri="a1bd361f-3548-4fb7-a42f-ae9f20d80f3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BC79279-F633-4E81-97FB-7350E39B1127}">
  <ds:schemaRefs>
    <ds:schemaRef ds:uri="47f589fb-def8-4f07-a7b3-a04169b6f89e"/>
    <ds:schemaRef ds:uri="http://www.w3.org/XML/1998/namespace"/>
    <ds:schemaRef ds:uri="http://schemas.microsoft.com/office/2006/metadata/properties"/>
    <ds:schemaRef ds:uri="http://purl.org/dc/dcmitype/"/>
    <ds:schemaRef ds:uri="http://purl.org/dc/elements/1.1/"/>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a1bd361f-3548-4fb7-a42f-ae9f20d80f3f"/>
  </ds:schemaRefs>
</ds:datastoreItem>
</file>

<file path=customXml/itemProps3.xml><?xml version="1.0" encoding="utf-8"?>
<ds:datastoreItem xmlns:ds="http://schemas.openxmlformats.org/officeDocument/2006/customXml" ds:itemID="{D0EDBE7C-6721-487D-98D7-1BC3C4178FF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Digital_Futures_Webinar_Template</Template>
  <TotalTime>2738</TotalTime>
  <Words>2958</Words>
  <Application>Microsoft Office PowerPoint</Application>
  <PresentationFormat>Widescreen</PresentationFormat>
  <Paragraphs>218</Paragraphs>
  <Slides>15</Slides>
  <Notes>15</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15</vt:i4>
      </vt:variant>
    </vt:vector>
  </HeadingPairs>
  <TitlesOfParts>
    <vt:vector size="26" baseType="lpstr">
      <vt:lpstr>Source Sans Pro</vt:lpstr>
      <vt:lpstr>Calibri</vt:lpstr>
      <vt:lpstr>Aptos</vt:lpstr>
      <vt:lpstr>Courier New</vt:lpstr>
      <vt:lpstr>Source Sans Pro Semibold</vt:lpstr>
      <vt:lpstr>Crimson</vt:lpstr>
      <vt:lpstr>Symbol</vt:lpstr>
      <vt:lpstr>Arial</vt:lpstr>
      <vt:lpstr>California Community Colleges - White</vt:lpstr>
      <vt:lpstr>1_California Community Colleges - White</vt:lpstr>
      <vt:lpstr>California Community Colleges - Blue</vt:lpstr>
      <vt:lpstr>PowerPoint Presentation</vt:lpstr>
      <vt:lpstr>PowerPoint Presentation</vt:lpstr>
      <vt:lpstr> Vision 2030 –  9th Grade to Baccalaureate Strategy</vt:lpstr>
      <vt:lpstr>California Community College Data on Dual Enrollment</vt:lpstr>
      <vt:lpstr>Dual enrollment students attending a  CA Community College</vt:lpstr>
      <vt:lpstr>Dual Enrollment Opportunity Is Strong</vt:lpstr>
      <vt:lpstr>PowerPoint Presentation</vt:lpstr>
      <vt:lpstr>Dual Enrollment as Share of CA High School Enrollment</vt:lpstr>
      <vt:lpstr>Dual Enrollment in the Central Valley is growing faster than other regions.</vt:lpstr>
      <vt:lpstr>Dual Enrollment in Central Valley Districts in 2023-24</vt:lpstr>
      <vt:lpstr>Dual Enrollment works –  This is not a disputed fact   So, what is the work?   Doing dual enrollment at scale and with equity</vt:lpstr>
      <vt:lpstr>I Can Go To College Campaign –  Dual Enrollment Video Promotions</vt:lpstr>
      <vt:lpstr>Program Pathways Mapper and Dual Enrollment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Galucki</dc:creator>
  <cp:lastModifiedBy>Christian, Sonya</cp:lastModifiedBy>
  <cp:revision>15</cp:revision>
  <cp:lastPrinted>1601-01-01T00:00:00Z</cp:lastPrinted>
  <dcterms:created xsi:type="dcterms:W3CDTF">2018-04-10T19:34:47Z</dcterms:created>
  <dcterms:modified xsi:type="dcterms:W3CDTF">2025-02-03T15:21:54Z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0x01010052ABB31466989246B754CB033057669C</vt:lpwstr>
  </property>
  <property fmtid="{D5CDD505-2E9C-101B-9397-08002B2CF9AE}" pid="3" name="MediaServiceImageTags">
    <vt:lpwstr/>
  </property>
</Properties>
</file>