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  <p:sldMasterId id="2147483697" r:id="rId5"/>
    <p:sldMasterId id="2147483696" r:id="rId6"/>
    <p:sldMasterId id="2147484020" r:id="rId7"/>
    <p:sldMasterId id="2147483648" r:id="rId8"/>
  </p:sldMasterIdLst>
  <p:notesMasterIdLst>
    <p:notesMasterId r:id="rId30"/>
  </p:notesMasterIdLst>
  <p:sldIdLst>
    <p:sldId id="343" r:id="rId9"/>
    <p:sldId id="358" r:id="rId10"/>
    <p:sldId id="374" r:id="rId11"/>
    <p:sldId id="375" r:id="rId12"/>
    <p:sldId id="359" r:id="rId13"/>
    <p:sldId id="360" r:id="rId14"/>
    <p:sldId id="372" r:id="rId15"/>
    <p:sldId id="369" r:id="rId16"/>
    <p:sldId id="364" r:id="rId17"/>
    <p:sldId id="361" r:id="rId18"/>
    <p:sldId id="347" r:id="rId19"/>
    <p:sldId id="368" r:id="rId20"/>
    <p:sldId id="366" r:id="rId21"/>
    <p:sldId id="348" r:id="rId22"/>
    <p:sldId id="367" r:id="rId23"/>
    <p:sldId id="370" r:id="rId24"/>
    <p:sldId id="365" r:id="rId25"/>
    <p:sldId id="355" r:id="rId26"/>
    <p:sldId id="356" r:id="rId27"/>
    <p:sldId id="376" r:id="rId28"/>
    <p:sldId id="377" r:id="rId2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6"/>
    <a:srgbClr val="000000"/>
    <a:srgbClr val="191919"/>
    <a:srgbClr val="DAA900"/>
    <a:srgbClr val="6AB3E8"/>
    <a:srgbClr val="BAD5F6"/>
    <a:srgbClr val="F6F9FF"/>
    <a:srgbClr val="EDEFF7"/>
    <a:srgbClr val="D0D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78134" autoAdjust="0"/>
  </p:normalViewPr>
  <p:slideViewPr>
    <p:cSldViewPr snapToGrid="0">
      <p:cViewPr>
        <p:scale>
          <a:sx n="80" d="100"/>
          <a:sy n="80" d="100"/>
        </p:scale>
        <p:origin x="8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zaguirre-munoz\Documents\Gates\CVHEC\graph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zaguirre-munoz\Documents\Gates\CVHEC\graph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aguirre-munoz\Documents\Gates\CVHEC\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Sheet1!$B$15</c:f>
              <c:strCache>
                <c:ptCount val="1"/>
                <c:pt idx="0">
                  <c:v>CV Access</c:v>
                </c:pt>
              </c:strCache>
            </c:strRef>
          </c:tx>
          <c:spPr>
            <a:solidFill>
              <a:srgbClr val="6AB3E8"/>
            </a:solidFill>
            <a:ln>
              <a:noFill/>
            </a:ln>
            <a:effectLst/>
          </c:spPr>
          <c:invertIfNegative val="0"/>
          <c:cat>
            <c:strRef>
              <c:f>Sheet1!$A$16:$A$18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Sheet1!$B$16:$B$18</c:f>
              <c:numCache>
                <c:formatCode>General</c:formatCode>
                <c:ptCount val="3"/>
                <c:pt idx="0">
                  <c:v>0.15</c:v>
                </c:pt>
                <c:pt idx="1">
                  <c:v>0.36</c:v>
                </c:pt>
                <c:pt idx="2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F8-417D-8C4F-2B11AB5DE615}"/>
            </c:ext>
          </c:extLst>
        </c:ser>
        <c:ser>
          <c:idx val="1"/>
          <c:order val="1"/>
          <c:tx>
            <c:strRef>
              <c:f>Sheet1!$C$15</c:f>
              <c:strCache>
                <c:ptCount val="1"/>
                <c:pt idx="0">
                  <c:v>Not CV Access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cat>
            <c:strRef>
              <c:f>Sheet1!$A$16:$A$18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Sheet1!$C$16:$C$18</c:f>
              <c:numCache>
                <c:formatCode>General</c:formatCode>
                <c:ptCount val="3"/>
                <c:pt idx="0">
                  <c:v>0.23</c:v>
                </c:pt>
                <c:pt idx="1">
                  <c:v>0.32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F8-417D-8C4F-2B11AB5D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65445088"/>
        <c:axId val="265445568"/>
      </c:barChart>
      <c:lineChart>
        <c:grouping val="standard"/>
        <c:varyColors val="0"/>
        <c:ser>
          <c:idx val="2"/>
          <c:order val="2"/>
          <c:tx>
            <c:strRef>
              <c:f>Sheet1!$D$15</c:f>
              <c:strCache>
                <c:ptCount val="1"/>
                <c:pt idx="0">
                  <c:v>CV Participation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Sheet1!$A$16:$A$18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Sheet1!$D$16:$D$18</c:f>
              <c:numCache>
                <c:formatCode>General</c:formatCode>
                <c:ptCount val="3"/>
                <c:pt idx="0">
                  <c:v>0.11</c:v>
                </c:pt>
                <c:pt idx="1">
                  <c:v>0.14000000000000001</c:v>
                </c:pt>
                <c:pt idx="2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F8-417D-8C4F-2B11AB5DE615}"/>
            </c:ext>
          </c:extLst>
        </c:ser>
        <c:ser>
          <c:idx val="3"/>
          <c:order val="3"/>
          <c:tx>
            <c:strRef>
              <c:f>Sheet1!$E$15</c:f>
              <c:strCache>
                <c:ptCount val="1"/>
                <c:pt idx="0">
                  <c:v>Not CV Participation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Sheet1!$A$16:$A$18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Sheet1!$E$16:$E$18</c:f>
              <c:numCache>
                <c:formatCode>General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F8-417D-8C4F-2B11AB5DE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5445088"/>
        <c:axId val="265445568"/>
      </c:lineChart>
      <c:catAx>
        <c:axId val="26544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45568"/>
        <c:crosses val="autoZero"/>
        <c:auto val="1"/>
        <c:lblAlgn val="ctr"/>
        <c:lblOffset val="100"/>
        <c:noMultiLvlLbl val="0"/>
      </c:catAx>
      <c:valAx>
        <c:axId val="26544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544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Sheet5!$B$9</c:f>
              <c:strCache>
                <c:ptCount val="1"/>
                <c:pt idx="0">
                  <c:v>CV Access</c:v>
                </c:pt>
              </c:strCache>
            </c:strRef>
          </c:tx>
          <c:spPr>
            <a:solidFill>
              <a:schemeClr val="tx2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Sheet5!$A$10:$A$12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Sheet5!$B$10:$B$12</c:f>
              <c:numCache>
                <c:formatCode>General</c:formatCode>
                <c:ptCount val="3"/>
                <c:pt idx="0">
                  <c:v>0.4</c:v>
                </c:pt>
                <c:pt idx="1">
                  <c:v>0.41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5-4502-837E-ACA64E3101B4}"/>
            </c:ext>
          </c:extLst>
        </c:ser>
        <c:ser>
          <c:idx val="1"/>
          <c:order val="1"/>
          <c:tx>
            <c:strRef>
              <c:f>Sheet5!$C$9</c:f>
              <c:strCache>
                <c:ptCount val="1"/>
                <c:pt idx="0">
                  <c:v>Not CV Access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cat>
            <c:strRef>
              <c:f>Sheet5!$A$10:$A$12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Sheet5!$C$10:$C$12</c:f>
              <c:numCache>
                <c:formatCode>General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5-4502-837E-ACA64E310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36765056"/>
        <c:axId val="336764576"/>
      </c:barChart>
      <c:lineChart>
        <c:grouping val="standard"/>
        <c:varyColors val="0"/>
        <c:ser>
          <c:idx val="2"/>
          <c:order val="2"/>
          <c:tx>
            <c:strRef>
              <c:f>Sheet5!$D$9</c:f>
              <c:strCache>
                <c:ptCount val="1"/>
                <c:pt idx="0">
                  <c:v>CV Participation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Sheet5!$A$10:$A$12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Sheet5!$D$10:$D$12</c:f>
              <c:numCache>
                <c:formatCode>General</c:formatCode>
                <c:ptCount val="3"/>
                <c:pt idx="0">
                  <c:v>0.18</c:v>
                </c:pt>
                <c:pt idx="1">
                  <c:v>0.2</c:v>
                </c:pt>
                <c:pt idx="2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015-4502-837E-ACA64E3101B4}"/>
            </c:ext>
          </c:extLst>
        </c:ser>
        <c:ser>
          <c:idx val="3"/>
          <c:order val="3"/>
          <c:tx>
            <c:strRef>
              <c:f>Sheet5!$E$9</c:f>
              <c:strCache>
                <c:ptCount val="1"/>
                <c:pt idx="0">
                  <c:v>Not CV Participation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Sheet5!$A$10:$A$12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Sheet5!$E$10:$E$12</c:f>
              <c:numCache>
                <c:formatCode>General</c:formatCode>
                <c:ptCount val="3"/>
                <c:pt idx="0">
                  <c:v>0.25</c:v>
                </c:pt>
                <c:pt idx="1">
                  <c:v>0.27</c:v>
                </c:pt>
                <c:pt idx="2">
                  <c:v>0.26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15-4502-837E-ACA64E310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6765056"/>
        <c:axId val="336764576"/>
      </c:lineChart>
      <c:catAx>
        <c:axId val="33676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64576"/>
        <c:crosses val="autoZero"/>
        <c:auto val="1"/>
        <c:lblAlgn val="ctr"/>
        <c:lblOffset val="100"/>
        <c:noMultiLvlLbl val="0"/>
      </c:catAx>
      <c:valAx>
        <c:axId val="336764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7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Sheet1!$B$34</c:f>
              <c:strCache>
                <c:ptCount val="1"/>
                <c:pt idx="0">
                  <c:v>CV Access</c:v>
                </c:pt>
              </c:strCache>
            </c:strRef>
          </c:tx>
          <c:spPr>
            <a:solidFill>
              <a:srgbClr val="6AB3E8"/>
            </a:solidFill>
            <a:ln>
              <a:noFill/>
            </a:ln>
            <a:effectLst/>
          </c:spPr>
          <c:invertIfNegative val="0"/>
          <c:cat>
            <c:strRef>
              <c:f>Sheet1!$A$35:$A$37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Sheet1!$B$35:$B$37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0.37</c:v>
                </c:pt>
                <c:pt idx="2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12-4BDF-9E49-241D1DA83FD7}"/>
            </c:ext>
          </c:extLst>
        </c:ser>
        <c:ser>
          <c:idx val="1"/>
          <c:order val="1"/>
          <c:tx>
            <c:strRef>
              <c:f>Sheet1!$C$34</c:f>
              <c:strCache>
                <c:ptCount val="1"/>
                <c:pt idx="0">
                  <c:v>Not CV Access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</c:spPr>
          <c:invertIfNegative val="0"/>
          <c:cat>
            <c:strRef>
              <c:f>Sheet1!$A$35:$A$37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Sheet1!$C$35:$C$37</c:f>
              <c:numCache>
                <c:formatCode>General</c:formatCode>
                <c:ptCount val="3"/>
                <c:pt idx="0">
                  <c:v>0.22</c:v>
                </c:pt>
                <c:pt idx="1">
                  <c:v>0.49</c:v>
                </c:pt>
                <c:pt idx="2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12-4BDF-9E49-241D1DA8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91325872"/>
        <c:axId val="691323952"/>
      </c:barChart>
      <c:lineChart>
        <c:grouping val="standard"/>
        <c:varyColors val="0"/>
        <c:ser>
          <c:idx val="2"/>
          <c:order val="2"/>
          <c:tx>
            <c:strRef>
              <c:f>Sheet1!$D$34</c:f>
              <c:strCache>
                <c:ptCount val="1"/>
                <c:pt idx="0">
                  <c:v>CV Participation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Sheet1!$D$35:$D$37</c:f>
              <c:numCache>
                <c:formatCode>General</c:formatCode>
                <c:ptCount val="3"/>
                <c:pt idx="0">
                  <c:v>0.09</c:v>
                </c:pt>
                <c:pt idx="1">
                  <c:v>0.15</c:v>
                </c:pt>
                <c:pt idx="2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12-4BDF-9E49-241D1DA83FD7}"/>
            </c:ext>
          </c:extLst>
        </c:ser>
        <c:ser>
          <c:idx val="3"/>
          <c:order val="3"/>
          <c:tx>
            <c:strRef>
              <c:f>Sheet1!$E$34</c:f>
              <c:strCache>
                <c:ptCount val="1"/>
                <c:pt idx="0">
                  <c:v>Not CV Participation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Sheet1!$A$35:$A$37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Sheet1!$E$35:$E$37</c:f>
              <c:numCache>
                <c:formatCode>General</c:formatCode>
                <c:ptCount val="3"/>
                <c:pt idx="0">
                  <c:v>0.15</c:v>
                </c:pt>
                <c:pt idx="1">
                  <c:v>0.15</c:v>
                </c:pt>
                <c:pt idx="2">
                  <c:v>0.14000000000000001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412-4BDF-9E49-241D1DA83F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91325872"/>
        <c:axId val="691323952"/>
      </c:lineChart>
      <c:catAx>
        <c:axId val="69132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323952"/>
        <c:crosses val="autoZero"/>
        <c:auto val="1"/>
        <c:lblAlgn val="ctr"/>
        <c:lblOffset val="100"/>
        <c:noMultiLvlLbl val="0"/>
      </c:catAx>
      <c:valAx>
        <c:axId val="6913239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325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529431035087948E-2"/>
          <c:y val="0.93801239863673758"/>
          <c:w val="0.89999992200083456"/>
          <c:h val="6.1987601363262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CV WH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Sheet4!$B$4:$B$6</c:f>
              <c:numCache>
                <c:formatCode>General</c:formatCode>
                <c:ptCount val="3"/>
                <c:pt idx="0">
                  <c:v>0.13</c:v>
                </c:pt>
                <c:pt idx="1">
                  <c:v>0.14000000000000001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46-46B2-8BAC-0BBB936B4349}"/>
            </c:ext>
          </c:extLst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CV Ind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Sheet4!$C$4:$C$6</c:f>
              <c:numCache>
                <c:formatCode>General</c:formatCode>
                <c:ptCount val="3"/>
                <c:pt idx="0">
                  <c:v>0.11899999999999999</c:v>
                </c:pt>
                <c:pt idx="1">
                  <c:v>0.12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46-46B2-8BAC-0BBB936B4349}"/>
            </c:ext>
          </c:extLst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CV AAPI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Sheet4!$D$4:$D$6</c:f>
              <c:numCache>
                <c:formatCode>General</c:formatCode>
                <c:ptCount val="3"/>
                <c:pt idx="0">
                  <c:v>0.125</c:v>
                </c:pt>
                <c:pt idx="1">
                  <c:v>0.125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46-46B2-8BAC-0BBB936B4349}"/>
            </c:ext>
          </c:extLst>
        </c:ser>
        <c:ser>
          <c:idx val="3"/>
          <c:order val="3"/>
          <c:tx>
            <c:strRef>
              <c:f>Sheet4!$E$3</c:f>
              <c:strCache>
                <c:ptCount val="1"/>
                <c:pt idx="0">
                  <c:v>CV HI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Sheet4!$E$4:$E$6</c:f>
              <c:numCache>
                <c:formatCode>General</c:formatCode>
                <c:ptCount val="3"/>
                <c:pt idx="0">
                  <c:v>0.11</c:v>
                </c:pt>
                <c:pt idx="1">
                  <c:v>0.125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46-46B2-8BAC-0BBB936B4349}"/>
            </c:ext>
          </c:extLst>
        </c:ser>
        <c:ser>
          <c:idx val="4"/>
          <c:order val="4"/>
          <c:tx>
            <c:strRef>
              <c:f>Sheet4!$F$3</c:f>
              <c:strCache>
                <c:ptCount val="1"/>
                <c:pt idx="0">
                  <c:v>CV BL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Sheet4!$F$4:$F$6</c:f>
              <c:numCache>
                <c:formatCode>General</c:formatCode>
                <c:ptCount val="3"/>
                <c:pt idx="0">
                  <c:v>0.08</c:v>
                </c:pt>
                <c:pt idx="1">
                  <c:v>0.115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46-46B2-8BAC-0BBB936B4349}"/>
            </c:ext>
          </c:extLst>
        </c:ser>
        <c:ser>
          <c:idx val="5"/>
          <c:order val="5"/>
          <c:tx>
            <c:strRef>
              <c:f>Sheet4!$G$3</c:f>
              <c:strCache>
                <c:ptCount val="1"/>
                <c:pt idx="0">
                  <c:v>CV Mixed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Sheet4!$G$4:$G$6</c:f>
              <c:numCache>
                <c:formatCode>General</c:formatCode>
                <c:ptCount val="3"/>
                <c:pt idx="0">
                  <c:v>0.09</c:v>
                </c:pt>
                <c:pt idx="1">
                  <c:v>0.12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46-46B2-8BAC-0BBB936B4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26052272"/>
        <c:axId val="626052752"/>
      </c:barChart>
      <c:lineChart>
        <c:grouping val="standard"/>
        <c:varyColors val="0"/>
        <c:ser>
          <c:idx val="6"/>
          <c:order val="6"/>
          <c:tx>
            <c:strRef>
              <c:f>Sheet4!$H$3</c:f>
              <c:strCache>
                <c:ptCount val="1"/>
                <c:pt idx="0">
                  <c:v>N-CV WH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Sheet4!$H$4:$H$6</c:f>
              <c:numCache>
                <c:formatCode>General</c:formatCode>
                <c:ptCount val="3"/>
                <c:pt idx="0">
                  <c:v>0.12</c:v>
                </c:pt>
                <c:pt idx="1">
                  <c:v>0.11</c:v>
                </c:pt>
                <c:pt idx="2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46-46B2-8BAC-0BBB936B4349}"/>
            </c:ext>
          </c:extLst>
        </c:ser>
        <c:ser>
          <c:idx val="7"/>
          <c:order val="7"/>
          <c:tx>
            <c:strRef>
              <c:f>Sheet4!$I$3</c:f>
              <c:strCache>
                <c:ptCount val="1"/>
                <c:pt idx="0">
                  <c:v>N-CV Ind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Sheet4!$I$4:$I$6</c:f>
              <c:numCache>
                <c:formatCode>General</c:formatCode>
                <c:ptCount val="3"/>
                <c:pt idx="0">
                  <c:v>0.1</c:v>
                </c:pt>
                <c:pt idx="1">
                  <c:v>7.0000000000000007E-2</c:v>
                </c:pt>
                <c:pt idx="2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646-46B2-8BAC-0BBB936B4349}"/>
            </c:ext>
          </c:extLst>
        </c:ser>
        <c:ser>
          <c:idx val="8"/>
          <c:order val="8"/>
          <c:tx>
            <c:strRef>
              <c:f>Sheet4!$J$3</c:f>
              <c:strCache>
                <c:ptCount val="1"/>
                <c:pt idx="0">
                  <c:v>N-CV AAPI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Sheet4!$J$4:$J$6</c:f>
              <c:numCache>
                <c:formatCode>General</c:formatCode>
                <c:ptCount val="3"/>
                <c:pt idx="0">
                  <c:v>0.127</c:v>
                </c:pt>
                <c:pt idx="1">
                  <c:v>0.11899999999999999</c:v>
                </c:pt>
                <c:pt idx="2">
                  <c:v>0.16800000000000001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646-46B2-8BAC-0BBB936B4349}"/>
            </c:ext>
          </c:extLst>
        </c:ser>
        <c:ser>
          <c:idx val="9"/>
          <c:order val="9"/>
          <c:tx>
            <c:strRef>
              <c:f>Sheet4!$K$3</c:f>
              <c:strCache>
                <c:ptCount val="1"/>
                <c:pt idx="0">
                  <c:v>N-CV HI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Sheet4!$K$4:$K$6</c:f>
              <c:numCache>
                <c:formatCode>General</c:formatCode>
                <c:ptCount val="3"/>
                <c:pt idx="0">
                  <c:v>0.1</c:v>
                </c:pt>
                <c:pt idx="1">
                  <c:v>0.09</c:v>
                </c:pt>
                <c:pt idx="2">
                  <c:v>0.123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646-46B2-8BAC-0BBB936B4349}"/>
            </c:ext>
          </c:extLst>
        </c:ser>
        <c:ser>
          <c:idx val="10"/>
          <c:order val="10"/>
          <c:tx>
            <c:strRef>
              <c:f>Sheet4!$L$3</c:f>
              <c:strCache>
                <c:ptCount val="1"/>
                <c:pt idx="0">
                  <c:v>N-CV BL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Sheet4!$L$4:$L$6</c:f>
              <c:numCache>
                <c:formatCode>General</c:formatCode>
                <c:ptCount val="3"/>
                <c:pt idx="0">
                  <c:v>0.11</c:v>
                </c:pt>
                <c:pt idx="1">
                  <c:v>0.1</c:v>
                </c:pt>
                <c:pt idx="2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8646-46B2-8BAC-0BBB936B4349}"/>
            </c:ext>
          </c:extLst>
        </c:ser>
        <c:ser>
          <c:idx val="11"/>
          <c:order val="11"/>
          <c:tx>
            <c:strRef>
              <c:f>Sheet4!$M$3</c:f>
              <c:strCache>
                <c:ptCount val="1"/>
                <c:pt idx="0">
                  <c:v>N-CV Mixed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Sheet4!$A$4:$A$6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Sheet4!$M$4:$M$6</c:f>
              <c:numCache>
                <c:formatCode>General</c:formatCode>
                <c:ptCount val="3"/>
                <c:pt idx="0">
                  <c:v>0.09</c:v>
                </c:pt>
                <c:pt idx="1">
                  <c:v>0.1</c:v>
                </c:pt>
                <c:pt idx="2">
                  <c:v>0.13500000000000001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646-46B2-8BAC-0BBB936B43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6052272"/>
        <c:axId val="626052752"/>
      </c:lineChart>
      <c:catAx>
        <c:axId val="626052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052752"/>
        <c:crosses val="autoZero"/>
        <c:auto val="1"/>
        <c:lblAlgn val="ctr"/>
        <c:lblOffset val="100"/>
        <c:noMultiLvlLbl val="0"/>
      </c:catAx>
      <c:valAx>
        <c:axId val="62605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Proportion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605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Sheet4!$B$34</c:f>
              <c:strCache>
                <c:ptCount val="1"/>
                <c:pt idx="0">
                  <c:v>White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Sheet4!$A$35:$A$37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Sheet4!$B$35:$B$37</c:f>
              <c:numCache>
                <c:formatCode>General</c:formatCode>
                <c:ptCount val="3"/>
                <c:pt idx="0">
                  <c:v>0</c:v>
                </c:pt>
                <c:pt idx="1">
                  <c:v>3.0000000000000013E-2</c:v>
                </c:pt>
                <c:pt idx="2">
                  <c:v>3.5000000000000003E-2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AF-4EBC-86F4-600AB4C960F9}"/>
            </c:ext>
          </c:extLst>
        </c:ser>
        <c:ser>
          <c:idx val="1"/>
          <c:order val="1"/>
          <c:tx>
            <c:strRef>
              <c:f>Sheet4!$C$34</c:f>
              <c:strCache>
                <c:ptCount val="1"/>
                <c:pt idx="0">
                  <c:v>Indigenous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Sheet4!$A$35:$A$37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Sheet4!$C$35:$C$37</c:f>
              <c:numCache>
                <c:formatCode>General</c:formatCode>
                <c:ptCount val="3"/>
                <c:pt idx="0">
                  <c:v>1.8999999999999989E-2</c:v>
                </c:pt>
                <c:pt idx="1">
                  <c:v>4.9999999999999989E-2</c:v>
                </c:pt>
                <c:pt idx="2">
                  <c:v>3.9999999999999994E-2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AF-4EBC-86F4-600AB4C960F9}"/>
            </c:ext>
          </c:extLst>
        </c:ser>
        <c:ser>
          <c:idx val="2"/>
          <c:order val="2"/>
          <c:tx>
            <c:strRef>
              <c:f>Sheet4!$D$34</c:f>
              <c:strCache>
                <c:ptCount val="1"/>
                <c:pt idx="0">
                  <c:v>AAPI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Sheet4!$A$35:$A$37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Sheet4!$D$35:$D$37</c:f>
              <c:numCache>
                <c:formatCode>General</c:formatCode>
                <c:ptCount val="3"/>
                <c:pt idx="0">
                  <c:v>-2.0000000000000018E-3</c:v>
                </c:pt>
                <c:pt idx="1">
                  <c:v>6.0000000000000053E-3</c:v>
                </c:pt>
                <c:pt idx="2">
                  <c:v>2.0000000000000018E-3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AF-4EBC-86F4-600AB4C960F9}"/>
            </c:ext>
          </c:extLst>
        </c:ser>
        <c:ser>
          <c:idx val="3"/>
          <c:order val="3"/>
          <c:tx>
            <c:strRef>
              <c:f>Sheet4!$E$34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Sheet4!$A$35:$A$37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Sheet4!$E$35:$E$37</c:f>
              <c:numCache>
                <c:formatCode>General</c:formatCode>
                <c:ptCount val="3"/>
                <c:pt idx="0">
                  <c:v>9.999999999999995E-3</c:v>
                </c:pt>
                <c:pt idx="1">
                  <c:v>3.5000000000000003E-2</c:v>
                </c:pt>
                <c:pt idx="2">
                  <c:v>2.6999999999999996E-2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AF-4EBC-86F4-600AB4C960F9}"/>
            </c:ext>
          </c:extLst>
        </c:ser>
        <c:ser>
          <c:idx val="4"/>
          <c:order val="4"/>
          <c:tx>
            <c:strRef>
              <c:f>Sheet4!$F$34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Sheet4!$A$35:$A$37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Sheet4!$F$35:$F$37</c:f>
              <c:numCache>
                <c:formatCode>General</c:formatCode>
                <c:ptCount val="3"/>
                <c:pt idx="0">
                  <c:v>-3.9999999999999994E-2</c:v>
                </c:pt>
                <c:pt idx="1">
                  <c:v>1.4999999999999999E-2</c:v>
                </c:pt>
                <c:pt idx="2">
                  <c:v>1.5000000000000013E-2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AF-4EBC-86F4-600AB4C960F9}"/>
            </c:ext>
          </c:extLst>
        </c:ser>
        <c:ser>
          <c:idx val="5"/>
          <c:order val="5"/>
          <c:tx>
            <c:strRef>
              <c:f>Sheet4!$G$34</c:f>
              <c:strCache>
                <c:ptCount val="1"/>
                <c:pt idx="0">
                  <c:v>Mixed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Sheet4!$A$35:$A$37</c:f>
              <c:strCache>
                <c:ptCount val="3"/>
                <c:pt idx="0">
                  <c:v>2015-2016</c:v>
                </c:pt>
                <c:pt idx="1">
                  <c:v>2017-2018</c:v>
                </c:pt>
                <c:pt idx="2">
                  <c:v>2021-2022</c:v>
                </c:pt>
              </c:strCache>
            </c:strRef>
          </c:cat>
          <c:val>
            <c:numRef>
              <c:f>Sheet4!$G$35:$G$37</c:f>
              <c:numCache>
                <c:formatCode>General</c:formatCode>
                <c:ptCount val="3"/>
                <c:pt idx="0">
                  <c:v>0</c:v>
                </c:pt>
                <c:pt idx="1">
                  <c:v>1.999999999999999E-2</c:v>
                </c:pt>
                <c:pt idx="2">
                  <c:v>2.4999999999999994E-2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AF-4EBC-86F4-600AB4C96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9382640"/>
        <c:axId val="735149040"/>
      </c:barChart>
      <c:catAx>
        <c:axId val="7393826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5149040"/>
        <c:crosses val="autoZero"/>
        <c:auto val="0"/>
        <c:lblAlgn val="ctr"/>
        <c:lblOffset val="100"/>
        <c:noMultiLvlLbl val="0"/>
      </c:catAx>
      <c:valAx>
        <c:axId val="73514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382640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10524-CA67-40C8-8E3F-2BF70C3D52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A67C7B-B9DB-495B-AA90-13D19902C869}">
      <dgm:prSet/>
      <dgm:spPr/>
      <dgm:t>
        <a:bodyPr/>
        <a:lstStyle/>
        <a:p>
          <a:r>
            <a:rPr lang="en-US" b="0" i="0" dirty="0"/>
            <a:t>Growth and equity challenges of AP and DE access in the Central Valley (CV).</a:t>
          </a:r>
          <a:endParaRPr lang="en-US" dirty="0"/>
        </a:p>
      </dgm:t>
    </dgm:pt>
    <dgm:pt modelId="{CEBD7776-A8C6-4D87-B23E-A5F32F9C4E1E}" type="parTrans" cxnId="{52A8CA29-8214-4B3C-8F46-87D21FCB755E}">
      <dgm:prSet/>
      <dgm:spPr/>
      <dgm:t>
        <a:bodyPr/>
        <a:lstStyle/>
        <a:p>
          <a:endParaRPr lang="en-US"/>
        </a:p>
      </dgm:t>
    </dgm:pt>
    <dgm:pt modelId="{16FCB134-5273-4CB5-93EE-42970AADCCF0}" type="sibTrans" cxnId="{52A8CA29-8214-4B3C-8F46-87D21FCB755E}">
      <dgm:prSet/>
      <dgm:spPr/>
      <dgm:t>
        <a:bodyPr/>
        <a:lstStyle/>
        <a:p>
          <a:endParaRPr lang="en-US"/>
        </a:p>
      </dgm:t>
    </dgm:pt>
    <dgm:pt modelId="{E0E70E44-3CD7-4A76-A80E-93C937F3AF93}">
      <dgm:prSet/>
      <dgm:spPr/>
      <dgm:t>
        <a:bodyPr/>
        <a:lstStyle/>
        <a:p>
          <a:r>
            <a:rPr lang="en-US" b="0" i="0" dirty="0"/>
            <a:t>CV is a large agricultural region with high poverty, high proportions of multilingual learners, and many under-resourced schools.</a:t>
          </a:r>
          <a:endParaRPr lang="en-US" dirty="0"/>
        </a:p>
      </dgm:t>
    </dgm:pt>
    <dgm:pt modelId="{EC767DA9-72D7-410A-A4A1-50756D25F749}" type="parTrans" cxnId="{6E18F878-28C0-441E-9593-844181247904}">
      <dgm:prSet/>
      <dgm:spPr/>
      <dgm:t>
        <a:bodyPr/>
        <a:lstStyle/>
        <a:p>
          <a:endParaRPr lang="en-US"/>
        </a:p>
      </dgm:t>
    </dgm:pt>
    <dgm:pt modelId="{956D5D1A-DA8F-4239-AEEA-B5EA33F81EBA}" type="sibTrans" cxnId="{6E18F878-28C0-441E-9593-844181247904}">
      <dgm:prSet/>
      <dgm:spPr/>
      <dgm:t>
        <a:bodyPr/>
        <a:lstStyle/>
        <a:p>
          <a:endParaRPr lang="en-US"/>
        </a:p>
      </dgm:t>
    </dgm:pt>
    <dgm:pt modelId="{5217356E-37D3-417A-B007-BCB13193FEAE}">
      <dgm:prSet/>
      <dgm:spPr/>
      <dgm:t>
        <a:bodyPr/>
        <a:lstStyle/>
        <a:p>
          <a:r>
            <a:rPr lang="en-US" b="0" i="0" dirty="0"/>
            <a:t>Analyzes school-level data across three years: 2015–2016, 2017–2018, and 2020–2021.</a:t>
          </a:r>
          <a:endParaRPr lang="en-US" dirty="0"/>
        </a:p>
      </dgm:t>
    </dgm:pt>
    <dgm:pt modelId="{5972ED6C-011C-4EC0-A0D7-76C756CA8FDE}" type="parTrans" cxnId="{A7BE7AE9-EFAE-47BC-B245-B0605F1068C4}">
      <dgm:prSet/>
      <dgm:spPr/>
      <dgm:t>
        <a:bodyPr/>
        <a:lstStyle/>
        <a:p>
          <a:endParaRPr lang="en-US"/>
        </a:p>
      </dgm:t>
    </dgm:pt>
    <dgm:pt modelId="{5E3433F2-8668-4D9D-9D03-9B9822A2722F}" type="sibTrans" cxnId="{A7BE7AE9-EFAE-47BC-B245-B0605F1068C4}">
      <dgm:prSet/>
      <dgm:spPr/>
      <dgm:t>
        <a:bodyPr/>
        <a:lstStyle/>
        <a:p>
          <a:endParaRPr lang="en-US"/>
        </a:p>
      </dgm:t>
    </dgm:pt>
    <dgm:pt modelId="{0A2126C8-A8AE-4A57-9B26-C2F09C93AE50}">
      <dgm:prSet/>
      <dgm:spPr/>
      <dgm:t>
        <a:bodyPr/>
        <a:lstStyle/>
        <a:p>
          <a:r>
            <a:rPr lang="en-US" b="0" i="0" dirty="0"/>
            <a:t>Using HLM, the study evaluates how CV policies and demographics have influenced access and participation in AP and DE.</a:t>
          </a:r>
          <a:endParaRPr lang="en-US" dirty="0"/>
        </a:p>
      </dgm:t>
    </dgm:pt>
    <dgm:pt modelId="{F60CB7DE-9E87-4F48-B546-C3295FF7844E}" type="parTrans" cxnId="{C0FB3996-8FB9-466D-9088-EEB7194C4783}">
      <dgm:prSet/>
      <dgm:spPr/>
      <dgm:t>
        <a:bodyPr/>
        <a:lstStyle/>
        <a:p>
          <a:endParaRPr lang="en-US"/>
        </a:p>
      </dgm:t>
    </dgm:pt>
    <dgm:pt modelId="{9C34C369-9C07-4A94-9401-E346C8570A65}" type="sibTrans" cxnId="{C0FB3996-8FB9-466D-9088-EEB7194C4783}">
      <dgm:prSet/>
      <dgm:spPr/>
      <dgm:t>
        <a:bodyPr/>
        <a:lstStyle/>
        <a:p>
          <a:endParaRPr lang="en-US"/>
        </a:p>
      </dgm:t>
    </dgm:pt>
    <dgm:pt modelId="{B10CB133-0DB7-4541-8EBD-34584CF6845B}" type="pres">
      <dgm:prSet presAssocID="{65410524-CA67-40C8-8E3F-2BF70C3D52BE}" presName="root" presStyleCnt="0">
        <dgm:presLayoutVars>
          <dgm:dir/>
          <dgm:resizeHandles val="exact"/>
        </dgm:presLayoutVars>
      </dgm:prSet>
      <dgm:spPr/>
    </dgm:pt>
    <dgm:pt modelId="{0D02371E-FEEC-42C0-AFA0-238C1B81CF96}" type="pres">
      <dgm:prSet presAssocID="{29A67C7B-B9DB-495B-AA90-13D19902C869}" presName="compNode" presStyleCnt="0"/>
      <dgm:spPr/>
    </dgm:pt>
    <dgm:pt modelId="{0D9463C1-B97C-460C-8FD9-37546B072F0B}" type="pres">
      <dgm:prSet presAssocID="{29A67C7B-B9DB-495B-AA90-13D19902C869}" presName="bgRect" presStyleLbl="bgShp" presStyleIdx="0" presStyleCnt="4"/>
      <dgm:spPr/>
    </dgm:pt>
    <dgm:pt modelId="{73E2E90B-A698-44D1-A1D4-0182475C91DE}" type="pres">
      <dgm:prSet presAssocID="{29A67C7B-B9DB-495B-AA90-13D19902C86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EFDDAB8A-CC10-4701-B2C9-339F02EAAC19}" type="pres">
      <dgm:prSet presAssocID="{29A67C7B-B9DB-495B-AA90-13D19902C869}" presName="spaceRect" presStyleCnt="0"/>
      <dgm:spPr/>
    </dgm:pt>
    <dgm:pt modelId="{CE599593-6B34-40D3-A589-D596B7CA383B}" type="pres">
      <dgm:prSet presAssocID="{29A67C7B-B9DB-495B-AA90-13D19902C869}" presName="parTx" presStyleLbl="revTx" presStyleIdx="0" presStyleCnt="4">
        <dgm:presLayoutVars>
          <dgm:chMax val="0"/>
          <dgm:chPref val="0"/>
        </dgm:presLayoutVars>
      </dgm:prSet>
      <dgm:spPr/>
    </dgm:pt>
    <dgm:pt modelId="{EAAA531C-885D-433C-AF38-7AF9060F4206}" type="pres">
      <dgm:prSet presAssocID="{16FCB134-5273-4CB5-93EE-42970AADCCF0}" presName="sibTrans" presStyleCnt="0"/>
      <dgm:spPr/>
    </dgm:pt>
    <dgm:pt modelId="{4B05DB16-3D54-4D66-B627-A708830F0839}" type="pres">
      <dgm:prSet presAssocID="{E0E70E44-3CD7-4A76-A80E-93C937F3AF93}" presName="compNode" presStyleCnt="0"/>
      <dgm:spPr/>
    </dgm:pt>
    <dgm:pt modelId="{B2290E1F-43D6-45F8-AC82-4A97ADB8DF67}" type="pres">
      <dgm:prSet presAssocID="{E0E70E44-3CD7-4A76-A80E-93C937F3AF93}" presName="bgRect" presStyleLbl="bgShp" presStyleIdx="1" presStyleCnt="4"/>
      <dgm:spPr/>
    </dgm:pt>
    <dgm:pt modelId="{C77718EC-6B04-41DC-9F55-39883CBB99F9}" type="pres">
      <dgm:prSet presAssocID="{E0E70E44-3CD7-4A76-A80E-93C937F3AF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A12A3FE-F4AA-46F0-B8AC-099E15BC36DF}" type="pres">
      <dgm:prSet presAssocID="{E0E70E44-3CD7-4A76-A80E-93C937F3AF93}" presName="spaceRect" presStyleCnt="0"/>
      <dgm:spPr/>
    </dgm:pt>
    <dgm:pt modelId="{6A290EC9-D3A6-4389-8511-39265C46D4DE}" type="pres">
      <dgm:prSet presAssocID="{E0E70E44-3CD7-4A76-A80E-93C937F3AF93}" presName="parTx" presStyleLbl="revTx" presStyleIdx="1" presStyleCnt="4">
        <dgm:presLayoutVars>
          <dgm:chMax val="0"/>
          <dgm:chPref val="0"/>
        </dgm:presLayoutVars>
      </dgm:prSet>
      <dgm:spPr/>
    </dgm:pt>
    <dgm:pt modelId="{127BDFDA-7556-4A4C-B310-EDBAD719EA42}" type="pres">
      <dgm:prSet presAssocID="{956D5D1A-DA8F-4239-AEEA-B5EA33F81EBA}" presName="sibTrans" presStyleCnt="0"/>
      <dgm:spPr/>
    </dgm:pt>
    <dgm:pt modelId="{06F8D473-BC91-45B5-9D75-248A55251505}" type="pres">
      <dgm:prSet presAssocID="{5217356E-37D3-417A-B007-BCB13193FEAE}" presName="compNode" presStyleCnt="0"/>
      <dgm:spPr/>
    </dgm:pt>
    <dgm:pt modelId="{8F04F5EE-095B-4D98-965A-34C61969C54E}" type="pres">
      <dgm:prSet presAssocID="{5217356E-37D3-417A-B007-BCB13193FEAE}" presName="bgRect" presStyleLbl="bgShp" presStyleIdx="2" presStyleCnt="4"/>
      <dgm:spPr/>
    </dgm:pt>
    <dgm:pt modelId="{2932250B-2732-4617-8C34-A545A1A88FE4}" type="pres">
      <dgm:prSet presAssocID="{5217356E-37D3-417A-B007-BCB13193FEA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BC3055A-3F73-434A-941E-ABC4A501EB02}" type="pres">
      <dgm:prSet presAssocID="{5217356E-37D3-417A-B007-BCB13193FEAE}" presName="spaceRect" presStyleCnt="0"/>
      <dgm:spPr/>
    </dgm:pt>
    <dgm:pt modelId="{4661B8D3-03FD-427A-B6A9-1AFE91B91551}" type="pres">
      <dgm:prSet presAssocID="{5217356E-37D3-417A-B007-BCB13193FEAE}" presName="parTx" presStyleLbl="revTx" presStyleIdx="2" presStyleCnt="4">
        <dgm:presLayoutVars>
          <dgm:chMax val="0"/>
          <dgm:chPref val="0"/>
        </dgm:presLayoutVars>
      </dgm:prSet>
      <dgm:spPr/>
    </dgm:pt>
    <dgm:pt modelId="{751D64CF-F593-4284-BFEF-FB2C71618081}" type="pres">
      <dgm:prSet presAssocID="{5E3433F2-8668-4D9D-9D03-9B9822A2722F}" presName="sibTrans" presStyleCnt="0"/>
      <dgm:spPr/>
    </dgm:pt>
    <dgm:pt modelId="{B1F517E5-C5AE-478C-9007-24963746C094}" type="pres">
      <dgm:prSet presAssocID="{0A2126C8-A8AE-4A57-9B26-C2F09C93AE50}" presName="compNode" presStyleCnt="0"/>
      <dgm:spPr/>
    </dgm:pt>
    <dgm:pt modelId="{12BAC477-3FAC-47AB-BED5-61048A5AC1DA}" type="pres">
      <dgm:prSet presAssocID="{0A2126C8-A8AE-4A57-9B26-C2F09C93AE50}" presName="bgRect" presStyleLbl="bgShp" presStyleIdx="3" presStyleCnt="4"/>
      <dgm:spPr/>
    </dgm:pt>
    <dgm:pt modelId="{E9C25B7D-A597-4ADA-9CBF-E7423F29B02D}" type="pres">
      <dgm:prSet presAssocID="{0A2126C8-A8AE-4A57-9B26-C2F09C93AE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88CFF440-5A5D-4819-96F4-2AAB35A22F68}" type="pres">
      <dgm:prSet presAssocID="{0A2126C8-A8AE-4A57-9B26-C2F09C93AE50}" presName="spaceRect" presStyleCnt="0"/>
      <dgm:spPr/>
    </dgm:pt>
    <dgm:pt modelId="{924C832D-D3B0-49A7-8D0A-13760B6A23CA}" type="pres">
      <dgm:prSet presAssocID="{0A2126C8-A8AE-4A57-9B26-C2F09C93AE5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2A8CA29-8214-4B3C-8F46-87D21FCB755E}" srcId="{65410524-CA67-40C8-8E3F-2BF70C3D52BE}" destId="{29A67C7B-B9DB-495B-AA90-13D19902C869}" srcOrd="0" destOrd="0" parTransId="{CEBD7776-A8C6-4D87-B23E-A5F32F9C4E1E}" sibTransId="{16FCB134-5273-4CB5-93EE-42970AADCCF0}"/>
    <dgm:cxn modelId="{12235865-F3A2-4EF5-A9F0-E6C99EAC9C12}" type="presOf" srcId="{0A2126C8-A8AE-4A57-9B26-C2F09C93AE50}" destId="{924C832D-D3B0-49A7-8D0A-13760B6A23CA}" srcOrd="0" destOrd="0" presId="urn:microsoft.com/office/officeart/2018/2/layout/IconVerticalSolidList"/>
    <dgm:cxn modelId="{A2F79D50-086C-4180-996F-FCCF1D5DF627}" type="presOf" srcId="{5217356E-37D3-417A-B007-BCB13193FEAE}" destId="{4661B8D3-03FD-427A-B6A9-1AFE91B91551}" srcOrd="0" destOrd="0" presId="urn:microsoft.com/office/officeart/2018/2/layout/IconVerticalSolidList"/>
    <dgm:cxn modelId="{6E18F878-28C0-441E-9593-844181247904}" srcId="{65410524-CA67-40C8-8E3F-2BF70C3D52BE}" destId="{E0E70E44-3CD7-4A76-A80E-93C937F3AF93}" srcOrd="1" destOrd="0" parTransId="{EC767DA9-72D7-410A-A4A1-50756D25F749}" sibTransId="{956D5D1A-DA8F-4239-AEEA-B5EA33F81EBA}"/>
    <dgm:cxn modelId="{C0FB3996-8FB9-466D-9088-EEB7194C4783}" srcId="{65410524-CA67-40C8-8E3F-2BF70C3D52BE}" destId="{0A2126C8-A8AE-4A57-9B26-C2F09C93AE50}" srcOrd="3" destOrd="0" parTransId="{F60CB7DE-9E87-4F48-B546-C3295FF7844E}" sibTransId="{9C34C369-9C07-4A94-9401-E346C8570A65}"/>
    <dgm:cxn modelId="{76792F98-C573-491B-86E6-F97EC692221E}" type="presOf" srcId="{29A67C7B-B9DB-495B-AA90-13D19902C869}" destId="{CE599593-6B34-40D3-A589-D596B7CA383B}" srcOrd="0" destOrd="0" presId="urn:microsoft.com/office/officeart/2018/2/layout/IconVerticalSolidList"/>
    <dgm:cxn modelId="{4B33799E-16CB-4A3E-B7CB-86F972F02DD5}" type="presOf" srcId="{E0E70E44-3CD7-4A76-A80E-93C937F3AF93}" destId="{6A290EC9-D3A6-4389-8511-39265C46D4DE}" srcOrd="0" destOrd="0" presId="urn:microsoft.com/office/officeart/2018/2/layout/IconVerticalSolidList"/>
    <dgm:cxn modelId="{A7BE7AE9-EFAE-47BC-B245-B0605F1068C4}" srcId="{65410524-CA67-40C8-8E3F-2BF70C3D52BE}" destId="{5217356E-37D3-417A-B007-BCB13193FEAE}" srcOrd="2" destOrd="0" parTransId="{5972ED6C-011C-4EC0-A0D7-76C756CA8FDE}" sibTransId="{5E3433F2-8668-4D9D-9D03-9B9822A2722F}"/>
    <dgm:cxn modelId="{EAF2B9EC-DB9E-4CB2-970A-5E72FA16F21D}" type="presOf" srcId="{65410524-CA67-40C8-8E3F-2BF70C3D52BE}" destId="{B10CB133-0DB7-4541-8EBD-34584CF6845B}" srcOrd="0" destOrd="0" presId="urn:microsoft.com/office/officeart/2018/2/layout/IconVerticalSolidList"/>
    <dgm:cxn modelId="{9C4720F1-FE52-4BB4-963B-1E176A10A2FE}" type="presParOf" srcId="{B10CB133-0DB7-4541-8EBD-34584CF6845B}" destId="{0D02371E-FEEC-42C0-AFA0-238C1B81CF96}" srcOrd="0" destOrd="0" presId="urn:microsoft.com/office/officeart/2018/2/layout/IconVerticalSolidList"/>
    <dgm:cxn modelId="{1D89660B-AE44-4009-99CB-59A27C8A31E3}" type="presParOf" srcId="{0D02371E-FEEC-42C0-AFA0-238C1B81CF96}" destId="{0D9463C1-B97C-460C-8FD9-37546B072F0B}" srcOrd="0" destOrd="0" presId="urn:microsoft.com/office/officeart/2018/2/layout/IconVerticalSolidList"/>
    <dgm:cxn modelId="{A162EB80-7AAA-4678-A923-C70FC661DE90}" type="presParOf" srcId="{0D02371E-FEEC-42C0-AFA0-238C1B81CF96}" destId="{73E2E90B-A698-44D1-A1D4-0182475C91DE}" srcOrd="1" destOrd="0" presId="urn:microsoft.com/office/officeart/2018/2/layout/IconVerticalSolidList"/>
    <dgm:cxn modelId="{432B3270-4CF5-4352-8F14-6DFCB4FDD92F}" type="presParOf" srcId="{0D02371E-FEEC-42C0-AFA0-238C1B81CF96}" destId="{EFDDAB8A-CC10-4701-B2C9-339F02EAAC19}" srcOrd="2" destOrd="0" presId="urn:microsoft.com/office/officeart/2018/2/layout/IconVerticalSolidList"/>
    <dgm:cxn modelId="{339F16DD-692F-480A-86F7-873C04C331E5}" type="presParOf" srcId="{0D02371E-FEEC-42C0-AFA0-238C1B81CF96}" destId="{CE599593-6B34-40D3-A589-D596B7CA383B}" srcOrd="3" destOrd="0" presId="urn:microsoft.com/office/officeart/2018/2/layout/IconVerticalSolidList"/>
    <dgm:cxn modelId="{0AACA70C-B700-4B5A-A6C1-F301714CF845}" type="presParOf" srcId="{B10CB133-0DB7-4541-8EBD-34584CF6845B}" destId="{EAAA531C-885D-433C-AF38-7AF9060F4206}" srcOrd="1" destOrd="0" presId="urn:microsoft.com/office/officeart/2018/2/layout/IconVerticalSolidList"/>
    <dgm:cxn modelId="{9068BB59-6CD5-4482-8F6E-756B0FF6E367}" type="presParOf" srcId="{B10CB133-0DB7-4541-8EBD-34584CF6845B}" destId="{4B05DB16-3D54-4D66-B627-A708830F0839}" srcOrd="2" destOrd="0" presId="urn:microsoft.com/office/officeart/2018/2/layout/IconVerticalSolidList"/>
    <dgm:cxn modelId="{319E6C01-FCD7-480F-B6E6-263F74B6A3F8}" type="presParOf" srcId="{4B05DB16-3D54-4D66-B627-A708830F0839}" destId="{B2290E1F-43D6-45F8-AC82-4A97ADB8DF67}" srcOrd="0" destOrd="0" presId="urn:microsoft.com/office/officeart/2018/2/layout/IconVerticalSolidList"/>
    <dgm:cxn modelId="{1C0D6B95-6D34-4829-BD23-33629A50F790}" type="presParOf" srcId="{4B05DB16-3D54-4D66-B627-A708830F0839}" destId="{C77718EC-6B04-41DC-9F55-39883CBB99F9}" srcOrd="1" destOrd="0" presId="urn:microsoft.com/office/officeart/2018/2/layout/IconVerticalSolidList"/>
    <dgm:cxn modelId="{4A390D70-22BE-4A75-9CF8-930AD6290B63}" type="presParOf" srcId="{4B05DB16-3D54-4D66-B627-A708830F0839}" destId="{EA12A3FE-F4AA-46F0-B8AC-099E15BC36DF}" srcOrd="2" destOrd="0" presId="urn:microsoft.com/office/officeart/2018/2/layout/IconVerticalSolidList"/>
    <dgm:cxn modelId="{C6F607A3-5024-4FA2-AD3D-C76E3D56DE07}" type="presParOf" srcId="{4B05DB16-3D54-4D66-B627-A708830F0839}" destId="{6A290EC9-D3A6-4389-8511-39265C46D4DE}" srcOrd="3" destOrd="0" presId="urn:microsoft.com/office/officeart/2018/2/layout/IconVerticalSolidList"/>
    <dgm:cxn modelId="{6E31FCEC-D721-42BC-B8F8-FF6719A24914}" type="presParOf" srcId="{B10CB133-0DB7-4541-8EBD-34584CF6845B}" destId="{127BDFDA-7556-4A4C-B310-EDBAD719EA42}" srcOrd="3" destOrd="0" presId="urn:microsoft.com/office/officeart/2018/2/layout/IconVerticalSolidList"/>
    <dgm:cxn modelId="{54A631E5-9D4F-4730-BAEF-613DB92EADC0}" type="presParOf" srcId="{B10CB133-0DB7-4541-8EBD-34584CF6845B}" destId="{06F8D473-BC91-45B5-9D75-248A55251505}" srcOrd="4" destOrd="0" presId="urn:microsoft.com/office/officeart/2018/2/layout/IconVerticalSolidList"/>
    <dgm:cxn modelId="{02EF0D86-E5CA-4A5D-9589-E18EDFA70124}" type="presParOf" srcId="{06F8D473-BC91-45B5-9D75-248A55251505}" destId="{8F04F5EE-095B-4D98-965A-34C61969C54E}" srcOrd="0" destOrd="0" presId="urn:microsoft.com/office/officeart/2018/2/layout/IconVerticalSolidList"/>
    <dgm:cxn modelId="{51258352-AE93-443F-A2C6-07993FFB6C5D}" type="presParOf" srcId="{06F8D473-BC91-45B5-9D75-248A55251505}" destId="{2932250B-2732-4617-8C34-A545A1A88FE4}" srcOrd="1" destOrd="0" presId="urn:microsoft.com/office/officeart/2018/2/layout/IconVerticalSolidList"/>
    <dgm:cxn modelId="{F46BE3E6-F3AA-4568-9B18-B598D85BEAA1}" type="presParOf" srcId="{06F8D473-BC91-45B5-9D75-248A55251505}" destId="{EBC3055A-3F73-434A-941E-ABC4A501EB02}" srcOrd="2" destOrd="0" presId="urn:microsoft.com/office/officeart/2018/2/layout/IconVerticalSolidList"/>
    <dgm:cxn modelId="{F1BBA580-0182-443B-BB9E-217C7DF082AC}" type="presParOf" srcId="{06F8D473-BC91-45B5-9D75-248A55251505}" destId="{4661B8D3-03FD-427A-B6A9-1AFE91B91551}" srcOrd="3" destOrd="0" presId="urn:microsoft.com/office/officeart/2018/2/layout/IconVerticalSolidList"/>
    <dgm:cxn modelId="{60D55B48-D6F3-40DF-A735-E2A2B7A9C1F5}" type="presParOf" srcId="{B10CB133-0DB7-4541-8EBD-34584CF6845B}" destId="{751D64CF-F593-4284-BFEF-FB2C71618081}" srcOrd="5" destOrd="0" presId="urn:microsoft.com/office/officeart/2018/2/layout/IconVerticalSolidList"/>
    <dgm:cxn modelId="{820BE34A-4606-4FA1-8686-0C3831D05D98}" type="presParOf" srcId="{B10CB133-0DB7-4541-8EBD-34584CF6845B}" destId="{B1F517E5-C5AE-478C-9007-24963746C094}" srcOrd="6" destOrd="0" presId="urn:microsoft.com/office/officeart/2018/2/layout/IconVerticalSolidList"/>
    <dgm:cxn modelId="{447D3F22-1D23-454C-98F5-02CC5ABAC161}" type="presParOf" srcId="{B1F517E5-C5AE-478C-9007-24963746C094}" destId="{12BAC477-3FAC-47AB-BED5-61048A5AC1DA}" srcOrd="0" destOrd="0" presId="urn:microsoft.com/office/officeart/2018/2/layout/IconVerticalSolidList"/>
    <dgm:cxn modelId="{03C9E62D-CC68-488A-8EDA-F3B745DADBCD}" type="presParOf" srcId="{B1F517E5-C5AE-478C-9007-24963746C094}" destId="{E9C25B7D-A597-4ADA-9CBF-E7423F29B02D}" srcOrd="1" destOrd="0" presId="urn:microsoft.com/office/officeart/2018/2/layout/IconVerticalSolidList"/>
    <dgm:cxn modelId="{AA159B9F-C04C-4CAD-9FC5-60B35E215BF9}" type="presParOf" srcId="{B1F517E5-C5AE-478C-9007-24963746C094}" destId="{88CFF440-5A5D-4819-96F4-2AAB35A22F68}" srcOrd="2" destOrd="0" presId="urn:microsoft.com/office/officeart/2018/2/layout/IconVerticalSolidList"/>
    <dgm:cxn modelId="{FE5ED10D-F57B-4EDD-93C5-05F9D8BA75A7}" type="presParOf" srcId="{B1F517E5-C5AE-478C-9007-24963746C094}" destId="{924C832D-D3B0-49A7-8D0A-13760B6A23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952273-97EC-45C3-99FC-60AA00ADE4CD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B1B3FE-F770-4FA6-B50D-FEBE745E293E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2800" b="1" dirty="0"/>
            <a:t>Domains</a:t>
          </a:r>
          <a:endParaRPr lang="en-US" sz="1800" b="1" dirty="0"/>
        </a:p>
      </dgm:t>
    </dgm:pt>
    <dgm:pt modelId="{E25EE0F1-F5BB-44F2-A7D3-B4FDB46CF0C5}" type="parTrans" cxnId="{16EAF78F-7130-47A1-9083-FFF53EC47C56}">
      <dgm:prSet/>
      <dgm:spPr/>
      <dgm:t>
        <a:bodyPr/>
        <a:lstStyle/>
        <a:p>
          <a:endParaRPr lang="en-US"/>
        </a:p>
      </dgm:t>
    </dgm:pt>
    <dgm:pt modelId="{8F9313F2-D46B-4CA1-8123-263C76605218}" type="sibTrans" cxnId="{16EAF78F-7130-47A1-9083-FFF53EC47C56}">
      <dgm:prSet/>
      <dgm:spPr/>
      <dgm:t>
        <a:bodyPr/>
        <a:lstStyle/>
        <a:p>
          <a:endParaRPr lang="en-US"/>
        </a:p>
      </dgm:t>
    </dgm:pt>
    <dgm:pt modelId="{02093B02-CF77-4206-9AFF-3566A03E657A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Pre-high-school Preparation</a:t>
          </a:r>
        </a:p>
      </dgm:t>
    </dgm:pt>
    <dgm:pt modelId="{EDE55F13-B497-4318-899B-9F4E915A76B8}" type="parTrans" cxnId="{81AD1E80-93D6-48B9-AE4E-DC5BAFCF6366}">
      <dgm:prSet/>
      <dgm:spPr/>
      <dgm:t>
        <a:bodyPr/>
        <a:lstStyle/>
        <a:p>
          <a:endParaRPr lang="en-US"/>
        </a:p>
      </dgm:t>
    </dgm:pt>
    <dgm:pt modelId="{A18E3069-91BE-4458-99E4-C63015B6EF10}" type="sibTrans" cxnId="{81AD1E80-93D6-48B9-AE4E-DC5BAFCF6366}">
      <dgm:prSet/>
      <dgm:spPr/>
      <dgm:t>
        <a:bodyPr/>
        <a:lstStyle/>
        <a:p>
          <a:endParaRPr lang="en-US"/>
        </a:p>
      </dgm:t>
    </dgm:pt>
    <dgm:pt modelId="{02124D5D-E0D6-4430-8849-5B2E280D5856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SES Status</a:t>
          </a:r>
        </a:p>
      </dgm:t>
    </dgm:pt>
    <dgm:pt modelId="{EBD8A4DD-42AB-4517-BE4C-7DFB37F16087}" type="parTrans" cxnId="{A1129E04-9242-4EDF-A24B-AE1C0F99E536}">
      <dgm:prSet/>
      <dgm:spPr/>
      <dgm:t>
        <a:bodyPr/>
        <a:lstStyle/>
        <a:p>
          <a:endParaRPr lang="en-US"/>
        </a:p>
      </dgm:t>
    </dgm:pt>
    <dgm:pt modelId="{99909FFD-3221-459F-BBDB-5CBF680F0350}" type="sibTrans" cxnId="{A1129E04-9242-4EDF-A24B-AE1C0F99E536}">
      <dgm:prSet/>
      <dgm:spPr/>
      <dgm:t>
        <a:bodyPr/>
        <a:lstStyle/>
        <a:p>
          <a:endParaRPr lang="en-US"/>
        </a:p>
      </dgm:t>
    </dgm:pt>
    <dgm:pt modelId="{0E3555BF-B939-4BAC-AA38-47C86601310D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Racial Composition</a:t>
          </a:r>
        </a:p>
      </dgm:t>
    </dgm:pt>
    <dgm:pt modelId="{5C0FB89A-AC7A-40FF-9298-346BF5BBB9BE}" type="parTrans" cxnId="{70A90D0D-4825-4EC8-B434-2AF5F1626905}">
      <dgm:prSet/>
      <dgm:spPr/>
      <dgm:t>
        <a:bodyPr/>
        <a:lstStyle/>
        <a:p>
          <a:endParaRPr lang="en-US"/>
        </a:p>
      </dgm:t>
    </dgm:pt>
    <dgm:pt modelId="{C2A2B766-F4E2-43E1-9FB4-AEC3C313954A}" type="sibTrans" cxnId="{70A90D0D-4825-4EC8-B434-2AF5F1626905}">
      <dgm:prSet/>
      <dgm:spPr/>
      <dgm:t>
        <a:bodyPr/>
        <a:lstStyle/>
        <a:p>
          <a:endParaRPr lang="en-US"/>
        </a:p>
      </dgm:t>
    </dgm:pt>
    <dgm:pt modelId="{CC995648-EB7C-4DF5-BAAF-97E7639B0A39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Between-school Segregation</a:t>
          </a:r>
          <a:endParaRPr lang="en-US" sz="2000" b="1" dirty="0"/>
        </a:p>
      </dgm:t>
    </dgm:pt>
    <dgm:pt modelId="{44F77FF0-0A33-4241-A5D5-4C1C04F06E50}" type="parTrans" cxnId="{95877AD7-BCAF-45E0-8EEE-E26B50C96138}">
      <dgm:prSet/>
      <dgm:spPr/>
      <dgm:t>
        <a:bodyPr/>
        <a:lstStyle/>
        <a:p>
          <a:endParaRPr lang="en-US"/>
        </a:p>
      </dgm:t>
    </dgm:pt>
    <dgm:pt modelId="{20E810ED-57A4-473D-81FE-754260B54E52}" type="sibTrans" cxnId="{95877AD7-BCAF-45E0-8EEE-E26B50C96138}">
      <dgm:prSet/>
      <dgm:spPr/>
      <dgm:t>
        <a:bodyPr/>
        <a:lstStyle/>
        <a:p>
          <a:endParaRPr lang="en-US"/>
        </a:p>
      </dgm:t>
    </dgm:pt>
    <dgm:pt modelId="{FA92634B-98E5-45B9-9806-D47E02FCA066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Resources &amp; Tracking Practices</a:t>
          </a:r>
        </a:p>
      </dgm:t>
    </dgm:pt>
    <dgm:pt modelId="{0A40F70E-2317-4CA8-9E1C-2EECBED19D25}" type="parTrans" cxnId="{8885489E-82DA-437D-B75D-998E6E65C199}">
      <dgm:prSet/>
      <dgm:spPr/>
      <dgm:t>
        <a:bodyPr/>
        <a:lstStyle/>
        <a:p>
          <a:endParaRPr lang="en-US"/>
        </a:p>
      </dgm:t>
    </dgm:pt>
    <dgm:pt modelId="{51A4556E-006B-47A6-91AF-0A29906748D4}" type="sibTrans" cxnId="{8885489E-82DA-437D-B75D-998E6E65C199}">
      <dgm:prSet/>
      <dgm:spPr/>
      <dgm:t>
        <a:bodyPr/>
        <a:lstStyle/>
        <a:p>
          <a:endParaRPr lang="en-US"/>
        </a:p>
      </dgm:t>
    </dgm:pt>
    <dgm:pt modelId="{F19896D7-31CD-4488-BD77-755306005449}">
      <dgm:prSet phldrT="[Text]" custT="1"/>
      <dgm:spPr/>
      <dgm:t>
        <a:bodyPr/>
        <a:lstStyle/>
        <a:p>
          <a:pPr>
            <a:buNone/>
          </a:pPr>
          <a:r>
            <a:rPr lang="en-US" sz="2000" dirty="0"/>
            <a:t>Policy Context</a:t>
          </a:r>
        </a:p>
      </dgm:t>
    </dgm:pt>
    <dgm:pt modelId="{B980C311-D4A8-48B4-9448-6A478AA96648}" type="parTrans" cxnId="{BB729B28-C236-4268-9C77-49D3172D9DC1}">
      <dgm:prSet/>
      <dgm:spPr/>
      <dgm:t>
        <a:bodyPr/>
        <a:lstStyle/>
        <a:p>
          <a:endParaRPr lang="en-US"/>
        </a:p>
      </dgm:t>
    </dgm:pt>
    <dgm:pt modelId="{3FF3ECC5-7CB7-4F26-9E9C-85401D4B31C5}" type="sibTrans" cxnId="{BB729B28-C236-4268-9C77-49D3172D9DC1}">
      <dgm:prSet/>
      <dgm:spPr/>
      <dgm:t>
        <a:bodyPr/>
        <a:lstStyle/>
        <a:p>
          <a:endParaRPr lang="en-US"/>
        </a:p>
      </dgm:t>
    </dgm:pt>
    <dgm:pt modelId="{EAB7FE3D-D116-4603-9D84-AF1F33E36DE3}" type="pres">
      <dgm:prSet presAssocID="{AA952273-97EC-45C3-99FC-60AA00ADE4C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D62A02D-F0BF-4BB7-8100-BE0CE3A1FBE9}" type="pres">
      <dgm:prSet presAssocID="{DBB1B3FE-F770-4FA6-B50D-FEBE745E293E}" presName="Parent" presStyleLbl="node0" presStyleIdx="0" presStyleCnt="1">
        <dgm:presLayoutVars>
          <dgm:chMax val="6"/>
          <dgm:chPref val="6"/>
        </dgm:presLayoutVars>
      </dgm:prSet>
      <dgm:spPr/>
    </dgm:pt>
    <dgm:pt modelId="{DE4AB30F-182D-4729-9283-B200D1588D6C}" type="pres">
      <dgm:prSet presAssocID="{02093B02-CF77-4206-9AFF-3566A03E657A}" presName="Accent1" presStyleCnt="0"/>
      <dgm:spPr/>
    </dgm:pt>
    <dgm:pt modelId="{F234C24A-2920-4748-983C-9E357A0C2D59}" type="pres">
      <dgm:prSet presAssocID="{02093B02-CF77-4206-9AFF-3566A03E657A}" presName="Accent" presStyleLbl="bgShp" presStyleIdx="0" presStyleCnt="6"/>
      <dgm:spPr/>
    </dgm:pt>
    <dgm:pt modelId="{71BA61A9-EB6E-4452-B108-C8F4796DB9FC}" type="pres">
      <dgm:prSet presAssocID="{02093B02-CF77-4206-9AFF-3566A03E657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0FA61BA-8A53-4FB4-9705-99C25E2D3B6A}" type="pres">
      <dgm:prSet presAssocID="{02124D5D-E0D6-4430-8849-5B2E280D5856}" presName="Accent2" presStyleCnt="0"/>
      <dgm:spPr/>
    </dgm:pt>
    <dgm:pt modelId="{B45AF010-6E9A-4C9B-8C69-9B795FC11D01}" type="pres">
      <dgm:prSet presAssocID="{02124D5D-E0D6-4430-8849-5B2E280D5856}" presName="Accent" presStyleLbl="bgShp" presStyleIdx="1" presStyleCnt="6"/>
      <dgm:spPr/>
    </dgm:pt>
    <dgm:pt modelId="{6EF6C591-2F2E-4C9A-8890-FD4ACF254485}" type="pres">
      <dgm:prSet presAssocID="{02124D5D-E0D6-4430-8849-5B2E280D585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189ABEC-695C-4560-8A3E-5DEEB93AD3FB}" type="pres">
      <dgm:prSet presAssocID="{0E3555BF-B939-4BAC-AA38-47C86601310D}" presName="Accent3" presStyleCnt="0"/>
      <dgm:spPr/>
    </dgm:pt>
    <dgm:pt modelId="{F301A2B0-B1C3-46F4-93B9-71F93E452869}" type="pres">
      <dgm:prSet presAssocID="{0E3555BF-B939-4BAC-AA38-47C86601310D}" presName="Accent" presStyleLbl="bgShp" presStyleIdx="2" presStyleCnt="6"/>
      <dgm:spPr/>
    </dgm:pt>
    <dgm:pt modelId="{E5CB5739-CDE9-49FB-A984-0BC57385D529}" type="pres">
      <dgm:prSet presAssocID="{0E3555BF-B939-4BAC-AA38-47C86601310D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838C680-50F6-4661-AF71-16440277EFB5}" type="pres">
      <dgm:prSet presAssocID="{CC995648-EB7C-4DF5-BAAF-97E7639B0A39}" presName="Accent4" presStyleCnt="0"/>
      <dgm:spPr/>
    </dgm:pt>
    <dgm:pt modelId="{8D6EB8A4-0D10-4136-8661-714C5E75FBD2}" type="pres">
      <dgm:prSet presAssocID="{CC995648-EB7C-4DF5-BAAF-97E7639B0A39}" presName="Accent" presStyleLbl="bgShp" presStyleIdx="3" presStyleCnt="6"/>
      <dgm:spPr/>
    </dgm:pt>
    <dgm:pt modelId="{AC4C8404-9D5B-4242-8B84-11CF9FAF9655}" type="pres">
      <dgm:prSet presAssocID="{CC995648-EB7C-4DF5-BAAF-97E7639B0A3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ADB2A186-AE27-4F48-B874-4E23C99E8269}" type="pres">
      <dgm:prSet presAssocID="{FA92634B-98E5-45B9-9806-D47E02FCA066}" presName="Accent5" presStyleCnt="0"/>
      <dgm:spPr/>
    </dgm:pt>
    <dgm:pt modelId="{938143D4-FBCC-4DC5-9A5D-FDD57F0936CA}" type="pres">
      <dgm:prSet presAssocID="{FA92634B-98E5-45B9-9806-D47E02FCA066}" presName="Accent" presStyleLbl="bgShp" presStyleIdx="4" presStyleCnt="6"/>
      <dgm:spPr/>
    </dgm:pt>
    <dgm:pt modelId="{C096DE33-A8FB-4627-AADA-CB4265562B8E}" type="pres">
      <dgm:prSet presAssocID="{FA92634B-98E5-45B9-9806-D47E02FCA066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CF69124-FC94-40DF-A0B8-172A586B94C4}" type="pres">
      <dgm:prSet presAssocID="{F19896D7-31CD-4488-BD77-755306005449}" presName="Accent6" presStyleCnt="0"/>
      <dgm:spPr/>
    </dgm:pt>
    <dgm:pt modelId="{B514335B-4792-4CA7-AB1E-2182828583D1}" type="pres">
      <dgm:prSet presAssocID="{F19896D7-31CD-4488-BD77-755306005449}" presName="Accent" presStyleLbl="bgShp" presStyleIdx="5" presStyleCnt="6"/>
      <dgm:spPr/>
    </dgm:pt>
    <dgm:pt modelId="{E7AF769A-14C7-427B-9F1C-9F7D2B194886}" type="pres">
      <dgm:prSet presAssocID="{F19896D7-31CD-4488-BD77-75530600544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A1129E04-9242-4EDF-A24B-AE1C0F99E536}" srcId="{DBB1B3FE-F770-4FA6-B50D-FEBE745E293E}" destId="{02124D5D-E0D6-4430-8849-5B2E280D5856}" srcOrd="1" destOrd="0" parTransId="{EBD8A4DD-42AB-4517-BE4C-7DFB37F16087}" sibTransId="{99909FFD-3221-459F-BBDB-5CBF680F0350}"/>
    <dgm:cxn modelId="{70A90D0D-4825-4EC8-B434-2AF5F1626905}" srcId="{DBB1B3FE-F770-4FA6-B50D-FEBE745E293E}" destId="{0E3555BF-B939-4BAC-AA38-47C86601310D}" srcOrd="2" destOrd="0" parTransId="{5C0FB89A-AC7A-40FF-9298-346BF5BBB9BE}" sibTransId="{C2A2B766-F4E2-43E1-9FB4-AEC3C313954A}"/>
    <dgm:cxn modelId="{BB729B28-C236-4268-9C77-49D3172D9DC1}" srcId="{DBB1B3FE-F770-4FA6-B50D-FEBE745E293E}" destId="{F19896D7-31CD-4488-BD77-755306005449}" srcOrd="5" destOrd="0" parTransId="{B980C311-D4A8-48B4-9448-6A478AA96648}" sibTransId="{3FF3ECC5-7CB7-4F26-9E9C-85401D4B31C5}"/>
    <dgm:cxn modelId="{0042272D-6D96-4FC1-9D1A-86A0B07B68FA}" type="presOf" srcId="{02093B02-CF77-4206-9AFF-3566A03E657A}" destId="{71BA61A9-EB6E-4452-B108-C8F4796DB9FC}" srcOrd="0" destOrd="0" presId="urn:microsoft.com/office/officeart/2011/layout/HexagonRadial"/>
    <dgm:cxn modelId="{D1920030-F632-4F47-9D64-3930E9A95AF6}" type="presOf" srcId="{0E3555BF-B939-4BAC-AA38-47C86601310D}" destId="{E5CB5739-CDE9-49FB-A984-0BC57385D529}" srcOrd="0" destOrd="0" presId="urn:microsoft.com/office/officeart/2011/layout/HexagonRadial"/>
    <dgm:cxn modelId="{48526A3E-5DA4-48C5-9064-E8F59DCA6B0F}" type="presOf" srcId="{CC995648-EB7C-4DF5-BAAF-97E7639B0A39}" destId="{AC4C8404-9D5B-4242-8B84-11CF9FAF9655}" srcOrd="0" destOrd="0" presId="urn:microsoft.com/office/officeart/2011/layout/HexagonRadial"/>
    <dgm:cxn modelId="{7797C558-3CBA-429A-949D-D0AEE1E63315}" type="presOf" srcId="{02124D5D-E0D6-4430-8849-5B2E280D5856}" destId="{6EF6C591-2F2E-4C9A-8890-FD4ACF254485}" srcOrd="0" destOrd="0" presId="urn:microsoft.com/office/officeart/2011/layout/HexagonRadial"/>
    <dgm:cxn modelId="{81AD1E80-93D6-48B9-AE4E-DC5BAFCF6366}" srcId="{DBB1B3FE-F770-4FA6-B50D-FEBE745E293E}" destId="{02093B02-CF77-4206-9AFF-3566A03E657A}" srcOrd="0" destOrd="0" parTransId="{EDE55F13-B497-4318-899B-9F4E915A76B8}" sibTransId="{A18E3069-91BE-4458-99E4-C63015B6EF10}"/>
    <dgm:cxn modelId="{16EAF78F-7130-47A1-9083-FFF53EC47C56}" srcId="{AA952273-97EC-45C3-99FC-60AA00ADE4CD}" destId="{DBB1B3FE-F770-4FA6-B50D-FEBE745E293E}" srcOrd="0" destOrd="0" parTransId="{E25EE0F1-F5BB-44F2-A7D3-B4FDB46CF0C5}" sibTransId="{8F9313F2-D46B-4CA1-8123-263C76605218}"/>
    <dgm:cxn modelId="{446B8E91-A789-4EA5-A48A-918991BDBAD3}" type="presOf" srcId="{F19896D7-31CD-4488-BD77-755306005449}" destId="{E7AF769A-14C7-427B-9F1C-9F7D2B194886}" srcOrd="0" destOrd="0" presId="urn:microsoft.com/office/officeart/2011/layout/HexagonRadial"/>
    <dgm:cxn modelId="{141A6093-9D2D-4D97-B4D5-BBF1982F0E01}" type="presOf" srcId="{DBB1B3FE-F770-4FA6-B50D-FEBE745E293E}" destId="{9D62A02D-F0BF-4BB7-8100-BE0CE3A1FBE9}" srcOrd="0" destOrd="0" presId="urn:microsoft.com/office/officeart/2011/layout/HexagonRadial"/>
    <dgm:cxn modelId="{4242A199-DB0F-41AA-90CF-2477FE33B64D}" type="presOf" srcId="{AA952273-97EC-45C3-99FC-60AA00ADE4CD}" destId="{EAB7FE3D-D116-4603-9D84-AF1F33E36DE3}" srcOrd="0" destOrd="0" presId="urn:microsoft.com/office/officeart/2011/layout/HexagonRadial"/>
    <dgm:cxn modelId="{8885489E-82DA-437D-B75D-998E6E65C199}" srcId="{DBB1B3FE-F770-4FA6-B50D-FEBE745E293E}" destId="{FA92634B-98E5-45B9-9806-D47E02FCA066}" srcOrd="4" destOrd="0" parTransId="{0A40F70E-2317-4CA8-9E1C-2EECBED19D25}" sibTransId="{51A4556E-006B-47A6-91AF-0A29906748D4}"/>
    <dgm:cxn modelId="{49F32BCF-7424-40D8-BB5D-394313FAB14D}" type="presOf" srcId="{FA92634B-98E5-45B9-9806-D47E02FCA066}" destId="{C096DE33-A8FB-4627-AADA-CB4265562B8E}" srcOrd="0" destOrd="0" presId="urn:microsoft.com/office/officeart/2011/layout/HexagonRadial"/>
    <dgm:cxn modelId="{95877AD7-BCAF-45E0-8EEE-E26B50C96138}" srcId="{DBB1B3FE-F770-4FA6-B50D-FEBE745E293E}" destId="{CC995648-EB7C-4DF5-BAAF-97E7639B0A39}" srcOrd="3" destOrd="0" parTransId="{44F77FF0-0A33-4241-A5D5-4C1C04F06E50}" sibTransId="{20E810ED-57A4-473D-81FE-754260B54E52}"/>
    <dgm:cxn modelId="{CA17DCDD-6C32-42AE-AE8D-5E573EDF0D76}" type="presParOf" srcId="{EAB7FE3D-D116-4603-9D84-AF1F33E36DE3}" destId="{9D62A02D-F0BF-4BB7-8100-BE0CE3A1FBE9}" srcOrd="0" destOrd="0" presId="urn:microsoft.com/office/officeart/2011/layout/HexagonRadial"/>
    <dgm:cxn modelId="{87C236E6-DD71-4117-8A7E-38CE133407AA}" type="presParOf" srcId="{EAB7FE3D-D116-4603-9D84-AF1F33E36DE3}" destId="{DE4AB30F-182D-4729-9283-B200D1588D6C}" srcOrd="1" destOrd="0" presId="urn:microsoft.com/office/officeart/2011/layout/HexagonRadial"/>
    <dgm:cxn modelId="{40BABE5D-3292-4451-A711-4ABC1CF8E7E7}" type="presParOf" srcId="{DE4AB30F-182D-4729-9283-B200D1588D6C}" destId="{F234C24A-2920-4748-983C-9E357A0C2D59}" srcOrd="0" destOrd="0" presId="urn:microsoft.com/office/officeart/2011/layout/HexagonRadial"/>
    <dgm:cxn modelId="{354A105A-40F5-4AF9-AD64-1D6AD3DEDD3C}" type="presParOf" srcId="{EAB7FE3D-D116-4603-9D84-AF1F33E36DE3}" destId="{71BA61A9-EB6E-4452-B108-C8F4796DB9FC}" srcOrd="2" destOrd="0" presId="urn:microsoft.com/office/officeart/2011/layout/HexagonRadial"/>
    <dgm:cxn modelId="{C8284AE2-7B32-4667-875E-471AC9524A6C}" type="presParOf" srcId="{EAB7FE3D-D116-4603-9D84-AF1F33E36DE3}" destId="{20FA61BA-8A53-4FB4-9705-99C25E2D3B6A}" srcOrd="3" destOrd="0" presId="urn:microsoft.com/office/officeart/2011/layout/HexagonRadial"/>
    <dgm:cxn modelId="{7CB45BF8-47C6-4F98-B37A-683098657056}" type="presParOf" srcId="{20FA61BA-8A53-4FB4-9705-99C25E2D3B6A}" destId="{B45AF010-6E9A-4C9B-8C69-9B795FC11D01}" srcOrd="0" destOrd="0" presId="urn:microsoft.com/office/officeart/2011/layout/HexagonRadial"/>
    <dgm:cxn modelId="{34F60F4E-ADB5-4D05-9D45-3A6363230340}" type="presParOf" srcId="{EAB7FE3D-D116-4603-9D84-AF1F33E36DE3}" destId="{6EF6C591-2F2E-4C9A-8890-FD4ACF254485}" srcOrd="4" destOrd="0" presId="urn:microsoft.com/office/officeart/2011/layout/HexagonRadial"/>
    <dgm:cxn modelId="{4B99898D-96EA-4A32-8E2D-686943CF7FD1}" type="presParOf" srcId="{EAB7FE3D-D116-4603-9D84-AF1F33E36DE3}" destId="{6189ABEC-695C-4560-8A3E-5DEEB93AD3FB}" srcOrd="5" destOrd="0" presId="urn:microsoft.com/office/officeart/2011/layout/HexagonRadial"/>
    <dgm:cxn modelId="{F0E4530F-06E9-4DB6-BA2E-507F5928B68F}" type="presParOf" srcId="{6189ABEC-695C-4560-8A3E-5DEEB93AD3FB}" destId="{F301A2B0-B1C3-46F4-93B9-71F93E452869}" srcOrd="0" destOrd="0" presId="urn:microsoft.com/office/officeart/2011/layout/HexagonRadial"/>
    <dgm:cxn modelId="{FD0D1ED9-62F0-40FD-A9B6-19C53AA0C439}" type="presParOf" srcId="{EAB7FE3D-D116-4603-9D84-AF1F33E36DE3}" destId="{E5CB5739-CDE9-49FB-A984-0BC57385D529}" srcOrd="6" destOrd="0" presId="urn:microsoft.com/office/officeart/2011/layout/HexagonRadial"/>
    <dgm:cxn modelId="{7E20A531-CFF5-45D5-81E9-A0E9337CC051}" type="presParOf" srcId="{EAB7FE3D-D116-4603-9D84-AF1F33E36DE3}" destId="{3838C680-50F6-4661-AF71-16440277EFB5}" srcOrd="7" destOrd="0" presId="urn:microsoft.com/office/officeart/2011/layout/HexagonRadial"/>
    <dgm:cxn modelId="{BEE652BC-1F9A-4A9C-B67D-5811D3B21316}" type="presParOf" srcId="{3838C680-50F6-4661-AF71-16440277EFB5}" destId="{8D6EB8A4-0D10-4136-8661-714C5E75FBD2}" srcOrd="0" destOrd="0" presId="urn:microsoft.com/office/officeart/2011/layout/HexagonRadial"/>
    <dgm:cxn modelId="{0EBD7ED7-5F71-49AC-8765-63FB3365CEA2}" type="presParOf" srcId="{EAB7FE3D-D116-4603-9D84-AF1F33E36DE3}" destId="{AC4C8404-9D5B-4242-8B84-11CF9FAF9655}" srcOrd="8" destOrd="0" presId="urn:microsoft.com/office/officeart/2011/layout/HexagonRadial"/>
    <dgm:cxn modelId="{3E60B268-99E6-4F5C-B160-CE55CD218258}" type="presParOf" srcId="{EAB7FE3D-D116-4603-9D84-AF1F33E36DE3}" destId="{ADB2A186-AE27-4F48-B874-4E23C99E8269}" srcOrd="9" destOrd="0" presId="urn:microsoft.com/office/officeart/2011/layout/HexagonRadial"/>
    <dgm:cxn modelId="{3305268C-ECBB-4C4A-8B51-438CEBB2E247}" type="presParOf" srcId="{ADB2A186-AE27-4F48-B874-4E23C99E8269}" destId="{938143D4-FBCC-4DC5-9A5D-FDD57F0936CA}" srcOrd="0" destOrd="0" presId="urn:microsoft.com/office/officeart/2011/layout/HexagonRadial"/>
    <dgm:cxn modelId="{1EFCC2BB-3B73-4A55-B6A0-06A9B52A42B0}" type="presParOf" srcId="{EAB7FE3D-D116-4603-9D84-AF1F33E36DE3}" destId="{C096DE33-A8FB-4627-AADA-CB4265562B8E}" srcOrd="10" destOrd="0" presId="urn:microsoft.com/office/officeart/2011/layout/HexagonRadial"/>
    <dgm:cxn modelId="{C97AA39B-9453-4F04-B37B-A6D52D029FC6}" type="presParOf" srcId="{EAB7FE3D-D116-4603-9D84-AF1F33E36DE3}" destId="{6CF69124-FC94-40DF-A0B8-172A586B94C4}" srcOrd="11" destOrd="0" presId="urn:microsoft.com/office/officeart/2011/layout/HexagonRadial"/>
    <dgm:cxn modelId="{33237BB9-61A0-4DB5-A819-4B615DAADC63}" type="presParOf" srcId="{6CF69124-FC94-40DF-A0B8-172A586B94C4}" destId="{B514335B-4792-4CA7-AB1E-2182828583D1}" srcOrd="0" destOrd="0" presId="urn:microsoft.com/office/officeart/2011/layout/HexagonRadial"/>
    <dgm:cxn modelId="{8FAC06E9-77D2-42EA-BD1F-94442401F41B}" type="presParOf" srcId="{EAB7FE3D-D116-4603-9D84-AF1F33E36DE3}" destId="{E7AF769A-14C7-427B-9F1C-9F7D2B194886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915B69-73FA-4FA6-8EF9-705D2F3187DC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D5C971-2B71-4365-A6F9-1EFA0369B0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CRDC and CDE datasets</a:t>
          </a:r>
        </a:p>
      </dgm:t>
    </dgm:pt>
    <dgm:pt modelId="{9E1AEDBA-2989-4C29-92F3-32E00D78C9E8}" type="parTrans" cxnId="{8BADE3E9-2E67-420D-8CF5-456A13550756}">
      <dgm:prSet/>
      <dgm:spPr/>
      <dgm:t>
        <a:bodyPr/>
        <a:lstStyle/>
        <a:p>
          <a:endParaRPr lang="en-US"/>
        </a:p>
      </dgm:t>
    </dgm:pt>
    <dgm:pt modelId="{DCF3DEDC-2285-4FD2-BB4C-97FE9EA08705}" type="sibTrans" cxnId="{8BADE3E9-2E67-420D-8CF5-456A13550756}">
      <dgm:prSet/>
      <dgm:spPr/>
      <dgm:t>
        <a:bodyPr/>
        <a:lstStyle/>
        <a:p>
          <a:endParaRPr lang="en-US"/>
        </a:p>
      </dgm:t>
    </dgm:pt>
    <dgm:pt modelId="{D2B4458E-1333-4818-B388-5C89FA77BF9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dirty="0"/>
            <a:t>Traditional &amp; Alternative Schools</a:t>
          </a:r>
        </a:p>
      </dgm:t>
    </dgm:pt>
    <dgm:pt modelId="{65EEE84E-99A7-46B5-A14E-3540264A60D7}" type="parTrans" cxnId="{8DB31BC0-6A8E-42F8-8773-63CD35C3C64E}">
      <dgm:prSet/>
      <dgm:spPr/>
      <dgm:t>
        <a:bodyPr/>
        <a:lstStyle/>
        <a:p>
          <a:endParaRPr lang="en-US"/>
        </a:p>
      </dgm:t>
    </dgm:pt>
    <dgm:pt modelId="{98B60DF2-563D-4C80-877C-33C6525CD79A}" type="sibTrans" cxnId="{8DB31BC0-6A8E-42F8-8773-63CD35C3C64E}">
      <dgm:prSet/>
      <dgm:spPr/>
      <dgm:t>
        <a:bodyPr/>
        <a:lstStyle/>
        <a:p>
          <a:endParaRPr lang="en-US"/>
        </a:p>
      </dgm:t>
    </dgm:pt>
    <dgm:pt modelId="{852578FE-43BE-4E93-B26A-84B306DE56C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Access in 1+ DE or AP course</a:t>
          </a:r>
        </a:p>
      </dgm:t>
    </dgm:pt>
    <dgm:pt modelId="{3A68474C-96B1-42EF-99ED-8AFFFC2BB5DC}" type="parTrans" cxnId="{50B392FE-5FED-4ED9-A647-54CA2FAF6249}">
      <dgm:prSet/>
      <dgm:spPr/>
      <dgm:t>
        <a:bodyPr/>
        <a:lstStyle/>
        <a:p>
          <a:endParaRPr lang="en-US"/>
        </a:p>
      </dgm:t>
    </dgm:pt>
    <dgm:pt modelId="{02F1D707-959E-4114-9849-107357C26207}" type="sibTrans" cxnId="{50B392FE-5FED-4ED9-A647-54CA2FAF6249}">
      <dgm:prSet/>
      <dgm:spPr/>
      <dgm:t>
        <a:bodyPr/>
        <a:lstStyle/>
        <a:p>
          <a:endParaRPr lang="en-US"/>
        </a:p>
      </dgm:t>
    </dgm:pt>
    <dgm:pt modelId="{9393632D-0669-4DA2-87E0-B29512B67C7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Participation within schools offering</a:t>
          </a:r>
        </a:p>
      </dgm:t>
    </dgm:pt>
    <dgm:pt modelId="{4DC85E84-5126-4158-8FD8-024265091C20}" type="parTrans" cxnId="{49CC2E85-1B8D-41A5-91E8-92A4438C3E2B}">
      <dgm:prSet/>
      <dgm:spPr/>
      <dgm:t>
        <a:bodyPr/>
        <a:lstStyle/>
        <a:p>
          <a:endParaRPr lang="en-US"/>
        </a:p>
      </dgm:t>
    </dgm:pt>
    <dgm:pt modelId="{52DA6F3F-8224-4017-AD24-AE713B4EAC16}" type="sibTrans" cxnId="{49CC2E85-1B8D-41A5-91E8-92A4438C3E2B}">
      <dgm:prSet/>
      <dgm:spPr/>
      <dgm:t>
        <a:bodyPr/>
        <a:lstStyle/>
        <a:p>
          <a:endParaRPr lang="en-US"/>
        </a:p>
      </dgm:t>
    </dgm:pt>
    <dgm:pt modelId="{9805882F-AFD0-47F9-BD04-11F5A8C37609}" type="pres">
      <dgm:prSet presAssocID="{FA915B69-73FA-4FA6-8EF9-705D2F3187DC}" presName="root" presStyleCnt="0">
        <dgm:presLayoutVars>
          <dgm:dir/>
          <dgm:resizeHandles val="exact"/>
        </dgm:presLayoutVars>
      </dgm:prSet>
      <dgm:spPr/>
    </dgm:pt>
    <dgm:pt modelId="{6E4197FA-C2DE-4322-928E-E7D967FDA473}" type="pres">
      <dgm:prSet presAssocID="{4CD5C971-2B71-4365-A6F9-1EFA0369B084}" presName="compNode" presStyleCnt="0"/>
      <dgm:spPr/>
    </dgm:pt>
    <dgm:pt modelId="{F90F1A5E-CD2F-4C5D-B941-A29979BE5AA3}" type="pres">
      <dgm:prSet presAssocID="{4CD5C971-2B71-4365-A6F9-1EFA0369B084}" presName="iconRect" presStyleLbl="node1" presStyleIdx="0" presStyleCnt="4" custScaleX="142700" custScaleY="16261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535FB844-BBDF-44E7-9C26-378C66BAA755}" type="pres">
      <dgm:prSet presAssocID="{4CD5C971-2B71-4365-A6F9-1EFA0369B084}" presName="spaceRect" presStyleCnt="0"/>
      <dgm:spPr/>
    </dgm:pt>
    <dgm:pt modelId="{8B27C89F-6EA3-4F9B-AF3B-B876A60E51F0}" type="pres">
      <dgm:prSet presAssocID="{4CD5C971-2B71-4365-A6F9-1EFA0369B084}" presName="textRect" presStyleLbl="revTx" presStyleIdx="0" presStyleCnt="4">
        <dgm:presLayoutVars>
          <dgm:chMax val="1"/>
          <dgm:chPref val="1"/>
        </dgm:presLayoutVars>
      </dgm:prSet>
      <dgm:spPr/>
    </dgm:pt>
    <dgm:pt modelId="{BCA3E84D-6A24-4DC8-9B33-6B758CF5C35B}" type="pres">
      <dgm:prSet presAssocID="{DCF3DEDC-2285-4FD2-BB4C-97FE9EA08705}" presName="sibTrans" presStyleCnt="0"/>
      <dgm:spPr/>
    </dgm:pt>
    <dgm:pt modelId="{0829A9A9-5A33-4177-AD35-A4D34122F4E5}" type="pres">
      <dgm:prSet presAssocID="{D2B4458E-1333-4818-B388-5C89FA77BF9E}" presName="compNode" presStyleCnt="0"/>
      <dgm:spPr/>
    </dgm:pt>
    <dgm:pt modelId="{91FF3580-59FF-49F7-BDB3-CFED870D4FC7}" type="pres">
      <dgm:prSet presAssocID="{D2B4458E-1333-4818-B388-5C89FA77BF9E}" presName="iconRect" presStyleLbl="node1" presStyleIdx="1" presStyleCnt="4" custScaleX="130118" custScaleY="1585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BDA485D-3C5B-441A-97AD-6B773C6F411C}" type="pres">
      <dgm:prSet presAssocID="{D2B4458E-1333-4818-B388-5C89FA77BF9E}" presName="spaceRect" presStyleCnt="0"/>
      <dgm:spPr/>
    </dgm:pt>
    <dgm:pt modelId="{079A93C8-29E3-44EA-9B5B-EBEE3EE38A47}" type="pres">
      <dgm:prSet presAssocID="{D2B4458E-1333-4818-B388-5C89FA77BF9E}" presName="textRect" presStyleLbl="revTx" presStyleIdx="1" presStyleCnt="4">
        <dgm:presLayoutVars>
          <dgm:chMax val="1"/>
          <dgm:chPref val="1"/>
        </dgm:presLayoutVars>
      </dgm:prSet>
      <dgm:spPr/>
    </dgm:pt>
    <dgm:pt modelId="{7BDBF9E6-54C1-4D0F-86F7-855DC9817808}" type="pres">
      <dgm:prSet presAssocID="{98B60DF2-563D-4C80-877C-33C6525CD79A}" presName="sibTrans" presStyleCnt="0"/>
      <dgm:spPr/>
    </dgm:pt>
    <dgm:pt modelId="{469AB21F-C468-46C7-A968-6B017FAF2EE7}" type="pres">
      <dgm:prSet presAssocID="{852578FE-43BE-4E93-B26A-84B306DE56C6}" presName="compNode" presStyleCnt="0"/>
      <dgm:spPr/>
    </dgm:pt>
    <dgm:pt modelId="{01EA8E70-5DD1-44CB-B271-26DC263168BA}" type="pres">
      <dgm:prSet presAssocID="{852578FE-43BE-4E93-B26A-84B306DE56C6}" presName="iconRect" presStyleLbl="node1" presStyleIdx="2" presStyleCnt="4" custScaleX="146334" custScaleY="143986" custLinFactNeighborY="8168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 with solid fill"/>
        </a:ext>
      </dgm:extLst>
    </dgm:pt>
    <dgm:pt modelId="{4978B997-7780-4711-9F50-B28CC2D68A1C}" type="pres">
      <dgm:prSet presAssocID="{852578FE-43BE-4E93-B26A-84B306DE56C6}" presName="spaceRect" presStyleCnt="0"/>
      <dgm:spPr/>
    </dgm:pt>
    <dgm:pt modelId="{BD19FA82-A4C5-4476-A31C-7B3C52C33CDF}" type="pres">
      <dgm:prSet presAssocID="{852578FE-43BE-4E93-B26A-84B306DE56C6}" presName="textRect" presStyleLbl="revTx" presStyleIdx="2" presStyleCnt="4">
        <dgm:presLayoutVars>
          <dgm:chMax val="1"/>
          <dgm:chPref val="1"/>
        </dgm:presLayoutVars>
      </dgm:prSet>
      <dgm:spPr/>
    </dgm:pt>
    <dgm:pt modelId="{5E05A8E3-2B70-40B7-91A7-F8B978FA8245}" type="pres">
      <dgm:prSet presAssocID="{02F1D707-959E-4114-9849-107357C26207}" presName="sibTrans" presStyleCnt="0"/>
      <dgm:spPr/>
    </dgm:pt>
    <dgm:pt modelId="{6B7D19AB-7ADB-42C1-AE54-029F1C945827}" type="pres">
      <dgm:prSet presAssocID="{9393632D-0669-4DA2-87E0-B29512B67C7C}" presName="compNode" presStyleCnt="0"/>
      <dgm:spPr/>
    </dgm:pt>
    <dgm:pt modelId="{C41E890A-9628-41F5-9353-14084CEE4116}" type="pres">
      <dgm:prSet presAssocID="{9393632D-0669-4DA2-87E0-B29512B67C7C}" presName="iconRect" presStyleLbl="node1" presStyleIdx="3" presStyleCnt="4" custScaleX="144037" custScaleY="148220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42722837-A4BF-425F-9B64-E4551DB0CBE7}" type="pres">
      <dgm:prSet presAssocID="{9393632D-0669-4DA2-87E0-B29512B67C7C}" presName="spaceRect" presStyleCnt="0"/>
      <dgm:spPr/>
    </dgm:pt>
    <dgm:pt modelId="{DDFA0848-EB93-4564-9547-7FD61A2CACC8}" type="pres">
      <dgm:prSet presAssocID="{9393632D-0669-4DA2-87E0-B29512B67C7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D5FF142-870C-4CA8-8E02-57EB53D4E430}" type="presOf" srcId="{D2B4458E-1333-4818-B388-5C89FA77BF9E}" destId="{079A93C8-29E3-44EA-9B5B-EBEE3EE38A47}" srcOrd="0" destOrd="0" presId="urn:microsoft.com/office/officeart/2018/2/layout/IconLabelList"/>
    <dgm:cxn modelId="{93E61856-88D7-4268-B2E5-10C0C09A034E}" type="presOf" srcId="{9393632D-0669-4DA2-87E0-B29512B67C7C}" destId="{DDFA0848-EB93-4564-9547-7FD61A2CACC8}" srcOrd="0" destOrd="0" presId="urn:microsoft.com/office/officeart/2018/2/layout/IconLabelList"/>
    <dgm:cxn modelId="{49CC2E85-1B8D-41A5-91E8-92A4438C3E2B}" srcId="{FA915B69-73FA-4FA6-8EF9-705D2F3187DC}" destId="{9393632D-0669-4DA2-87E0-B29512B67C7C}" srcOrd="3" destOrd="0" parTransId="{4DC85E84-5126-4158-8FD8-024265091C20}" sibTransId="{52DA6F3F-8224-4017-AD24-AE713B4EAC16}"/>
    <dgm:cxn modelId="{4B378186-20C7-4F2E-BE90-44BFB7BECDC8}" type="presOf" srcId="{4CD5C971-2B71-4365-A6F9-1EFA0369B084}" destId="{8B27C89F-6EA3-4F9B-AF3B-B876A60E51F0}" srcOrd="0" destOrd="0" presId="urn:microsoft.com/office/officeart/2018/2/layout/IconLabelList"/>
    <dgm:cxn modelId="{3DBFF4A4-DF94-4842-96B5-1731117B5A65}" type="presOf" srcId="{FA915B69-73FA-4FA6-8EF9-705D2F3187DC}" destId="{9805882F-AFD0-47F9-BD04-11F5A8C37609}" srcOrd="0" destOrd="0" presId="urn:microsoft.com/office/officeart/2018/2/layout/IconLabelList"/>
    <dgm:cxn modelId="{F4B32FB2-0700-4A92-BAF6-B603E2B8F0A1}" type="presOf" srcId="{852578FE-43BE-4E93-B26A-84B306DE56C6}" destId="{BD19FA82-A4C5-4476-A31C-7B3C52C33CDF}" srcOrd="0" destOrd="0" presId="urn:microsoft.com/office/officeart/2018/2/layout/IconLabelList"/>
    <dgm:cxn modelId="{8DB31BC0-6A8E-42F8-8773-63CD35C3C64E}" srcId="{FA915B69-73FA-4FA6-8EF9-705D2F3187DC}" destId="{D2B4458E-1333-4818-B388-5C89FA77BF9E}" srcOrd="1" destOrd="0" parTransId="{65EEE84E-99A7-46B5-A14E-3540264A60D7}" sibTransId="{98B60DF2-563D-4C80-877C-33C6525CD79A}"/>
    <dgm:cxn modelId="{8BADE3E9-2E67-420D-8CF5-456A13550756}" srcId="{FA915B69-73FA-4FA6-8EF9-705D2F3187DC}" destId="{4CD5C971-2B71-4365-A6F9-1EFA0369B084}" srcOrd="0" destOrd="0" parTransId="{9E1AEDBA-2989-4C29-92F3-32E00D78C9E8}" sibTransId="{DCF3DEDC-2285-4FD2-BB4C-97FE9EA08705}"/>
    <dgm:cxn modelId="{50B392FE-5FED-4ED9-A647-54CA2FAF6249}" srcId="{FA915B69-73FA-4FA6-8EF9-705D2F3187DC}" destId="{852578FE-43BE-4E93-B26A-84B306DE56C6}" srcOrd="2" destOrd="0" parTransId="{3A68474C-96B1-42EF-99ED-8AFFFC2BB5DC}" sibTransId="{02F1D707-959E-4114-9849-107357C26207}"/>
    <dgm:cxn modelId="{3662D13E-C119-4D56-966E-A9184B4E6481}" type="presParOf" srcId="{9805882F-AFD0-47F9-BD04-11F5A8C37609}" destId="{6E4197FA-C2DE-4322-928E-E7D967FDA473}" srcOrd="0" destOrd="0" presId="urn:microsoft.com/office/officeart/2018/2/layout/IconLabelList"/>
    <dgm:cxn modelId="{39684F2B-54A7-4DBA-94D3-131E2CAB8267}" type="presParOf" srcId="{6E4197FA-C2DE-4322-928E-E7D967FDA473}" destId="{F90F1A5E-CD2F-4C5D-B941-A29979BE5AA3}" srcOrd="0" destOrd="0" presId="urn:microsoft.com/office/officeart/2018/2/layout/IconLabelList"/>
    <dgm:cxn modelId="{1878BDD6-4B3D-4849-8463-CCB1B5D31190}" type="presParOf" srcId="{6E4197FA-C2DE-4322-928E-E7D967FDA473}" destId="{535FB844-BBDF-44E7-9C26-378C66BAA755}" srcOrd="1" destOrd="0" presId="urn:microsoft.com/office/officeart/2018/2/layout/IconLabelList"/>
    <dgm:cxn modelId="{8DCF8790-DB66-4182-995D-2EADD450B018}" type="presParOf" srcId="{6E4197FA-C2DE-4322-928E-E7D967FDA473}" destId="{8B27C89F-6EA3-4F9B-AF3B-B876A60E51F0}" srcOrd="2" destOrd="0" presId="urn:microsoft.com/office/officeart/2018/2/layout/IconLabelList"/>
    <dgm:cxn modelId="{61E7DADC-88F7-421E-9586-9C012911E0D5}" type="presParOf" srcId="{9805882F-AFD0-47F9-BD04-11F5A8C37609}" destId="{BCA3E84D-6A24-4DC8-9B33-6B758CF5C35B}" srcOrd="1" destOrd="0" presId="urn:microsoft.com/office/officeart/2018/2/layout/IconLabelList"/>
    <dgm:cxn modelId="{E4768BFB-915B-4282-822B-3FF7769BA336}" type="presParOf" srcId="{9805882F-AFD0-47F9-BD04-11F5A8C37609}" destId="{0829A9A9-5A33-4177-AD35-A4D34122F4E5}" srcOrd="2" destOrd="0" presId="urn:microsoft.com/office/officeart/2018/2/layout/IconLabelList"/>
    <dgm:cxn modelId="{716B0F98-7699-4913-BAD5-727A7BF3085E}" type="presParOf" srcId="{0829A9A9-5A33-4177-AD35-A4D34122F4E5}" destId="{91FF3580-59FF-49F7-BDB3-CFED870D4FC7}" srcOrd="0" destOrd="0" presId="urn:microsoft.com/office/officeart/2018/2/layout/IconLabelList"/>
    <dgm:cxn modelId="{6D089A30-691A-46D3-832B-63E7834BC8B8}" type="presParOf" srcId="{0829A9A9-5A33-4177-AD35-A4D34122F4E5}" destId="{EBDA485D-3C5B-441A-97AD-6B773C6F411C}" srcOrd="1" destOrd="0" presId="urn:microsoft.com/office/officeart/2018/2/layout/IconLabelList"/>
    <dgm:cxn modelId="{5305E6A7-F8A6-4AF8-B26B-9EDC3B010833}" type="presParOf" srcId="{0829A9A9-5A33-4177-AD35-A4D34122F4E5}" destId="{079A93C8-29E3-44EA-9B5B-EBEE3EE38A47}" srcOrd="2" destOrd="0" presId="urn:microsoft.com/office/officeart/2018/2/layout/IconLabelList"/>
    <dgm:cxn modelId="{5FEFCCA5-026C-409F-BC8C-379726686AAC}" type="presParOf" srcId="{9805882F-AFD0-47F9-BD04-11F5A8C37609}" destId="{7BDBF9E6-54C1-4D0F-86F7-855DC9817808}" srcOrd="3" destOrd="0" presId="urn:microsoft.com/office/officeart/2018/2/layout/IconLabelList"/>
    <dgm:cxn modelId="{0973C66E-51C1-40D5-8B91-DA6D5B06F22B}" type="presParOf" srcId="{9805882F-AFD0-47F9-BD04-11F5A8C37609}" destId="{469AB21F-C468-46C7-A968-6B017FAF2EE7}" srcOrd="4" destOrd="0" presId="urn:microsoft.com/office/officeart/2018/2/layout/IconLabelList"/>
    <dgm:cxn modelId="{CE9E44A5-403C-4399-902A-5E33516D1A5B}" type="presParOf" srcId="{469AB21F-C468-46C7-A968-6B017FAF2EE7}" destId="{01EA8E70-5DD1-44CB-B271-26DC263168BA}" srcOrd="0" destOrd="0" presId="urn:microsoft.com/office/officeart/2018/2/layout/IconLabelList"/>
    <dgm:cxn modelId="{1DCE884F-2014-4F77-BF9B-3C8452C2C2F7}" type="presParOf" srcId="{469AB21F-C468-46C7-A968-6B017FAF2EE7}" destId="{4978B997-7780-4711-9F50-B28CC2D68A1C}" srcOrd="1" destOrd="0" presId="urn:microsoft.com/office/officeart/2018/2/layout/IconLabelList"/>
    <dgm:cxn modelId="{1083BA20-8AF8-4771-B028-7C8EFB2DA312}" type="presParOf" srcId="{469AB21F-C468-46C7-A968-6B017FAF2EE7}" destId="{BD19FA82-A4C5-4476-A31C-7B3C52C33CDF}" srcOrd="2" destOrd="0" presId="urn:microsoft.com/office/officeart/2018/2/layout/IconLabelList"/>
    <dgm:cxn modelId="{8C3BF90E-D7DC-468D-883E-F69B2C1D01F4}" type="presParOf" srcId="{9805882F-AFD0-47F9-BD04-11F5A8C37609}" destId="{5E05A8E3-2B70-40B7-91A7-F8B978FA8245}" srcOrd="5" destOrd="0" presId="urn:microsoft.com/office/officeart/2018/2/layout/IconLabelList"/>
    <dgm:cxn modelId="{ADA50C12-4125-4F98-8DE6-E2E4F1BC90F1}" type="presParOf" srcId="{9805882F-AFD0-47F9-BD04-11F5A8C37609}" destId="{6B7D19AB-7ADB-42C1-AE54-029F1C945827}" srcOrd="6" destOrd="0" presId="urn:microsoft.com/office/officeart/2018/2/layout/IconLabelList"/>
    <dgm:cxn modelId="{ACC31DE1-7316-4242-BFE1-46787A37E78F}" type="presParOf" srcId="{6B7D19AB-7ADB-42C1-AE54-029F1C945827}" destId="{C41E890A-9628-41F5-9353-14084CEE4116}" srcOrd="0" destOrd="0" presId="urn:microsoft.com/office/officeart/2018/2/layout/IconLabelList"/>
    <dgm:cxn modelId="{60453A87-AEAC-4721-9FD0-7E48FE0A04FD}" type="presParOf" srcId="{6B7D19AB-7ADB-42C1-AE54-029F1C945827}" destId="{42722837-A4BF-425F-9B64-E4551DB0CBE7}" srcOrd="1" destOrd="0" presId="urn:microsoft.com/office/officeart/2018/2/layout/IconLabelList"/>
    <dgm:cxn modelId="{82D86A8F-BB29-47CF-A7C0-3D2724D3494C}" type="presParOf" srcId="{6B7D19AB-7ADB-42C1-AE54-029F1C945827}" destId="{DDFA0848-EB93-4564-9547-7FD61A2CAC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7ED072-43C0-425F-8F3B-4BF9AF1EE9B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721645-6063-4ABA-A39B-D959B658376D}">
      <dgm:prSet custT="1"/>
      <dgm:spPr/>
      <dgm:t>
        <a:bodyPr/>
        <a:lstStyle/>
        <a:p>
          <a:r>
            <a:rPr lang="en-US" sz="2000" b="1" i="0" dirty="0"/>
            <a:t>DE availability improved in the Central Valley</a:t>
          </a:r>
          <a:r>
            <a:rPr lang="en-US" sz="2000" b="0" i="0" dirty="0"/>
            <a:t>, helping reduce regional disparities in college acceleration access.</a:t>
          </a:r>
          <a:endParaRPr lang="en-US" sz="2000" dirty="0"/>
        </a:p>
      </dgm:t>
    </dgm:pt>
    <dgm:pt modelId="{79A2C42B-2D13-48F4-9C20-6D4790FEB0EA}" type="parTrans" cxnId="{FD325064-D56F-48F2-A96A-A998C7E49D2A}">
      <dgm:prSet/>
      <dgm:spPr/>
      <dgm:t>
        <a:bodyPr/>
        <a:lstStyle/>
        <a:p>
          <a:endParaRPr lang="en-US" sz="2000"/>
        </a:p>
      </dgm:t>
    </dgm:pt>
    <dgm:pt modelId="{59154F21-F0CC-4BC8-A55E-1546ED71979A}" type="sibTrans" cxnId="{FD325064-D56F-48F2-A96A-A998C7E49D2A}">
      <dgm:prSet/>
      <dgm:spPr/>
      <dgm:t>
        <a:bodyPr/>
        <a:lstStyle/>
        <a:p>
          <a:endParaRPr lang="en-US" sz="2000"/>
        </a:p>
      </dgm:t>
    </dgm:pt>
    <dgm:pt modelId="{41651DCE-053D-4C9F-8371-2E9B9E22C89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US" sz="2000" b="0" i="0" dirty="0"/>
            <a:t>AP offerings remained relatively flat during the same period.</a:t>
          </a:r>
          <a:endParaRPr lang="en-US" sz="2000" dirty="0"/>
        </a:p>
      </dgm:t>
    </dgm:pt>
    <dgm:pt modelId="{58622458-22DB-4966-BB66-B44329646DC0}" type="parTrans" cxnId="{A297234C-EDC5-48D2-9BCD-DCE575E7EB04}">
      <dgm:prSet/>
      <dgm:spPr/>
      <dgm:t>
        <a:bodyPr/>
        <a:lstStyle/>
        <a:p>
          <a:endParaRPr lang="en-US" sz="2000"/>
        </a:p>
      </dgm:t>
    </dgm:pt>
    <dgm:pt modelId="{C5FD3503-5478-4F2E-B23A-96BA43B291AA}" type="sibTrans" cxnId="{A297234C-EDC5-48D2-9BCD-DCE575E7EB04}">
      <dgm:prSet/>
      <dgm:spPr/>
      <dgm:t>
        <a:bodyPr/>
        <a:lstStyle/>
        <a:p>
          <a:endParaRPr lang="en-US" sz="2000"/>
        </a:p>
      </dgm:t>
    </dgm:pt>
    <dgm:pt modelId="{B5854897-C5F2-46DC-86EC-6D7971723FD9}">
      <dgm:prSet custT="1"/>
      <dgm:spPr/>
      <dgm:t>
        <a:bodyPr/>
        <a:lstStyle/>
        <a:p>
          <a:r>
            <a:rPr lang="en-US" sz="2000" b="0" i="0" dirty="0"/>
            <a:t>DE growth may have complemented AP stagnation, </a:t>
          </a:r>
          <a:r>
            <a:rPr lang="en-US" sz="2000" b="1" i="0" dirty="0"/>
            <a:t>broadening overall college-credit opportunities.</a:t>
          </a:r>
          <a:endParaRPr lang="en-US" sz="2000" b="1" dirty="0"/>
        </a:p>
      </dgm:t>
    </dgm:pt>
    <dgm:pt modelId="{62CE6923-8D2D-425A-98EB-76628080B139}" type="parTrans" cxnId="{F46E4FF2-A7E2-4E57-91D3-34B20088997F}">
      <dgm:prSet/>
      <dgm:spPr/>
      <dgm:t>
        <a:bodyPr/>
        <a:lstStyle/>
        <a:p>
          <a:endParaRPr lang="en-US" sz="2000"/>
        </a:p>
      </dgm:t>
    </dgm:pt>
    <dgm:pt modelId="{BF8625D6-73B8-4B39-BCD9-4A3BAE984BEB}" type="sibTrans" cxnId="{F46E4FF2-A7E2-4E57-91D3-34B20088997F}">
      <dgm:prSet/>
      <dgm:spPr/>
      <dgm:t>
        <a:bodyPr/>
        <a:lstStyle/>
        <a:p>
          <a:endParaRPr lang="en-US" sz="2000"/>
        </a:p>
      </dgm:t>
    </dgm:pt>
    <dgm:pt modelId="{4B5467CC-2275-40D9-B979-7CAB1AD11734}">
      <dgm:prSet custT="1"/>
      <dgm:spPr/>
      <dgm:t>
        <a:bodyPr/>
        <a:lstStyle/>
        <a:p>
          <a:r>
            <a:rPr lang="en-US" sz="2000" b="0" i="0" dirty="0"/>
            <a:t>A slight increase in the AP participation gap suggests diverging access to college acceleration programs across regions.</a:t>
          </a:r>
          <a:endParaRPr lang="en-US" sz="2000" dirty="0"/>
        </a:p>
      </dgm:t>
    </dgm:pt>
    <dgm:pt modelId="{40B37A88-8AFB-4A26-AEA0-C9113C093D2D}" type="parTrans" cxnId="{DE7A3CE8-FD51-44BE-B882-CB9CFCEC2E18}">
      <dgm:prSet/>
      <dgm:spPr/>
      <dgm:t>
        <a:bodyPr/>
        <a:lstStyle/>
        <a:p>
          <a:endParaRPr lang="en-US" sz="2000"/>
        </a:p>
      </dgm:t>
    </dgm:pt>
    <dgm:pt modelId="{470CDCBC-7486-4958-86CC-EADAE50AD78D}" type="sibTrans" cxnId="{DE7A3CE8-FD51-44BE-B882-CB9CFCEC2E18}">
      <dgm:prSet/>
      <dgm:spPr/>
      <dgm:t>
        <a:bodyPr/>
        <a:lstStyle/>
        <a:p>
          <a:endParaRPr lang="en-US" sz="2000"/>
        </a:p>
      </dgm:t>
    </dgm:pt>
    <dgm:pt modelId="{F0682D7D-53EF-436F-BA7F-DD00D458BBD2}">
      <dgm:prSet custT="1"/>
      <dgm:spPr/>
      <dgm:t>
        <a:bodyPr/>
        <a:lstStyle/>
        <a:p>
          <a:r>
            <a:rPr lang="en-US" sz="2000" b="0" i="0" dirty="0"/>
            <a:t>DE participation rates were similar across regions, indicating </a:t>
          </a:r>
          <a:r>
            <a:rPr lang="en-US" sz="2000" b="1" i="0" dirty="0"/>
            <a:t>comparable student engagement </a:t>
          </a:r>
          <a:r>
            <a:rPr lang="en-US" sz="2000" b="0" i="0" dirty="0"/>
            <a:t>once access is established.</a:t>
          </a:r>
          <a:endParaRPr lang="en-US" sz="2000" dirty="0"/>
        </a:p>
      </dgm:t>
    </dgm:pt>
    <dgm:pt modelId="{1F9DCA88-BEE5-4859-B56E-5F31FFB22B32}" type="parTrans" cxnId="{F4696C14-4BB1-4D5A-8449-B48788931784}">
      <dgm:prSet/>
      <dgm:spPr/>
      <dgm:t>
        <a:bodyPr/>
        <a:lstStyle/>
        <a:p>
          <a:endParaRPr lang="en-US" sz="2000"/>
        </a:p>
      </dgm:t>
    </dgm:pt>
    <dgm:pt modelId="{A038DBBE-5F55-4582-97B6-374F65CA5F74}" type="sibTrans" cxnId="{F4696C14-4BB1-4D5A-8449-B48788931784}">
      <dgm:prSet/>
      <dgm:spPr/>
      <dgm:t>
        <a:bodyPr/>
        <a:lstStyle/>
        <a:p>
          <a:endParaRPr lang="en-US" sz="2000"/>
        </a:p>
      </dgm:t>
    </dgm:pt>
    <dgm:pt modelId="{9AC367B5-1A93-4CEA-9940-76C9570CFE56}">
      <dgm:prSet custT="1"/>
      <dgm:spPr/>
      <dgm:t>
        <a:bodyPr/>
        <a:lstStyle/>
        <a:p>
          <a:r>
            <a:rPr lang="en-US" sz="2000" b="0" i="0" dirty="0"/>
            <a:t>DE access remains influenced by </a:t>
          </a:r>
          <a:r>
            <a:rPr lang="en-US" sz="2000" b="1" i="0" dirty="0"/>
            <a:t>school-level contextual factors </a:t>
          </a:r>
          <a:r>
            <a:rPr lang="en-US" sz="2000" b="0" i="0" dirty="0"/>
            <a:t>such as demographics, disability status, EL population, and proximity to community colleges.</a:t>
          </a:r>
          <a:endParaRPr lang="en-US" sz="2000" dirty="0"/>
        </a:p>
      </dgm:t>
    </dgm:pt>
    <dgm:pt modelId="{179360FB-A45A-4540-8F18-AE9C15379977}" type="parTrans" cxnId="{1EA1A770-1C69-43CF-BD94-A1335749D08E}">
      <dgm:prSet/>
      <dgm:spPr/>
      <dgm:t>
        <a:bodyPr/>
        <a:lstStyle/>
        <a:p>
          <a:endParaRPr lang="en-US" sz="2000"/>
        </a:p>
      </dgm:t>
    </dgm:pt>
    <dgm:pt modelId="{FB140D86-8166-4773-A587-A06AEB895DE6}" type="sibTrans" cxnId="{1EA1A770-1C69-43CF-BD94-A1335749D08E}">
      <dgm:prSet/>
      <dgm:spPr/>
      <dgm:t>
        <a:bodyPr/>
        <a:lstStyle/>
        <a:p>
          <a:endParaRPr lang="en-US" sz="2000"/>
        </a:p>
      </dgm:t>
    </dgm:pt>
    <dgm:pt modelId="{DB99D18A-D7DB-4727-B2E2-739896D7746C}" type="pres">
      <dgm:prSet presAssocID="{6C7ED072-43C0-425F-8F3B-4BF9AF1EE9BC}" presName="vert0" presStyleCnt="0">
        <dgm:presLayoutVars>
          <dgm:dir/>
          <dgm:animOne val="branch"/>
          <dgm:animLvl val="lvl"/>
        </dgm:presLayoutVars>
      </dgm:prSet>
      <dgm:spPr/>
    </dgm:pt>
    <dgm:pt modelId="{FECEE533-B26F-48F4-84C7-6267264990A6}" type="pres">
      <dgm:prSet presAssocID="{EE721645-6063-4ABA-A39B-D959B658376D}" presName="thickLine" presStyleLbl="alignNode1" presStyleIdx="0" presStyleCnt="6"/>
      <dgm:spPr/>
    </dgm:pt>
    <dgm:pt modelId="{635E2283-A459-4A20-AB46-1B0E275CF65A}" type="pres">
      <dgm:prSet presAssocID="{EE721645-6063-4ABA-A39B-D959B658376D}" presName="horz1" presStyleCnt="0"/>
      <dgm:spPr/>
    </dgm:pt>
    <dgm:pt modelId="{5CA449F4-4425-438F-AF41-D952DAFBE985}" type="pres">
      <dgm:prSet presAssocID="{EE721645-6063-4ABA-A39B-D959B658376D}" presName="tx1" presStyleLbl="revTx" presStyleIdx="0" presStyleCnt="6" custScaleY="52733"/>
      <dgm:spPr/>
    </dgm:pt>
    <dgm:pt modelId="{397E6328-F315-45E9-AB35-D8E9898F1979}" type="pres">
      <dgm:prSet presAssocID="{EE721645-6063-4ABA-A39B-D959B658376D}" presName="vert1" presStyleCnt="0"/>
      <dgm:spPr/>
    </dgm:pt>
    <dgm:pt modelId="{A8B43475-A7CE-47E3-9CF1-E94E0647D2FF}" type="pres">
      <dgm:prSet presAssocID="{41651DCE-053D-4C9F-8371-2E9B9E22C893}" presName="thickLine" presStyleLbl="alignNode1" presStyleIdx="1" presStyleCnt="6"/>
      <dgm:spPr/>
    </dgm:pt>
    <dgm:pt modelId="{C410BAEB-E1B9-4CA1-BFF5-E08E7532748D}" type="pres">
      <dgm:prSet presAssocID="{41651DCE-053D-4C9F-8371-2E9B9E22C893}" presName="horz1" presStyleCnt="0"/>
      <dgm:spPr/>
    </dgm:pt>
    <dgm:pt modelId="{AB581741-5A7C-4716-BB46-124EE5E4CE13}" type="pres">
      <dgm:prSet presAssocID="{41651DCE-053D-4C9F-8371-2E9B9E22C893}" presName="tx1" presStyleLbl="revTx" presStyleIdx="1" presStyleCnt="6" custScaleY="48597"/>
      <dgm:spPr/>
    </dgm:pt>
    <dgm:pt modelId="{925A81BE-57E4-489D-AEBD-6AB8DB9CEF8F}" type="pres">
      <dgm:prSet presAssocID="{41651DCE-053D-4C9F-8371-2E9B9E22C893}" presName="vert1" presStyleCnt="0"/>
      <dgm:spPr/>
    </dgm:pt>
    <dgm:pt modelId="{34FC389C-DD93-4827-AE29-02BE0473EB07}" type="pres">
      <dgm:prSet presAssocID="{B5854897-C5F2-46DC-86EC-6D7971723FD9}" presName="thickLine" presStyleLbl="alignNode1" presStyleIdx="2" presStyleCnt="6"/>
      <dgm:spPr/>
    </dgm:pt>
    <dgm:pt modelId="{B67873BF-E9CE-40A9-8EF0-4FE266DD13B3}" type="pres">
      <dgm:prSet presAssocID="{B5854897-C5F2-46DC-86EC-6D7971723FD9}" presName="horz1" presStyleCnt="0"/>
      <dgm:spPr/>
    </dgm:pt>
    <dgm:pt modelId="{D90F9FE3-AAD1-4D65-A18A-D8D836C642A4}" type="pres">
      <dgm:prSet presAssocID="{B5854897-C5F2-46DC-86EC-6D7971723FD9}" presName="tx1" presStyleLbl="revTx" presStyleIdx="2" presStyleCnt="6" custScaleY="53037"/>
      <dgm:spPr/>
    </dgm:pt>
    <dgm:pt modelId="{E09AB871-3F25-491F-A99E-5C7CF62C1DB9}" type="pres">
      <dgm:prSet presAssocID="{B5854897-C5F2-46DC-86EC-6D7971723FD9}" presName="vert1" presStyleCnt="0"/>
      <dgm:spPr/>
    </dgm:pt>
    <dgm:pt modelId="{09741FB3-7793-47BE-83D5-0AA8E2D43B7B}" type="pres">
      <dgm:prSet presAssocID="{4B5467CC-2275-40D9-B979-7CAB1AD11734}" presName="thickLine" presStyleLbl="alignNode1" presStyleIdx="3" presStyleCnt="6"/>
      <dgm:spPr/>
    </dgm:pt>
    <dgm:pt modelId="{89700C3F-FEBD-436B-996F-F5DA779E9A0D}" type="pres">
      <dgm:prSet presAssocID="{4B5467CC-2275-40D9-B979-7CAB1AD11734}" presName="horz1" presStyleCnt="0"/>
      <dgm:spPr/>
    </dgm:pt>
    <dgm:pt modelId="{003C937B-6CC2-4637-96B6-03EA6D42207D}" type="pres">
      <dgm:prSet presAssocID="{4B5467CC-2275-40D9-B979-7CAB1AD11734}" presName="tx1" presStyleLbl="revTx" presStyleIdx="3" presStyleCnt="6" custScaleY="48571"/>
      <dgm:spPr/>
    </dgm:pt>
    <dgm:pt modelId="{C96BB7E5-B263-4EB3-B507-917491C5BDFF}" type="pres">
      <dgm:prSet presAssocID="{4B5467CC-2275-40D9-B979-7CAB1AD11734}" presName="vert1" presStyleCnt="0"/>
      <dgm:spPr/>
    </dgm:pt>
    <dgm:pt modelId="{F7CE874E-3247-4FA0-9CBC-70F214909156}" type="pres">
      <dgm:prSet presAssocID="{F0682D7D-53EF-436F-BA7F-DD00D458BBD2}" presName="thickLine" presStyleLbl="alignNode1" presStyleIdx="4" presStyleCnt="6"/>
      <dgm:spPr/>
    </dgm:pt>
    <dgm:pt modelId="{B1CF0C5C-8EC7-4F5E-8BCA-40DDD7BDDA48}" type="pres">
      <dgm:prSet presAssocID="{F0682D7D-53EF-436F-BA7F-DD00D458BBD2}" presName="horz1" presStyleCnt="0"/>
      <dgm:spPr/>
    </dgm:pt>
    <dgm:pt modelId="{44D3648D-5FF4-4B9A-9AED-9F475F5BAD0E}" type="pres">
      <dgm:prSet presAssocID="{F0682D7D-53EF-436F-BA7F-DD00D458BBD2}" presName="tx1" presStyleLbl="revTx" presStyleIdx="4" presStyleCnt="6" custScaleY="46189"/>
      <dgm:spPr/>
    </dgm:pt>
    <dgm:pt modelId="{2D1BD333-577A-49F3-8194-E4B34C79CEA7}" type="pres">
      <dgm:prSet presAssocID="{F0682D7D-53EF-436F-BA7F-DD00D458BBD2}" presName="vert1" presStyleCnt="0"/>
      <dgm:spPr/>
    </dgm:pt>
    <dgm:pt modelId="{9B014B64-2B09-4D65-A8F7-2619E5DB2752}" type="pres">
      <dgm:prSet presAssocID="{9AC367B5-1A93-4CEA-9940-76C9570CFE56}" presName="thickLine" presStyleLbl="alignNode1" presStyleIdx="5" presStyleCnt="6"/>
      <dgm:spPr/>
    </dgm:pt>
    <dgm:pt modelId="{BBA8A8AE-04B2-4B0B-A526-5473FBF5640A}" type="pres">
      <dgm:prSet presAssocID="{9AC367B5-1A93-4CEA-9940-76C9570CFE56}" presName="horz1" presStyleCnt="0"/>
      <dgm:spPr/>
    </dgm:pt>
    <dgm:pt modelId="{2AFCEE83-1A56-45F8-9392-447AFFADA0DB}" type="pres">
      <dgm:prSet presAssocID="{9AC367B5-1A93-4CEA-9940-76C9570CFE56}" presName="tx1" presStyleLbl="revTx" presStyleIdx="5" presStyleCnt="6"/>
      <dgm:spPr/>
    </dgm:pt>
    <dgm:pt modelId="{0FE53399-8E28-4D1F-8E5D-10053F3E08B1}" type="pres">
      <dgm:prSet presAssocID="{9AC367B5-1A93-4CEA-9940-76C9570CFE56}" presName="vert1" presStyleCnt="0"/>
      <dgm:spPr/>
    </dgm:pt>
  </dgm:ptLst>
  <dgm:cxnLst>
    <dgm:cxn modelId="{E20B5F06-F63A-42AB-8CBA-2D4BA8E1164C}" type="presOf" srcId="{41651DCE-053D-4C9F-8371-2E9B9E22C893}" destId="{AB581741-5A7C-4716-BB46-124EE5E4CE13}" srcOrd="0" destOrd="0" presId="urn:microsoft.com/office/officeart/2008/layout/LinedList"/>
    <dgm:cxn modelId="{F4696C14-4BB1-4D5A-8449-B48788931784}" srcId="{6C7ED072-43C0-425F-8F3B-4BF9AF1EE9BC}" destId="{F0682D7D-53EF-436F-BA7F-DD00D458BBD2}" srcOrd="4" destOrd="0" parTransId="{1F9DCA88-BEE5-4859-B56E-5F31FFB22B32}" sibTransId="{A038DBBE-5F55-4582-97B6-374F65CA5F74}"/>
    <dgm:cxn modelId="{F8F0AD61-9B96-46FF-AD2A-2DE915865121}" type="presOf" srcId="{4B5467CC-2275-40D9-B979-7CAB1AD11734}" destId="{003C937B-6CC2-4637-96B6-03EA6D42207D}" srcOrd="0" destOrd="0" presId="urn:microsoft.com/office/officeart/2008/layout/LinedList"/>
    <dgm:cxn modelId="{FD325064-D56F-48F2-A96A-A998C7E49D2A}" srcId="{6C7ED072-43C0-425F-8F3B-4BF9AF1EE9BC}" destId="{EE721645-6063-4ABA-A39B-D959B658376D}" srcOrd="0" destOrd="0" parTransId="{79A2C42B-2D13-48F4-9C20-6D4790FEB0EA}" sibTransId="{59154F21-F0CC-4BC8-A55E-1546ED71979A}"/>
    <dgm:cxn modelId="{A297234C-EDC5-48D2-9BCD-DCE575E7EB04}" srcId="{6C7ED072-43C0-425F-8F3B-4BF9AF1EE9BC}" destId="{41651DCE-053D-4C9F-8371-2E9B9E22C893}" srcOrd="1" destOrd="0" parTransId="{58622458-22DB-4966-BB66-B44329646DC0}" sibTransId="{C5FD3503-5478-4F2E-B23A-96BA43B291AA}"/>
    <dgm:cxn modelId="{1EA1A770-1C69-43CF-BD94-A1335749D08E}" srcId="{6C7ED072-43C0-425F-8F3B-4BF9AF1EE9BC}" destId="{9AC367B5-1A93-4CEA-9940-76C9570CFE56}" srcOrd="5" destOrd="0" parTransId="{179360FB-A45A-4540-8F18-AE9C15379977}" sibTransId="{FB140D86-8166-4773-A587-A06AEB895DE6}"/>
    <dgm:cxn modelId="{AC127A71-CAFA-48DC-B2BC-BD8FF9858328}" type="presOf" srcId="{9AC367B5-1A93-4CEA-9940-76C9570CFE56}" destId="{2AFCEE83-1A56-45F8-9392-447AFFADA0DB}" srcOrd="0" destOrd="0" presId="urn:microsoft.com/office/officeart/2008/layout/LinedList"/>
    <dgm:cxn modelId="{1556D151-B10E-47B6-B41E-BA397590EEED}" type="presOf" srcId="{F0682D7D-53EF-436F-BA7F-DD00D458BBD2}" destId="{44D3648D-5FF4-4B9A-9AED-9F475F5BAD0E}" srcOrd="0" destOrd="0" presId="urn:microsoft.com/office/officeart/2008/layout/LinedList"/>
    <dgm:cxn modelId="{54F3F7C2-5EAE-4FBF-8BAE-7951068303CD}" type="presOf" srcId="{6C7ED072-43C0-425F-8F3B-4BF9AF1EE9BC}" destId="{DB99D18A-D7DB-4727-B2E2-739896D7746C}" srcOrd="0" destOrd="0" presId="urn:microsoft.com/office/officeart/2008/layout/LinedList"/>
    <dgm:cxn modelId="{289E06D3-15BA-4E68-87F1-3B65141EA5DD}" type="presOf" srcId="{B5854897-C5F2-46DC-86EC-6D7971723FD9}" destId="{D90F9FE3-AAD1-4D65-A18A-D8D836C642A4}" srcOrd="0" destOrd="0" presId="urn:microsoft.com/office/officeart/2008/layout/LinedList"/>
    <dgm:cxn modelId="{DE7A3CE8-FD51-44BE-B882-CB9CFCEC2E18}" srcId="{6C7ED072-43C0-425F-8F3B-4BF9AF1EE9BC}" destId="{4B5467CC-2275-40D9-B979-7CAB1AD11734}" srcOrd="3" destOrd="0" parTransId="{40B37A88-8AFB-4A26-AEA0-C9113C093D2D}" sibTransId="{470CDCBC-7486-4958-86CC-EADAE50AD78D}"/>
    <dgm:cxn modelId="{4D22E4EE-D8A1-4706-9B34-39B54CFE5766}" type="presOf" srcId="{EE721645-6063-4ABA-A39B-D959B658376D}" destId="{5CA449F4-4425-438F-AF41-D952DAFBE985}" srcOrd="0" destOrd="0" presId="urn:microsoft.com/office/officeart/2008/layout/LinedList"/>
    <dgm:cxn modelId="{F46E4FF2-A7E2-4E57-91D3-34B20088997F}" srcId="{6C7ED072-43C0-425F-8F3B-4BF9AF1EE9BC}" destId="{B5854897-C5F2-46DC-86EC-6D7971723FD9}" srcOrd="2" destOrd="0" parTransId="{62CE6923-8D2D-425A-98EB-76628080B139}" sibTransId="{BF8625D6-73B8-4B39-BCD9-4A3BAE984BEB}"/>
    <dgm:cxn modelId="{1F8C3348-0E53-46A7-A683-BA30CAFA9B45}" type="presParOf" srcId="{DB99D18A-D7DB-4727-B2E2-739896D7746C}" destId="{FECEE533-B26F-48F4-84C7-6267264990A6}" srcOrd="0" destOrd="0" presId="urn:microsoft.com/office/officeart/2008/layout/LinedList"/>
    <dgm:cxn modelId="{928D672B-A2FE-4CA3-A0FA-F0703C5C611F}" type="presParOf" srcId="{DB99D18A-D7DB-4727-B2E2-739896D7746C}" destId="{635E2283-A459-4A20-AB46-1B0E275CF65A}" srcOrd="1" destOrd="0" presId="urn:microsoft.com/office/officeart/2008/layout/LinedList"/>
    <dgm:cxn modelId="{5E6FC5BF-176A-4AAB-9ACD-7E6E9FE7397F}" type="presParOf" srcId="{635E2283-A459-4A20-AB46-1B0E275CF65A}" destId="{5CA449F4-4425-438F-AF41-D952DAFBE985}" srcOrd="0" destOrd="0" presId="urn:microsoft.com/office/officeart/2008/layout/LinedList"/>
    <dgm:cxn modelId="{C0C55F17-BA2C-498D-8001-6A636B07449B}" type="presParOf" srcId="{635E2283-A459-4A20-AB46-1B0E275CF65A}" destId="{397E6328-F315-45E9-AB35-D8E9898F1979}" srcOrd="1" destOrd="0" presId="urn:microsoft.com/office/officeart/2008/layout/LinedList"/>
    <dgm:cxn modelId="{C44DCD52-FDBD-435C-817D-E22D093EDBC2}" type="presParOf" srcId="{DB99D18A-D7DB-4727-B2E2-739896D7746C}" destId="{A8B43475-A7CE-47E3-9CF1-E94E0647D2FF}" srcOrd="2" destOrd="0" presId="urn:microsoft.com/office/officeart/2008/layout/LinedList"/>
    <dgm:cxn modelId="{8CBB94C0-2A60-4D61-8BE2-60DC310804C4}" type="presParOf" srcId="{DB99D18A-D7DB-4727-B2E2-739896D7746C}" destId="{C410BAEB-E1B9-4CA1-BFF5-E08E7532748D}" srcOrd="3" destOrd="0" presId="urn:microsoft.com/office/officeart/2008/layout/LinedList"/>
    <dgm:cxn modelId="{6544ABC3-0512-4213-A720-BE40A4A24A26}" type="presParOf" srcId="{C410BAEB-E1B9-4CA1-BFF5-E08E7532748D}" destId="{AB581741-5A7C-4716-BB46-124EE5E4CE13}" srcOrd="0" destOrd="0" presId="urn:microsoft.com/office/officeart/2008/layout/LinedList"/>
    <dgm:cxn modelId="{5EF12ED0-A56D-4245-8A80-73808C3B8C5C}" type="presParOf" srcId="{C410BAEB-E1B9-4CA1-BFF5-E08E7532748D}" destId="{925A81BE-57E4-489D-AEBD-6AB8DB9CEF8F}" srcOrd="1" destOrd="0" presId="urn:microsoft.com/office/officeart/2008/layout/LinedList"/>
    <dgm:cxn modelId="{2F972C37-6C9F-4A7B-8519-364865C6F0E0}" type="presParOf" srcId="{DB99D18A-D7DB-4727-B2E2-739896D7746C}" destId="{34FC389C-DD93-4827-AE29-02BE0473EB07}" srcOrd="4" destOrd="0" presId="urn:microsoft.com/office/officeart/2008/layout/LinedList"/>
    <dgm:cxn modelId="{FF6137C8-1627-4D4A-81B2-DFE617EF7001}" type="presParOf" srcId="{DB99D18A-D7DB-4727-B2E2-739896D7746C}" destId="{B67873BF-E9CE-40A9-8EF0-4FE266DD13B3}" srcOrd="5" destOrd="0" presId="urn:microsoft.com/office/officeart/2008/layout/LinedList"/>
    <dgm:cxn modelId="{4FE62259-7789-4B0B-83F9-05AC7F1F5D19}" type="presParOf" srcId="{B67873BF-E9CE-40A9-8EF0-4FE266DD13B3}" destId="{D90F9FE3-AAD1-4D65-A18A-D8D836C642A4}" srcOrd="0" destOrd="0" presId="urn:microsoft.com/office/officeart/2008/layout/LinedList"/>
    <dgm:cxn modelId="{1EAABE4D-4F7E-4B45-90FB-C8B8AC3B8397}" type="presParOf" srcId="{B67873BF-E9CE-40A9-8EF0-4FE266DD13B3}" destId="{E09AB871-3F25-491F-A99E-5C7CF62C1DB9}" srcOrd="1" destOrd="0" presId="urn:microsoft.com/office/officeart/2008/layout/LinedList"/>
    <dgm:cxn modelId="{A72CBE66-7C4A-4C43-83F0-635AF740EAAF}" type="presParOf" srcId="{DB99D18A-D7DB-4727-B2E2-739896D7746C}" destId="{09741FB3-7793-47BE-83D5-0AA8E2D43B7B}" srcOrd="6" destOrd="0" presId="urn:microsoft.com/office/officeart/2008/layout/LinedList"/>
    <dgm:cxn modelId="{F22D8104-5607-4EBB-8397-9DDA73379054}" type="presParOf" srcId="{DB99D18A-D7DB-4727-B2E2-739896D7746C}" destId="{89700C3F-FEBD-436B-996F-F5DA779E9A0D}" srcOrd="7" destOrd="0" presId="urn:microsoft.com/office/officeart/2008/layout/LinedList"/>
    <dgm:cxn modelId="{5711C77C-6759-40D1-AC7C-42FA170F7201}" type="presParOf" srcId="{89700C3F-FEBD-436B-996F-F5DA779E9A0D}" destId="{003C937B-6CC2-4637-96B6-03EA6D42207D}" srcOrd="0" destOrd="0" presId="urn:microsoft.com/office/officeart/2008/layout/LinedList"/>
    <dgm:cxn modelId="{7246ADA2-A71C-4D12-A256-954EB8F2F031}" type="presParOf" srcId="{89700C3F-FEBD-436B-996F-F5DA779E9A0D}" destId="{C96BB7E5-B263-4EB3-B507-917491C5BDFF}" srcOrd="1" destOrd="0" presId="urn:microsoft.com/office/officeart/2008/layout/LinedList"/>
    <dgm:cxn modelId="{897A14FF-8416-49C9-BD64-B4F63830F319}" type="presParOf" srcId="{DB99D18A-D7DB-4727-B2E2-739896D7746C}" destId="{F7CE874E-3247-4FA0-9CBC-70F214909156}" srcOrd="8" destOrd="0" presId="urn:microsoft.com/office/officeart/2008/layout/LinedList"/>
    <dgm:cxn modelId="{878A7F96-FCAE-4B86-BF25-00BF8C2F9621}" type="presParOf" srcId="{DB99D18A-D7DB-4727-B2E2-739896D7746C}" destId="{B1CF0C5C-8EC7-4F5E-8BCA-40DDD7BDDA48}" srcOrd="9" destOrd="0" presId="urn:microsoft.com/office/officeart/2008/layout/LinedList"/>
    <dgm:cxn modelId="{9E607B9D-7775-4D8C-903F-9AFA784398E1}" type="presParOf" srcId="{B1CF0C5C-8EC7-4F5E-8BCA-40DDD7BDDA48}" destId="{44D3648D-5FF4-4B9A-9AED-9F475F5BAD0E}" srcOrd="0" destOrd="0" presId="urn:microsoft.com/office/officeart/2008/layout/LinedList"/>
    <dgm:cxn modelId="{54C07038-2F55-4E4B-B66F-C3308E9143FC}" type="presParOf" srcId="{B1CF0C5C-8EC7-4F5E-8BCA-40DDD7BDDA48}" destId="{2D1BD333-577A-49F3-8194-E4B34C79CEA7}" srcOrd="1" destOrd="0" presId="urn:microsoft.com/office/officeart/2008/layout/LinedList"/>
    <dgm:cxn modelId="{465E6399-CB93-45DD-BF22-C5976FA69331}" type="presParOf" srcId="{DB99D18A-D7DB-4727-B2E2-739896D7746C}" destId="{9B014B64-2B09-4D65-A8F7-2619E5DB2752}" srcOrd="10" destOrd="0" presId="urn:microsoft.com/office/officeart/2008/layout/LinedList"/>
    <dgm:cxn modelId="{0A92C267-172C-467D-9E59-DD244A37210D}" type="presParOf" srcId="{DB99D18A-D7DB-4727-B2E2-739896D7746C}" destId="{BBA8A8AE-04B2-4B0B-A526-5473FBF5640A}" srcOrd="11" destOrd="0" presId="urn:microsoft.com/office/officeart/2008/layout/LinedList"/>
    <dgm:cxn modelId="{11BFDC84-B881-494C-9012-309F0CE1B16A}" type="presParOf" srcId="{BBA8A8AE-04B2-4B0B-A526-5473FBF5640A}" destId="{2AFCEE83-1A56-45F8-9392-447AFFADA0DB}" srcOrd="0" destOrd="0" presId="urn:microsoft.com/office/officeart/2008/layout/LinedList"/>
    <dgm:cxn modelId="{C7FB185C-9BC4-412A-88A9-6CDE5957A1BF}" type="presParOf" srcId="{BBA8A8AE-04B2-4B0B-A526-5473FBF5640A}" destId="{0FE53399-8E28-4D1F-8E5D-10053F3E08B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463C1-B97C-460C-8FD9-37546B072F0B}">
      <dsp:nvSpPr>
        <dsp:cNvPr id="0" name=""/>
        <dsp:cNvSpPr/>
      </dsp:nvSpPr>
      <dsp:spPr>
        <a:xfrm>
          <a:off x="0" y="1560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2E90B-A698-44D1-A1D4-0182475C91DE}">
      <dsp:nvSpPr>
        <dsp:cNvPr id="0" name=""/>
        <dsp:cNvSpPr/>
      </dsp:nvSpPr>
      <dsp:spPr>
        <a:xfrm>
          <a:off x="239310" y="179560"/>
          <a:ext cx="435110" cy="4351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99593-6B34-40D3-A589-D596B7CA383B}">
      <dsp:nvSpPr>
        <dsp:cNvPr id="0" name=""/>
        <dsp:cNvSpPr/>
      </dsp:nvSpPr>
      <dsp:spPr>
        <a:xfrm>
          <a:off x="913731" y="1560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Growth and equity challenges of AP and DE access in the Central Valley (CV).</a:t>
          </a:r>
          <a:endParaRPr lang="en-US" sz="2100" kern="1200" dirty="0"/>
        </a:p>
      </dsp:txBody>
      <dsp:txXfrm>
        <a:off x="913731" y="1560"/>
        <a:ext cx="9144668" cy="791109"/>
      </dsp:txXfrm>
    </dsp:sp>
    <dsp:sp modelId="{B2290E1F-43D6-45F8-AC82-4A97ADB8DF67}">
      <dsp:nvSpPr>
        <dsp:cNvPr id="0" name=""/>
        <dsp:cNvSpPr/>
      </dsp:nvSpPr>
      <dsp:spPr>
        <a:xfrm>
          <a:off x="0" y="990447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718EC-6B04-41DC-9F55-39883CBB99F9}">
      <dsp:nvSpPr>
        <dsp:cNvPr id="0" name=""/>
        <dsp:cNvSpPr/>
      </dsp:nvSpPr>
      <dsp:spPr>
        <a:xfrm>
          <a:off x="239310" y="1168447"/>
          <a:ext cx="435110" cy="4351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90EC9-D3A6-4389-8511-39265C46D4DE}">
      <dsp:nvSpPr>
        <dsp:cNvPr id="0" name=""/>
        <dsp:cNvSpPr/>
      </dsp:nvSpPr>
      <dsp:spPr>
        <a:xfrm>
          <a:off x="913731" y="990447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CV is a large agricultural region with high poverty, high proportions of multilingual learners, and many under-resourced schools.</a:t>
          </a:r>
          <a:endParaRPr lang="en-US" sz="2100" kern="1200" dirty="0"/>
        </a:p>
      </dsp:txBody>
      <dsp:txXfrm>
        <a:off x="913731" y="990447"/>
        <a:ext cx="9144668" cy="791109"/>
      </dsp:txXfrm>
    </dsp:sp>
    <dsp:sp modelId="{8F04F5EE-095B-4D98-965A-34C61969C54E}">
      <dsp:nvSpPr>
        <dsp:cNvPr id="0" name=""/>
        <dsp:cNvSpPr/>
      </dsp:nvSpPr>
      <dsp:spPr>
        <a:xfrm>
          <a:off x="0" y="1979334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2250B-2732-4617-8C34-A545A1A88FE4}">
      <dsp:nvSpPr>
        <dsp:cNvPr id="0" name=""/>
        <dsp:cNvSpPr/>
      </dsp:nvSpPr>
      <dsp:spPr>
        <a:xfrm>
          <a:off x="239310" y="2157333"/>
          <a:ext cx="435110" cy="4351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61B8D3-03FD-427A-B6A9-1AFE91B91551}">
      <dsp:nvSpPr>
        <dsp:cNvPr id="0" name=""/>
        <dsp:cNvSpPr/>
      </dsp:nvSpPr>
      <dsp:spPr>
        <a:xfrm>
          <a:off x="913731" y="1979334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Analyzes school-level data across three years: 2015–2016, 2017–2018, and 2020–2021.</a:t>
          </a:r>
          <a:endParaRPr lang="en-US" sz="2100" kern="1200" dirty="0"/>
        </a:p>
      </dsp:txBody>
      <dsp:txXfrm>
        <a:off x="913731" y="1979334"/>
        <a:ext cx="9144668" cy="791109"/>
      </dsp:txXfrm>
    </dsp:sp>
    <dsp:sp modelId="{12BAC477-3FAC-47AB-BED5-61048A5AC1DA}">
      <dsp:nvSpPr>
        <dsp:cNvPr id="0" name=""/>
        <dsp:cNvSpPr/>
      </dsp:nvSpPr>
      <dsp:spPr>
        <a:xfrm>
          <a:off x="0" y="2968220"/>
          <a:ext cx="10058399" cy="79110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C25B7D-A597-4ADA-9CBF-E7423F29B02D}">
      <dsp:nvSpPr>
        <dsp:cNvPr id="0" name=""/>
        <dsp:cNvSpPr/>
      </dsp:nvSpPr>
      <dsp:spPr>
        <a:xfrm>
          <a:off x="239310" y="3146220"/>
          <a:ext cx="435110" cy="4351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C832D-D3B0-49A7-8D0A-13760B6A23CA}">
      <dsp:nvSpPr>
        <dsp:cNvPr id="0" name=""/>
        <dsp:cNvSpPr/>
      </dsp:nvSpPr>
      <dsp:spPr>
        <a:xfrm>
          <a:off x="913731" y="2968220"/>
          <a:ext cx="9144668" cy="791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726" tIns="83726" rIns="83726" bIns="837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i="0" kern="1200" dirty="0"/>
            <a:t>Using HLM, the study evaluates how CV policies and demographics have influenced access and participation in AP and DE.</a:t>
          </a:r>
          <a:endParaRPr lang="en-US" sz="2100" kern="1200" dirty="0"/>
        </a:p>
      </dsp:txBody>
      <dsp:txXfrm>
        <a:off x="913731" y="2968220"/>
        <a:ext cx="9144668" cy="791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2A02D-F0BF-4BB7-8100-BE0CE3A1FBE9}">
      <dsp:nvSpPr>
        <dsp:cNvPr id="0" name=""/>
        <dsp:cNvSpPr/>
      </dsp:nvSpPr>
      <dsp:spPr>
        <a:xfrm>
          <a:off x="3340867" y="2114062"/>
          <a:ext cx="2687065" cy="2324420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Domains</a:t>
          </a:r>
          <a:endParaRPr lang="en-US" sz="1800" b="1" kern="1200" dirty="0"/>
        </a:p>
      </dsp:txBody>
      <dsp:txXfrm>
        <a:off x="3786151" y="2499251"/>
        <a:ext cx="1796497" cy="1554042"/>
      </dsp:txXfrm>
    </dsp:sp>
    <dsp:sp modelId="{B45AF010-6E9A-4C9B-8C69-9B795FC11D01}">
      <dsp:nvSpPr>
        <dsp:cNvPr id="0" name=""/>
        <dsp:cNvSpPr/>
      </dsp:nvSpPr>
      <dsp:spPr>
        <a:xfrm>
          <a:off x="5023486" y="1001984"/>
          <a:ext cx="1013821" cy="8735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A61A9-EB6E-4452-B108-C8F4796DB9FC}">
      <dsp:nvSpPr>
        <dsp:cNvPr id="0" name=""/>
        <dsp:cNvSpPr/>
      </dsp:nvSpPr>
      <dsp:spPr>
        <a:xfrm>
          <a:off x="3588385" y="0"/>
          <a:ext cx="2202030" cy="19050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Pre-high-school Preparation</a:t>
          </a:r>
        </a:p>
      </dsp:txBody>
      <dsp:txXfrm>
        <a:off x="3953308" y="315702"/>
        <a:ext cx="1472184" cy="1273611"/>
      </dsp:txXfrm>
    </dsp:sp>
    <dsp:sp modelId="{F301A2B0-B1C3-46F4-93B9-71F93E452869}">
      <dsp:nvSpPr>
        <dsp:cNvPr id="0" name=""/>
        <dsp:cNvSpPr/>
      </dsp:nvSpPr>
      <dsp:spPr>
        <a:xfrm>
          <a:off x="6206695" y="2635041"/>
          <a:ext cx="1013821" cy="8735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6C591-2F2E-4C9A-8890-FD4ACF254485}">
      <dsp:nvSpPr>
        <dsp:cNvPr id="0" name=""/>
        <dsp:cNvSpPr/>
      </dsp:nvSpPr>
      <dsp:spPr>
        <a:xfrm>
          <a:off x="5607903" y="1171712"/>
          <a:ext cx="2202030" cy="19050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SES Status</a:t>
          </a:r>
        </a:p>
      </dsp:txBody>
      <dsp:txXfrm>
        <a:off x="5972826" y="1487414"/>
        <a:ext cx="1472184" cy="1273611"/>
      </dsp:txXfrm>
    </dsp:sp>
    <dsp:sp modelId="{8D6EB8A4-0D10-4136-8661-714C5E75FBD2}">
      <dsp:nvSpPr>
        <dsp:cNvPr id="0" name=""/>
        <dsp:cNvSpPr/>
      </dsp:nvSpPr>
      <dsp:spPr>
        <a:xfrm>
          <a:off x="5384762" y="4478456"/>
          <a:ext cx="1013821" cy="8735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B5739-CDE9-49FB-A984-0BC57385D529}">
      <dsp:nvSpPr>
        <dsp:cNvPr id="0" name=""/>
        <dsp:cNvSpPr/>
      </dsp:nvSpPr>
      <dsp:spPr>
        <a:xfrm>
          <a:off x="5607903" y="3475161"/>
          <a:ext cx="2202030" cy="19050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Racial Composition</a:t>
          </a:r>
        </a:p>
      </dsp:txBody>
      <dsp:txXfrm>
        <a:off x="5972826" y="3790863"/>
        <a:ext cx="1472184" cy="1273611"/>
      </dsp:txXfrm>
    </dsp:sp>
    <dsp:sp modelId="{938143D4-FBCC-4DC5-9A5D-FDD57F0936CA}">
      <dsp:nvSpPr>
        <dsp:cNvPr id="0" name=""/>
        <dsp:cNvSpPr/>
      </dsp:nvSpPr>
      <dsp:spPr>
        <a:xfrm>
          <a:off x="3345868" y="4669810"/>
          <a:ext cx="1013821" cy="8735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C8404-9D5B-4242-8B84-11CF9FAF9655}">
      <dsp:nvSpPr>
        <dsp:cNvPr id="0" name=""/>
        <dsp:cNvSpPr/>
      </dsp:nvSpPr>
      <dsp:spPr>
        <a:xfrm>
          <a:off x="3588385" y="4648184"/>
          <a:ext cx="2202030" cy="19050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Between-school Segregation</a:t>
          </a:r>
          <a:endParaRPr lang="en-US" sz="2000" b="1" kern="1200" dirty="0"/>
        </a:p>
      </dsp:txBody>
      <dsp:txXfrm>
        <a:off x="3953308" y="4963886"/>
        <a:ext cx="1472184" cy="1273611"/>
      </dsp:txXfrm>
    </dsp:sp>
    <dsp:sp modelId="{B514335B-4792-4CA7-AB1E-2182828583D1}">
      <dsp:nvSpPr>
        <dsp:cNvPr id="0" name=""/>
        <dsp:cNvSpPr/>
      </dsp:nvSpPr>
      <dsp:spPr>
        <a:xfrm>
          <a:off x="2143283" y="3037408"/>
          <a:ext cx="1013821" cy="87354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96DE33-A8FB-4627-AADA-CB4265562B8E}">
      <dsp:nvSpPr>
        <dsp:cNvPr id="0" name=""/>
        <dsp:cNvSpPr/>
      </dsp:nvSpPr>
      <dsp:spPr>
        <a:xfrm>
          <a:off x="1559491" y="3476472"/>
          <a:ext cx="2202030" cy="19050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Resources &amp; Tracking Practices</a:t>
          </a:r>
        </a:p>
      </dsp:txBody>
      <dsp:txXfrm>
        <a:off x="1924414" y="3792174"/>
        <a:ext cx="1472184" cy="1273611"/>
      </dsp:txXfrm>
    </dsp:sp>
    <dsp:sp modelId="{E7AF769A-14C7-427B-9F1C-9F7D2B194886}">
      <dsp:nvSpPr>
        <dsp:cNvPr id="0" name=""/>
        <dsp:cNvSpPr/>
      </dsp:nvSpPr>
      <dsp:spPr>
        <a:xfrm>
          <a:off x="1559491" y="1169090"/>
          <a:ext cx="2202030" cy="190501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Policy Context</a:t>
          </a:r>
        </a:p>
      </dsp:txBody>
      <dsp:txXfrm>
        <a:off x="1924414" y="1484792"/>
        <a:ext cx="1472184" cy="1273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F1A5E-CD2F-4C5D-B941-A29979BE5AA3}">
      <dsp:nvSpPr>
        <dsp:cNvPr id="0" name=""/>
        <dsp:cNvSpPr/>
      </dsp:nvSpPr>
      <dsp:spPr>
        <a:xfrm>
          <a:off x="741046" y="1049856"/>
          <a:ext cx="1321592" cy="15060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7C89F-6EA3-4F9B-AF3B-B876A60E51F0}">
      <dsp:nvSpPr>
        <dsp:cNvPr id="0" name=""/>
        <dsp:cNvSpPr/>
      </dsp:nvSpPr>
      <dsp:spPr>
        <a:xfrm>
          <a:off x="372805" y="2596193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CRDC and CDE datasets</a:t>
          </a:r>
        </a:p>
      </dsp:txBody>
      <dsp:txXfrm>
        <a:off x="372805" y="2596193"/>
        <a:ext cx="2058075" cy="945000"/>
      </dsp:txXfrm>
    </dsp:sp>
    <dsp:sp modelId="{91FF3580-59FF-49F7-BDB3-CFED870D4FC7}">
      <dsp:nvSpPr>
        <dsp:cNvPr id="0" name=""/>
        <dsp:cNvSpPr/>
      </dsp:nvSpPr>
      <dsp:spPr>
        <a:xfrm>
          <a:off x="3217547" y="1059382"/>
          <a:ext cx="1205066" cy="14679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A93C8-29E3-44EA-9B5B-EBEE3EE38A47}">
      <dsp:nvSpPr>
        <dsp:cNvPr id="0" name=""/>
        <dsp:cNvSpPr/>
      </dsp:nvSpPr>
      <dsp:spPr>
        <a:xfrm>
          <a:off x="2791043" y="258666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Traditional &amp; Alternative Schools</a:t>
          </a:r>
        </a:p>
      </dsp:txBody>
      <dsp:txXfrm>
        <a:off x="2791043" y="2586667"/>
        <a:ext cx="2058075" cy="945000"/>
      </dsp:txXfrm>
    </dsp:sp>
    <dsp:sp modelId="{01EA8E70-5DD1-44CB-B271-26DC263168BA}">
      <dsp:nvSpPr>
        <dsp:cNvPr id="0" name=""/>
        <dsp:cNvSpPr/>
      </dsp:nvSpPr>
      <dsp:spPr>
        <a:xfrm>
          <a:off x="5560694" y="1168642"/>
          <a:ext cx="1355248" cy="13335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9FA82-A4C5-4476-A31C-7B3C52C33CDF}">
      <dsp:nvSpPr>
        <dsp:cNvPr id="0" name=""/>
        <dsp:cNvSpPr/>
      </dsp:nvSpPr>
      <dsp:spPr>
        <a:xfrm>
          <a:off x="5209281" y="2553053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Access in 1+ DE or AP course</a:t>
          </a:r>
        </a:p>
      </dsp:txBody>
      <dsp:txXfrm>
        <a:off x="5209281" y="2553053"/>
        <a:ext cx="2058075" cy="945000"/>
      </dsp:txXfrm>
    </dsp:sp>
    <dsp:sp modelId="{C41E890A-9628-41F5-9353-14084CEE4116}">
      <dsp:nvSpPr>
        <dsp:cNvPr id="0" name=""/>
        <dsp:cNvSpPr/>
      </dsp:nvSpPr>
      <dsp:spPr>
        <a:xfrm>
          <a:off x="7989569" y="1083192"/>
          <a:ext cx="1333975" cy="137271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A0848-EB93-4564-9547-7FD61A2CACC8}">
      <dsp:nvSpPr>
        <dsp:cNvPr id="0" name=""/>
        <dsp:cNvSpPr/>
      </dsp:nvSpPr>
      <dsp:spPr>
        <a:xfrm>
          <a:off x="7627519" y="25628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Participation within schools offering</a:t>
          </a:r>
        </a:p>
      </dsp:txBody>
      <dsp:txXfrm>
        <a:off x="7627519" y="2562857"/>
        <a:ext cx="2058075" cy="94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EE533-B26F-48F4-84C7-6267264990A6}">
      <dsp:nvSpPr>
        <dsp:cNvPr id="0" name=""/>
        <dsp:cNvSpPr/>
      </dsp:nvSpPr>
      <dsp:spPr>
        <a:xfrm>
          <a:off x="0" y="2887"/>
          <a:ext cx="1055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A449F4-4425-438F-AF41-D952DAFBE985}">
      <dsp:nvSpPr>
        <dsp:cNvPr id="0" name=""/>
        <dsp:cNvSpPr/>
      </dsp:nvSpPr>
      <dsp:spPr>
        <a:xfrm>
          <a:off x="0" y="2887"/>
          <a:ext cx="10553700" cy="8434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DE availability improved in the Central Valley</a:t>
          </a:r>
          <a:r>
            <a:rPr lang="en-US" sz="2000" b="0" i="0" kern="1200" dirty="0"/>
            <a:t>, helping reduce regional disparities in college acceleration access.</a:t>
          </a:r>
          <a:endParaRPr lang="en-US" sz="2000" kern="1200" dirty="0"/>
        </a:p>
      </dsp:txBody>
      <dsp:txXfrm>
        <a:off x="0" y="2887"/>
        <a:ext cx="10553700" cy="843492"/>
      </dsp:txXfrm>
    </dsp:sp>
    <dsp:sp modelId="{A8B43475-A7CE-47E3-9CF1-E94E0647D2FF}">
      <dsp:nvSpPr>
        <dsp:cNvPr id="0" name=""/>
        <dsp:cNvSpPr/>
      </dsp:nvSpPr>
      <dsp:spPr>
        <a:xfrm>
          <a:off x="0" y="846380"/>
          <a:ext cx="1055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581741-5A7C-4716-BB46-124EE5E4CE13}">
      <dsp:nvSpPr>
        <dsp:cNvPr id="0" name=""/>
        <dsp:cNvSpPr/>
      </dsp:nvSpPr>
      <dsp:spPr>
        <a:xfrm>
          <a:off x="0" y="846380"/>
          <a:ext cx="10553700" cy="777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i="0" kern="1200" dirty="0"/>
            <a:t>AP offerings remained relatively flat during the same period.</a:t>
          </a:r>
          <a:endParaRPr lang="en-US" sz="2000" kern="1200" dirty="0"/>
        </a:p>
      </dsp:txBody>
      <dsp:txXfrm>
        <a:off x="0" y="846380"/>
        <a:ext cx="10553700" cy="777335"/>
      </dsp:txXfrm>
    </dsp:sp>
    <dsp:sp modelId="{34FC389C-DD93-4827-AE29-02BE0473EB07}">
      <dsp:nvSpPr>
        <dsp:cNvPr id="0" name=""/>
        <dsp:cNvSpPr/>
      </dsp:nvSpPr>
      <dsp:spPr>
        <a:xfrm>
          <a:off x="0" y="1623715"/>
          <a:ext cx="1055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0F9FE3-AAD1-4D65-A18A-D8D836C642A4}">
      <dsp:nvSpPr>
        <dsp:cNvPr id="0" name=""/>
        <dsp:cNvSpPr/>
      </dsp:nvSpPr>
      <dsp:spPr>
        <a:xfrm>
          <a:off x="0" y="1623715"/>
          <a:ext cx="10553700" cy="84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DE growth may have complemented AP stagnation, </a:t>
          </a:r>
          <a:r>
            <a:rPr lang="en-US" sz="2000" b="1" i="0" kern="1200" dirty="0"/>
            <a:t>broadening overall college-credit opportunities.</a:t>
          </a:r>
          <a:endParaRPr lang="en-US" sz="2000" b="1" kern="1200" dirty="0"/>
        </a:p>
      </dsp:txBody>
      <dsp:txXfrm>
        <a:off x="0" y="1623715"/>
        <a:ext cx="10553700" cy="848355"/>
      </dsp:txXfrm>
    </dsp:sp>
    <dsp:sp modelId="{09741FB3-7793-47BE-83D5-0AA8E2D43B7B}">
      <dsp:nvSpPr>
        <dsp:cNvPr id="0" name=""/>
        <dsp:cNvSpPr/>
      </dsp:nvSpPr>
      <dsp:spPr>
        <a:xfrm>
          <a:off x="0" y="2472071"/>
          <a:ext cx="1055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3C937B-6CC2-4637-96B6-03EA6D42207D}">
      <dsp:nvSpPr>
        <dsp:cNvPr id="0" name=""/>
        <dsp:cNvSpPr/>
      </dsp:nvSpPr>
      <dsp:spPr>
        <a:xfrm>
          <a:off x="0" y="2472071"/>
          <a:ext cx="10553700" cy="776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A slight increase in the AP participation gap suggests diverging access to college acceleration programs across regions.</a:t>
          </a:r>
          <a:endParaRPr lang="en-US" sz="2000" kern="1200" dirty="0"/>
        </a:p>
      </dsp:txBody>
      <dsp:txXfrm>
        <a:off x="0" y="2472071"/>
        <a:ext cx="10553700" cy="776919"/>
      </dsp:txXfrm>
    </dsp:sp>
    <dsp:sp modelId="{F7CE874E-3247-4FA0-9CBC-70F214909156}">
      <dsp:nvSpPr>
        <dsp:cNvPr id="0" name=""/>
        <dsp:cNvSpPr/>
      </dsp:nvSpPr>
      <dsp:spPr>
        <a:xfrm>
          <a:off x="0" y="3248990"/>
          <a:ext cx="1055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D3648D-5FF4-4B9A-9AED-9F475F5BAD0E}">
      <dsp:nvSpPr>
        <dsp:cNvPr id="0" name=""/>
        <dsp:cNvSpPr/>
      </dsp:nvSpPr>
      <dsp:spPr>
        <a:xfrm>
          <a:off x="0" y="3248990"/>
          <a:ext cx="10553700" cy="738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DE participation rates were similar across regions, indicating </a:t>
          </a:r>
          <a:r>
            <a:rPr lang="en-US" sz="2000" b="1" i="0" kern="1200" dirty="0"/>
            <a:t>comparable student engagement </a:t>
          </a:r>
          <a:r>
            <a:rPr lang="en-US" sz="2000" b="0" i="0" kern="1200" dirty="0"/>
            <a:t>once access is established.</a:t>
          </a:r>
          <a:endParaRPr lang="en-US" sz="2000" kern="1200" dirty="0"/>
        </a:p>
      </dsp:txBody>
      <dsp:txXfrm>
        <a:off x="0" y="3248990"/>
        <a:ext cx="10553700" cy="738817"/>
      </dsp:txXfrm>
    </dsp:sp>
    <dsp:sp modelId="{9B014B64-2B09-4D65-A8F7-2619E5DB2752}">
      <dsp:nvSpPr>
        <dsp:cNvPr id="0" name=""/>
        <dsp:cNvSpPr/>
      </dsp:nvSpPr>
      <dsp:spPr>
        <a:xfrm>
          <a:off x="0" y="3987808"/>
          <a:ext cx="105537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AFCEE83-1A56-45F8-9392-447AFFADA0DB}">
      <dsp:nvSpPr>
        <dsp:cNvPr id="0" name=""/>
        <dsp:cNvSpPr/>
      </dsp:nvSpPr>
      <dsp:spPr>
        <a:xfrm>
          <a:off x="0" y="3987808"/>
          <a:ext cx="10553700" cy="1599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DE access remains influenced by </a:t>
          </a:r>
          <a:r>
            <a:rPr lang="en-US" sz="2000" b="1" i="0" kern="1200" dirty="0"/>
            <a:t>school-level contextual factors </a:t>
          </a:r>
          <a:r>
            <a:rPr lang="en-US" sz="2000" b="0" i="0" kern="1200" dirty="0"/>
            <a:t>such as demographics, disability status, EL population, and proximity to community colleges.</a:t>
          </a:r>
          <a:endParaRPr lang="en-US" sz="2000" kern="1200" dirty="0"/>
        </a:p>
      </dsp:txBody>
      <dsp:txXfrm>
        <a:off x="0" y="3987808"/>
        <a:ext cx="10553700" cy="159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DD574A-5A16-40C3-A553-C36E6368A6B2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C09CA97-3F45-453F-B670-448C196E0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21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AA900"/>
                </a:solidFill>
              </a:rPr>
              <a:t>Bill &amp; Melinda gates Foundation</a:t>
            </a:r>
          </a:p>
          <a:p>
            <a:endParaRPr lang="en-US" dirty="0">
              <a:solidFill>
                <a:srgbClr val="DAA900"/>
              </a:solidFill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Policy, Place, and Possibility: Dual Enrollment Access Growth and Equity Challenges in California’s Central Valley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27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Valley: Schools in the Central Valley were significantly less likely to offer DE courses compared to schools outside the region, even after controlling for other factors.--</a:t>
            </a:r>
            <a:r>
              <a:rPr lang="en-US" b="1" dirty="0"/>
              <a:t>54% decrease</a:t>
            </a:r>
            <a:r>
              <a:rPr lang="en-US" dirty="0"/>
              <a:t> in the odds of DE access compared to schools outside the region. BUT- the CV x Year interaction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24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9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College Acceleration Programs </a:t>
            </a:r>
          </a:p>
          <a:p>
            <a:pPr marL="285750" lvl="0" indent="-17145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Two most widely used college credit pathways in U.S. high schools</a:t>
            </a:r>
            <a:endParaRPr lang="en-US" sz="1200" dirty="0"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Access and participation in AP and DE remain stratified by race, geography, and socioeconomic status</a:t>
            </a: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CV reflects national disparities in AP/DE access, with historically fewer opportunities compared to other regions</a:t>
            </a:r>
            <a:endParaRPr lang="en-US" sz="1200" dirty="0">
              <a:solidFill>
                <a:srgbClr val="3A3838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latin typeface="Century Gothic" panose="020B0502020202020204" pitchFamily="34" charset="0"/>
              </a:rPr>
              <a:t>Increased in CV, partially due to targeted state and regional policies</a:t>
            </a:r>
            <a:endParaRPr lang="en-US" sz="1200" dirty="0">
              <a:solidFill>
                <a:srgbClr val="3A3838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3A3838"/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Gaps exist in research assessing college readiness for CV students, specifically focusing on underrepresented minorities (URM)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" name="Google Shape;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/>
              <a:t>This study examines the growth and equity challenges of AP and DE access in California’s Central Valley (CV).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1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1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AP and DE data from CRDC and CDE Datasets from 2015-16, 2017-18, 2020-21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Traditional and alternative high schools were included; continuation schools were not.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Analyzed access of the programs across all traditional and alternative schools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Analyzed participation of the programs within the schools that offer them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3A38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3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50-60% DE access: AP </a:t>
            </a: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75-100%, in 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23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15d90b152d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 5-15% in CA; </a:t>
            </a:r>
            <a:r>
              <a:rPr lang="en-US" sz="12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50% participation.</a:t>
            </a:r>
            <a:endParaRPr dirty="0"/>
          </a:p>
        </p:txBody>
      </p:sp>
      <p:sp>
        <p:nvSpPr>
          <p:cNvPr id="91" name="Google Shape;91;g315d90b152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09CA97-3F45-453F-B670-448C196E07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0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-1" y="4450188"/>
            <a:ext cx="12192000" cy="240781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cap="all" spc="-50" baseline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i="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358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2E148DD3-DD87-154B-80B4-2421965D3C83}"/>
              </a:ext>
            </a:extLst>
          </p:cNvPr>
          <p:cNvSpPr/>
          <p:nvPr userDrawn="1"/>
        </p:nvSpPr>
        <p:spPr>
          <a:xfrm>
            <a:off x="1" y="17145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42E4732-0E8F-7B46-BD08-0F2EE0DA8786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6E73F81A-7260-5C4F-A7FF-CA2CC731B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3870" y="942871"/>
            <a:ext cx="571181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CD13CD4-3E4F-2E41-ACF4-2446257D2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70" y="1973589"/>
            <a:ext cx="5711810" cy="3941540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8E69886-8907-DB47-87C2-0621AF156D9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05170" y="621039"/>
            <a:ext cx="4589130" cy="5603086"/>
          </a:xfrm>
          <a:solidFill>
            <a:srgbClr val="EDEFF7"/>
          </a:solidFill>
        </p:spPr>
        <p:txBody>
          <a:bodyPr>
            <a:normAutofit/>
          </a:bodyPr>
          <a:lstStyle>
            <a:lvl1pPr>
              <a:buClr>
                <a:schemeClr val="tx1"/>
              </a:buClr>
              <a:defRPr sz="1600">
                <a:solidFill>
                  <a:schemeClr val="tx1"/>
                </a:solidFill>
              </a:defRPr>
            </a:lvl1pPr>
            <a:lvl2pPr marL="384048" indent="-18288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56692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3pPr>
            <a:lvl4pPr marL="74980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4pPr>
            <a:lvl5pPr marL="932688" indent="-182880">
              <a:buClr>
                <a:schemeClr val="tx1"/>
              </a:buClr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31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9C88DF2D-0421-A94C-82C1-867E1E5E4907}"/>
              </a:ext>
            </a:extLst>
          </p:cNvPr>
          <p:cNvSpPr/>
          <p:nvPr userDrawn="1"/>
        </p:nvSpPr>
        <p:spPr>
          <a:xfrm>
            <a:off x="10993582" y="0"/>
            <a:ext cx="1198418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334D05A3-7A20-9447-8D39-F2980D85413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634999" y="3927894"/>
            <a:ext cx="10922000" cy="2326856"/>
          </a:xfrm>
          <a:prstGeom prst="rect">
            <a:avLst/>
          </a:prstGeom>
          <a:solidFill>
            <a:srgbClr val="F6F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35001" y="603250"/>
            <a:ext cx="10921998" cy="3294019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298078"/>
            <a:ext cx="10113645" cy="743682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1" i="0">
                <a:solidFill>
                  <a:srgbClr val="00285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213716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4638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00397-BA2D-4E44-8372-EF79CA1D2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B5FFF-8A27-A446-842C-AA6B69563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156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3C3466-A340-C048-A3A8-E65D4BA968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8" cy="4243379"/>
          </a:xfrm>
          <a:solidFill>
            <a:schemeClr val="bg2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8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">
            <a:extLst>
              <a:ext uri="{FF2B5EF4-FFF2-40B4-BE49-F238E27FC236}">
                <a16:creationId xmlns:a16="http://schemas.microsoft.com/office/drawing/2014/main" id="{F9512BDE-EEA0-404B-8D45-8AA93D61DABC}"/>
              </a:ext>
            </a:extLst>
          </p:cNvPr>
          <p:cNvSpPr/>
          <p:nvPr userDrawn="1"/>
        </p:nvSpPr>
        <p:spPr>
          <a:xfrm flipH="1">
            <a:off x="4217870" y="0"/>
            <a:ext cx="3599236" cy="68579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1" name="Rectangle">
            <a:extLst>
              <a:ext uri="{FF2B5EF4-FFF2-40B4-BE49-F238E27FC236}">
                <a16:creationId xmlns:a16="http://schemas.microsoft.com/office/drawing/2014/main" id="{E1223535-0F2F-6340-80B9-0B5D9364A13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cap="all" spc="-50" baseline="0">
                <a:solidFill>
                  <a:srgbClr val="00285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b="0" i="0" cap="all" spc="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707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3;p24">
            <a:extLst>
              <a:ext uri="{FF2B5EF4-FFF2-40B4-BE49-F238E27FC236}">
                <a16:creationId xmlns:a16="http://schemas.microsoft.com/office/drawing/2014/main" id="{1DE45109-2C0A-C628-70E3-B07FEF730BBA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-418" t="1" r="677" b="1"/>
          <a:stretch/>
        </p:blipFill>
        <p:spPr>
          <a:xfrm>
            <a:off x="-50800" y="-1"/>
            <a:ext cx="1216025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02A34A5-A029-A246-82C6-D288185EB396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3" name="Rectangle">
            <a:extLst>
              <a:ext uri="{FF2B5EF4-FFF2-40B4-BE49-F238E27FC236}">
                <a16:creationId xmlns:a16="http://schemas.microsoft.com/office/drawing/2014/main" id="{2773E1D8-C87F-EE46-8284-575DCA498E8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429A40D-770E-C144-A5B5-6A4442C09C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0285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4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">
            <a:extLst>
              <a:ext uri="{FF2B5EF4-FFF2-40B4-BE49-F238E27FC236}">
                <a16:creationId xmlns:a16="http://schemas.microsoft.com/office/drawing/2014/main" id="{64248D99-2B30-464D-B9B7-4E5C3A1F3FB2}"/>
              </a:ext>
            </a:extLst>
          </p:cNvPr>
          <p:cNvSpPr/>
          <p:nvPr userDrawn="1"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6" name="Rectangle">
            <a:extLst>
              <a:ext uri="{FF2B5EF4-FFF2-40B4-BE49-F238E27FC236}">
                <a16:creationId xmlns:a16="http://schemas.microsoft.com/office/drawing/2014/main" id="{3FAFF55B-FDE6-394B-A39B-22627D8FB6E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1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99E345E4-E77C-484E-9FBB-E4EC71F08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>
                <a:solidFill>
                  <a:srgbClr val="00285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322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83ACCAC0-2C8A-CE43-8C55-22BB53C73920}"/>
              </a:ext>
            </a:extLst>
          </p:cNvPr>
          <p:cNvSpPr/>
          <p:nvPr userDrawn="1"/>
        </p:nvSpPr>
        <p:spPr>
          <a:xfrm flipH="1">
            <a:off x="0" y="0"/>
            <a:ext cx="3351057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D4076461-FF7A-8843-B7F9-D041F3FB22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039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35FB147F-5DC4-B24C-B8CB-D3DA74290381}"/>
              </a:ext>
            </a:extLst>
          </p:cNvPr>
          <p:cNvSpPr/>
          <p:nvPr userDrawn="1"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Rectangle">
            <a:extLst>
              <a:ext uri="{FF2B5EF4-FFF2-40B4-BE49-F238E27FC236}">
                <a16:creationId xmlns:a16="http://schemas.microsoft.com/office/drawing/2014/main" id="{A400A9BD-AA60-E24D-9FC2-722758C8C933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B9308E97-4F89-394E-856A-5B4EFCB2E7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7279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A50BECA0-8817-964B-AEDB-A45669684C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9186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EF399F4D-B67A-4C4B-BCF3-36FE110603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1093" y="1930861"/>
            <a:ext cx="2919413" cy="2919413"/>
          </a:xfrm>
          <a:solidFill>
            <a:srgbClr val="EDEFF7"/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08305C84-E25F-EC49-8F2B-4C0181FD3AB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97279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A57A1FCE-E6BF-3747-9D43-42DBA6656EC0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4666773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5B4B74C8-96E7-684F-91B9-8CE56CD10F1E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236267" y="5257321"/>
            <a:ext cx="2919413" cy="583534"/>
          </a:xfrm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Name Goes Here</a:t>
            </a:r>
          </a:p>
        </p:txBody>
      </p:sp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D522564E-B348-544F-A8E5-CFCAFA48B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89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5BFC727-5650-B049-AA2A-2511C08FB35B}"/>
              </a:ext>
            </a:extLst>
          </p:cNvPr>
          <p:cNvSpPr/>
          <p:nvPr userDrawn="1"/>
        </p:nvSpPr>
        <p:spPr>
          <a:xfrm flipH="1">
            <a:off x="0" y="0"/>
            <a:ext cx="1195754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E700C598-C823-744D-BE16-5114B7625057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1BED569-C9C5-8F4D-A42A-ED4914579D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4550" y="633875"/>
            <a:ext cx="5632450" cy="5591175"/>
          </a:xfrm>
          <a:solidFill>
            <a:schemeClr val="tx2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ACB6E588-2EB7-9A41-A93A-7757596EF9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5754" y="942870"/>
            <a:ext cx="4157296" cy="129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0FE70-F6BB-3D40-AD3C-E704CABE4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754" y="2281657"/>
            <a:ext cx="4157296" cy="3633471"/>
          </a:xfrm>
        </p:spPr>
        <p:txBody>
          <a:bodyPr>
            <a:normAutofit/>
          </a:bodyPr>
          <a:lstStyle>
            <a:lvl1pPr marL="0" indent="0">
              <a:buClr>
                <a:schemeClr val="tx1"/>
              </a:buClr>
              <a:buNone/>
              <a:defRPr sz="1600">
                <a:solidFill>
                  <a:schemeClr val="tx1"/>
                </a:solidFill>
              </a:defRPr>
            </a:lvl1pPr>
            <a:lvl2pPr marL="201168" indent="0">
              <a:buClr>
                <a:schemeClr val="tx1"/>
              </a:buClr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2pPr>
            <a:lvl3pPr marL="38404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3pPr>
            <a:lvl4pPr marL="56692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4pPr>
            <a:lvl5pPr marL="749808" indent="0">
              <a:buClr>
                <a:schemeClr val="tx1"/>
              </a:buClr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171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39667345-2558-425A-8533-9BFDBCE15005}" type="datetime1">
              <a:rPr lang="en-US" noProof="0" smtClean="0"/>
              <a:t>5/5/2025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0AB10FFC-D586-994D-8D3D-F4042255CB72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C7B0C08A-E831-D242-B2CE-2DEB004F982F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5C2191-88F7-4148-96FD-E129F707E038}"/>
              </a:ext>
            </a:extLst>
          </p:cNvPr>
          <p:cNvCxnSpPr/>
          <p:nvPr userDrawn="1"/>
        </p:nvCxnSpPr>
        <p:spPr>
          <a:xfrm>
            <a:off x="6818393" y="999565"/>
            <a:ext cx="0" cy="48588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1FB2196-E251-5A40-86F7-6092CEBFA1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5460992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4800"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ACD1B-0D9C-A547-98A0-D66C341D3D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0794" y="831286"/>
            <a:ext cx="4016206" cy="519542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/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/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/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/>
            </a:lvl5pPr>
          </a:lstStyle>
          <a:p>
            <a:pPr lvl="0"/>
            <a:r>
              <a:rPr lang="en-US" noProof="0"/>
              <a:t>Quote Goes Here</a:t>
            </a:r>
          </a:p>
        </p:txBody>
      </p:sp>
    </p:spTree>
    <p:extLst>
      <p:ext uri="{BB962C8B-B14F-4D97-AF65-F5344CB8AC3E}">
        <p14:creationId xmlns:p14="http://schemas.microsoft.com/office/powerpoint/2010/main" val="418493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fld id="{39667345-2558-425A-8533-9BFDBCE15005}" type="datetime1">
              <a:rPr lang="en-US" noProof="0" smtClean="0"/>
              <a:t>5/5/2025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AA314B25-B4AF-394E-BBDA-7E6BAD315F39}"/>
              </a:ext>
            </a:extLst>
          </p:cNvPr>
          <p:cNvSpPr/>
          <p:nvPr userDrawn="1"/>
        </p:nvSpPr>
        <p:spPr>
          <a:xfrm>
            <a:off x="3351057" y="0"/>
            <a:ext cx="8840943" cy="68580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6" name="Rectangle">
            <a:extLst>
              <a:ext uri="{FF2B5EF4-FFF2-40B4-BE49-F238E27FC236}">
                <a16:creationId xmlns:a16="http://schemas.microsoft.com/office/drawing/2014/main" id="{737575EF-0D14-6140-A91B-260C9C9DFE41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2544261-8049-494B-A93D-BDFF1BB847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5000" y="3135207"/>
            <a:ext cx="4886854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cap="all" baseline="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14786D-83EE-814C-A5E4-D0EC7D29D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5829" y="633875"/>
            <a:ext cx="5981171" cy="5590250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tx1"/>
              </a:buClr>
              <a:buFont typeface="+mj-lt"/>
              <a:buAutoNum type="arabicPeriod"/>
              <a:defRPr sz="1600">
                <a:solidFill>
                  <a:schemeClr val="tx1"/>
                </a:solidFill>
              </a:defRPr>
            </a:lvl1pPr>
            <a:lvl2pPr marL="544068" indent="-342900">
              <a:buClr>
                <a:schemeClr val="tx1"/>
              </a:buClr>
              <a:buFont typeface="+mj-lt"/>
              <a:buAutoNum type="arabicPeriod"/>
              <a:defRPr sz="1400">
                <a:solidFill>
                  <a:schemeClr val="tx1"/>
                </a:solidFill>
              </a:defRPr>
            </a:lvl2pPr>
            <a:lvl3pPr marL="61264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3pPr>
            <a:lvl4pPr marL="79552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4pPr>
            <a:lvl5pPr marL="978408" indent="-228600">
              <a:buClr>
                <a:schemeClr val="tx1"/>
              </a:buClr>
              <a:buFont typeface="+mj-lt"/>
              <a:buAutoNum type="arabicPeriod"/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18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>
            <a:extLst>
              <a:ext uri="{FF2B5EF4-FFF2-40B4-BE49-F238E27FC236}">
                <a16:creationId xmlns:a16="http://schemas.microsoft.com/office/drawing/2014/main" id="{1552108B-1F90-0044-A7D4-0956E919F29A}"/>
              </a:ext>
            </a:extLst>
          </p:cNvPr>
          <p:cNvSpPr/>
          <p:nvPr userDrawn="1"/>
        </p:nvSpPr>
        <p:spPr>
          <a:xfrm>
            <a:off x="635000" y="633875"/>
            <a:ext cx="10922000" cy="5590250"/>
          </a:xfrm>
          <a:prstGeom prst="rect">
            <a:avLst/>
          </a:prstGeom>
          <a:solidFill>
            <a:srgbClr val="F6F9FF"/>
          </a:solidFill>
          <a:ln w="12700">
            <a:noFill/>
            <a:miter lim="400000"/>
          </a:ln>
          <a:effectLst>
            <a:outerShdw blurRad="254000" dist="25400" dir="2700000" rotWithShape="0">
              <a:srgbClr val="1F2125">
                <a:alpha val="15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E8ECF2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US" sz="1600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436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3" r:id="rId2"/>
    <p:sldLayoutId id="2147483675" r:id="rId3"/>
    <p:sldLayoutId id="2147483684" r:id="rId4"/>
    <p:sldLayoutId id="2147483678" r:id="rId5"/>
    <p:sldLayoutId id="2147483688" r:id="rId6"/>
    <p:sldLayoutId id="2147483692" r:id="rId7"/>
    <p:sldLayoutId id="2147483691" r:id="rId8"/>
    <p:sldLayoutId id="2147483690" r:id="rId9"/>
    <p:sldLayoutId id="2147483689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spc="-50" baseline="0">
          <a:solidFill>
            <a:srgbClr val="00285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b="0" i="0" kern="12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A5DF7E-AB2A-D24B-B676-BAA03E856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97EE-FE78-C44D-A8E2-5EF76404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C57E246-C814-DB49-8255-5FA9D08DF199}"/>
              </a:ext>
            </a:extLst>
          </p:cNvPr>
          <p:cNvSpPr/>
          <p:nvPr userDrawn="1"/>
        </p:nvSpPr>
        <p:spPr>
          <a:xfrm>
            <a:off x="0" y="6210300"/>
            <a:ext cx="12192000" cy="6477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DB4E8-6896-F74D-BFFB-4C30F1CCE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08596" y="6387146"/>
            <a:ext cx="1045362" cy="29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5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Poppi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11" Type="http://schemas.openxmlformats.org/officeDocument/2006/relationships/image" Target="../media/image1.png"/><Relationship Id="rId5" Type="http://schemas.openxmlformats.org/officeDocument/2006/relationships/image" Target="../media/image36.jpg"/><Relationship Id="rId10" Type="http://schemas.openxmlformats.org/officeDocument/2006/relationships/image" Target="../media/image4.png"/><Relationship Id="rId4" Type="http://schemas.openxmlformats.org/officeDocument/2006/relationships/image" Target="../media/image35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map of the state of california&#10;&#10;AI-generated content may be incorrect.">
            <a:extLst>
              <a:ext uri="{FF2B5EF4-FFF2-40B4-BE49-F238E27FC236}">
                <a16:creationId xmlns:a16="http://schemas.microsoft.com/office/drawing/2014/main" id="{155748F5-E18B-E610-21A0-10420CBDA1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9" b="89823" l="7461" r="92471">
                        <a14:foregroundMark x1="7461" y1="17965" x2="7461" y2="17965"/>
                        <a14:foregroundMark x1="92471" y1="73520" x2="92471" y2="73520"/>
                      </a14:backgroundRemoval>
                    </a14:imgEffect>
                  </a14:imgLayer>
                </a14:imgProps>
              </a:ext>
            </a:extLst>
          </a:blip>
          <a:srcRect l="1956" t="11067" r="5416" b="11067"/>
          <a:stretch/>
        </p:blipFill>
        <p:spPr>
          <a:xfrm>
            <a:off x="387791" y="370685"/>
            <a:ext cx="11038825" cy="611663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7AEFB0-51F2-5449-996C-73382891D2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DAA900"/>
                </a:solidFill>
              </a:rPr>
              <a:t>POLICY, PLACE, &amp; POSSIBILITY: </a:t>
            </a:r>
            <a:r>
              <a:rPr lang="en-US" sz="4400" b="1" dirty="0">
                <a:ea typeface="Calibri" panose="020F0502020204030204" pitchFamily="34" charset="0"/>
              </a:rPr>
              <a:t>COLLEGE ACCELERATED PROGRAM </a:t>
            </a:r>
            <a:r>
              <a:rPr lang="en-US" sz="4400" b="1" i="0" u="none" strike="noStrike" dirty="0">
                <a:effectLst/>
                <a:ea typeface="Calibri" panose="020F0502020204030204" pitchFamily="34" charset="0"/>
              </a:rPr>
              <a:t>Growth and Challenges in THE Central Valley</a:t>
            </a:r>
            <a:endParaRPr lang="en-US" sz="4400" b="1" dirty="0">
              <a:ea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6AB73B-4FFC-289D-1B57-D451E34DE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89233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/>
              <a:t>PRESENTED BY Zenaida Aguirre-</a:t>
            </a:r>
            <a:r>
              <a:rPr lang="en-US" sz="2800" b="1" dirty="0" err="1"/>
              <a:t>muñoz</a:t>
            </a:r>
            <a:endParaRPr lang="en-US" sz="2800" b="1" dirty="0"/>
          </a:p>
          <a:p>
            <a:pPr>
              <a:spcBef>
                <a:spcPts val="0"/>
              </a:spcBef>
            </a:pPr>
            <a:r>
              <a:rPr lang="en-US" sz="1800" b="1" i="1" dirty="0"/>
              <a:t>UC Merced, Cognitive &amp; Information Science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FA346A-D608-5138-4AD5-8004BC67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34" y="6213066"/>
            <a:ext cx="238125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C591F0-4585-5A1F-D363-A93CDF92D9F6}"/>
              </a:ext>
            </a:extLst>
          </p:cNvPr>
          <p:cNvSpPr txBox="1"/>
          <p:nvPr/>
        </p:nvSpPr>
        <p:spPr>
          <a:xfrm>
            <a:off x="1097280" y="5690610"/>
            <a:ext cx="92849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9029700" algn="r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Central Valley Higher Education Consortium	MAY 9,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F35163-B2C1-7950-28A8-7F015682232B}"/>
              </a:ext>
            </a:extLst>
          </p:cNvPr>
          <p:cNvSpPr txBox="1"/>
          <p:nvPr/>
        </p:nvSpPr>
        <p:spPr>
          <a:xfrm>
            <a:off x="5353050" y="6345230"/>
            <a:ext cx="1666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Fresno, CA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Google Shape;23;p24">
            <a:extLst>
              <a:ext uri="{FF2B5EF4-FFF2-40B4-BE49-F238E27FC236}">
                <a16:creationId xmlns:a16="http://schemas.microsoft.com/office/drawing/2014/main" id="{28794188-6D45-FDA6-FCFC-DA7AA07D4EE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-417" t="1" r="78646" b="61481"/>
          <a:stretch/>
        </p:blipFill>
        <p:spPr>
          <a:xfrm>
            <a:off x="-50799" y="1"/>
            <a:ext cx="1860550" cy="1320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3365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9BF018-3EDA-F5B4-8400-B47C8EF8B2A9}"/>
              </a:ext>
            </a:extLst>
          </p:cNvPr>
          <p:cNvSpPr/>
          <p:nvPr/>
        </p:nvSpPr>
        <p:spPr>
          <a:xfrm>
            <a:off x="11738776" y="5357731"/>
            <a:ext cx="453224" cy="1488139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932302-042C-B7D0-AA03-80E1CFE613E9}"/>
              </a:ext>
            </a:extLst>
          </p:cNvPr>
          <p:cNvSpPr/>
          <p:nvPr/>
        </p:nvSpPr>
        <p:spPr>
          <a:xfrm>
            <a:off x="0" y="5357731"/>
            <a:ext cx="453224" cy="1488139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Google Shape;93;g315d90b152d_0_15"/>
          <p:cNvSpPr txBox="1"/>
          <p:nvPr/>
        </p:nvSpPr>
        <p:spPr>
          <a:xfrm>
            <a:off x="1559858" y="228600"/>
            <a:ext cx="10251141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&amp; AP </a:t>
            </a:r>
            <a:r>
              <a:rPr lang="en-US" sz="5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en-US" sz="5400" b="1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RATES</a:t>
            </a:r>
          </a:p>
        </p:txBody>
      </p:sp>
      <p:pic>
        <p:nvPicPr>
          <p:cNvPr id="95" name="Google Shape;95;g315d90b152d_0_15"/>
          <p:cNvPicPr preferRelativeResize="0"/>
          <p:nvPr/>
        </p:nvPicPr>
        <p:blipFill>
          <a:blip r:embed="rId3">
            <a:alphaModFix/>
          </a:blip>
          <a:srcRect l="1938" t="6506" r="3002" b="1289"/>
          <a:stretch/>
        </p:blipFill>
        <p:spPr>
          <a:xfrm>
            <a:off x="275642" y="2063530"/>
            <a:ext cx="5764008" cy="3962180"/>
          </a:xfrm>
          <a:prstGeom prst="rect">
            <a:avLst/>
          </a:prstGeom>
          <a:noFill/>
          <a:ln w="57150">
            <a:solidFill>
              <a:srgbClr val="002856"/>
            </a:solidFill>
          </a:ln>
        </p:spPr>
      </p:pic>
      <p:pic>
        <p:nvPicPr>
          <p:cNvPr id="2" name="Google Shape;139;g315d90b152d_0_32">
            <a:extLst>
              <a:ext uri="{FF2B5EF4-FFF2-40B4-BE49-F238E27FC236}">
                <a16:creationId xmlns:a16="http://schemas.microsoft.com/office/drawing/2014/main" id="{C9984A05-CC2D-3D6B-8131-1FC66D45BDD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3154" t="4338" r="1958" b="-1"/>
          <a:stretch/>
        </p:blipFill>
        <p:spPr>
          <a:xfrm>
            <a:off x="6316275" y="2055846"/>
            <a:ext cx="5692291" cy="396218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03DEE5-E070-DE7E-45E8-0A0C810F4312}"/>
              </a:ext>
            </a:extLst>
          </p:cNvPr>
          <p:cNvSpPr txBox="1"/>
          <p:nvPr/>
        </p:nvSpPr>
        <p:spPr>
          <a:xfrm>
            <a:off x="214399" y="1652799"/>
            <a:ext cx="2312752" cy="369332"/>
          </a:xfrm>
          <a:prstGeom prst="rect">
            <a:avLst/>
          </a:prstGeom>
          <a:solidFill>
            <a:srgbClr val="00285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Dual Enrollment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D9E8AE-A97E-2D87-860D-F761DE66EA78}"/>
              </a:ext>
            </a:extLst>
          </p:cNvPr>
          <p:cNvSpPr txBox="1"/>
          <p:nvPr/>
        </p:nvSpPr>
        <p:spPr>
          <a:xfrm>
            <a:off x="6257364" y="1644964"/>
            <a:ext cx="2900290" cy="369332"/>
          </a:xfrm>
          <a:prstGeom prst="rect">
            <a:avLst/>
          </a:prstGeom>
          <a:solidFill>
            <a:srgbClr val="00285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Advanced Placement</a:t>
            </a:r>
          </a:p>
        </p:txBody>
      </p:sp>
      <p:pic>
        <p:nvPicPr>
          <p:cNvPr id="5" name="Google Shape;23;p24">
            <a:extLst>
              <a:ext uri="{FF2B5EF4-FFF2-40B4-BE49-F238E27FC236}">
                <a16:creationId xmlns:a16="http://schemas.microsoft.com/office/drawing/2014/main" id="{3A7A5F7D-91FB-7E7F-4D73-FB8070CB76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27CE57-BAA1-6B90-AEC9-2D27197A8A78}"/>
              </a:ext>
            </a:extLst>
          </p:cNvPr>
          <p:cNvSpPr txBox="1"/>
          <p:nvPr/>
        </p:nvSpPr>
        <p:spPr>
          <a:xfrm>
            <a:off x="2767054" y="1642680"/>
            <a:ext cx="22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 – 20% in CV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C16F2-458C-5CFD-08D4-003675846C6A}"/>
              </a:ext>
            </a:extLst>
          </p:cNvPr>
          <p:cNvSpPr txBox="1"/>
          <p:nvPr/>
        </p:nvSpPr>
        <p:spPr>
          <a:xfrm>
            <a:off x="9358686" y="1614845"/>
            <a:ext cx="197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15% – 20% in CV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9A6B96-2760-600A-DAEE-DD54B0B8CB52}"/>
              </a:ext>
            </a:extLst>
          </p:cNvPr>
          <p:cNvSpPr/>
          <p:nvPr/>
        </p:nvSpPr>
        <p:spPr>
          <a:xfrm>
            <a:off x="0" y="6476538"/>
            <a:ext cx="12192000" cy="369332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4D7DFF-B540-15CE-3E35-AC9039779E24}"/>
              </a:ext>
            </a:extLst>
          </p:cNvPr>
          <p:cNvSpPr txBox="1"/>
          <p:nvPr/>
        </p:nvSpPr>
        <p:spPr>
          <a:xfrm>
            <a:off x="2250175" y="6069338"/>
            <a:ext cx="244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5% – 15% Across CA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5153C8-F014-A7B8-F651-4A32D1BEC9CE}"/>
              </a:ext>
            </a:extLst>
          </p:cNvPr>
          <p:cNvSpPr txBox="1"/>
          <p:nvPr/>
        </p:nvSpPr>
        <p:spPr>
          <a:xfrm>
            <a:off x="7707509" y="6101800"/>
            <a:ext cx="2573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 – 50% Across CA </a:t>
            </a:r>
          </a:p>
        </p:txBody>
      </p:sp>
    </p:spTree>
    <p:extLst>
      <p:ext uri="{BB962C8B-B14F-4D97-AF65-F5344CB8AC3E}">
        <p14:creationId xmlns:p14="http://schemas.microsoft.com/office/powerpoint/2010/main" val="49529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DF8191-A17D-DB82-223B-4FF038751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37" y="593012"/>
            <a:ext cx="10774860" cy="18263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CV DE Access &amp; Participation rates lower initially, slightly higher in 2020-2021 </a:t>
            </a:r>
            <a:r>
              <a:rPr lang="en-US" i="1" dirty="0"/>
              <a:t>(Grades 9-12)</a:t>
            </a:r>
            <a:endParaRPr lang="en-US" sz="3600" i="1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92903A9-42FC-55A8-6F5D-6A47B8E7A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9006" y="2491391"/>
            <a:ext cx="4157296" cy="243346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Compared to other parts of the state, CV had </a:t>
            </a:r>
            <a:r>
              <a:rPr lang="en-US" sz="1800" b="1" dirty="0">
                <a:latin typeface="+mn-lt"/>
              </a:rPr>
              <a:t>higher increases </a:t>
            </a:r>
            <a:r>
              <a:rPr lang="en-US" sz="1800" dirty="0">
                <a:latin typeface="+mn-lt"/>
              </a:rPr>
              <a:t>in DE access &amp; participation rates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CV had </a:t>
            </a:r>
            <a:r>
              <a:rPr lang="en-US" sz="1800" b="1" dirty="0">
                <a:latin typeface="+mn-lt"/>
              </a:rPr>
              <a:t>higher </a:t>
            </a:r>
            <a:r>
              <a:rPr lang="en-US" sz="1800" dirty="0">
                <a:latin typeface="+mn-lt"/>
              </a:rPr>
              <a:t>proportion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of the school population </a:t>
            </a:r>
            <a:r>
              <a:rPr lang="en-US" sz="1800" b="1" dirty="0">
                <a:latin typeface="+mn-lt"/>
              </a:rPr>
              <a:t>participating</a:t>
            </a:r>
            <a:r>
              <a:rPr lang="en-US" sz="1800" dirty="0">
                <a:latin typeface="+mn-lt"/>
              </a:rPr>
              <a:t> in DE starting in 2017-2018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5C459E-C5B0-5200-7B21-8FD264BDA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776100"/>
              </p:ext>
            </p:extLst>
          </p:nvPr>
        </p:nvGraphicFramePr>
        <p:xfrm>
          <a:off x="5188971" y="2268717"/>
          <a:ext cx="6372226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Google Shape;21;p23">
            <a:extLst>
              <a:ext uri="{FF2B5EF4-FFF2-40B4-BE49-F238E27FC236}">
                <a16:creationId xmlns:a16="http://schemas.microsoft.com/office/drawing/2014/main" id="{BCF62488-7223-4E43-B135-300A44F3A6C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aphic 1" descr="Clapping hands with solid fill">
            <a:extLst>
              <a:ext uri="{FF2B5EF4-FFF2-40B4-BE49-F238E27FC236}">
                <a16:creationId xmlns:a16="http://schemas.microsoft.com/office/drawing/2014/main" id="{27D3C2C6-755E-05C2-634B-83F236222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1624" y="4229909"/>
            <a:ext cx="2628090" cy="26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2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ECD42-9486-6824-D033-536FE4862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3D6C7E-8826-BD9F-97E1-2056A8AC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37" y="593012"/>
            <a:ext cx="10774860" cy="182633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AP Access rates in CV consistently lower, CV Participation dips in 2020-2021 </a:t>
            </a:r>
            <a:r>
              <a:rPr lang="en-US" i="1" dirty="0"/>
              <a:t>(Grades 9-12)</a:t>
            </a:r>
            <a:endParaRPr lang="en-US" sz="360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C74DF9A5-4FC1-B64C-7D5F-E16EE100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702" y="3096684"/>
            <a:ext cx="4157296" cy="2433466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+mn-lt"/>
              </a:rPr>
              <a:t>Compared to other parts of the state, CV had </a:t>
            </a:r>
            <a:r>
              <a:rPr lang="en-US" sz="1800" b="1" dirty="0">
                <a:latin typeface="+mn-lt"/>
              </a:rPr>
              <a:t>consistently lower AP access &amp; participation</a:t>
            </a:r>
            <a:r>
              <a:rPr lang="en-US" sz="1800" dirty="0">
                <a:latin typeface="+mn-lt"/>
              </a:rPr>
              <a:t> rates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b="1" dirty="0">
                <a:latin typeface="+mn-lt"/>
              </a:rPr>
              <a:t>AP Participation </a:t>
            </a:r>
            <a:r>
              <a:rPr lang="en-US" sz="1800" dirty="0">
                <a:latin typeface="+mn-lt"/>
              </a:rPr>
              <a:t>rate mostly consistent in other parts of the state, CV  </a:t>
            </a:r>
            <a:r>
              <a:rPr lang="en-US" sz="1800" b="1" dirty="0">
                <a:latin typeface="+mn-lt"/>
              </a:rPr>
              <a:t>participation rate declined </a:t>
            </a:r>
            <a:r>
              <a:rPr lang="en-US" sz="1800" dirty="0">
                <a:latin typeface="+mn-lt"/>
              </a:rPr>
              <a:t>in 2021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C463D0A-FCE9-CC9B-4FDF-EE8A00E37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2221599"/>
              </p:ext>
            </p:extLst>
          </p:nvPr>
        </p:nvGraphicFramePr>
        <p:xfrm>
          <a:off x="5238750" y="2400300"/>
          <a:ext cx="6166913" cy="340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Google Shape;23;p24">
            <a:extLst>
              <a:ext uri="{FF2B5EF4-FFF2-40B4-BE49-F238E27FC236}">
                <a16:creationId xmlns:a16="http://schemas.microsoft.com/office/drawing/2014/main" id="{18D0DBCC-4046-9353-96C5-8C2FD24B8B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457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D3E38-00F5-8527-94DF-8888881F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0"/>
            <a:ext cx="10058400" cy="1111161"/>
          </a:xfrm>
        </p:spPr>
        <p:txBody>
          <a:bodyPr>
            <a:normAutofit/>
          </a:bodyPr>
          <a:lstStyle/>
          <a:p>
            <a:r>
              <a:rPr lang="en-US" sz="3600" dirty="0"/>
              <a:t>By 2021, high poverty schools have higher DE participation in CV </a:t>
            </a:r>
            <a:r>
              <a:rPr lang="en-US" i="1" dirty="0"/>
              <a:t>(Grades 9-12)</a:t>
            </a:r>
            <a:endParaRPr lang="en-US" sz="360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2E74C39-51C7-ACF2-0F0D-A8CC54F87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6482813"/>
              </p:ext>
            </p:extLst>
          </p:nvPr>
        </p:nvGraphicFramePr>
        <p:xfrm>
          <a:off x="5034998" y="2483402"/>
          <a:ext cx="6410325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AF6C7-2194-3899-BFE3-0B9AF15BC4A2}"/>
              </a:ext>
            </a:extLst>
          </p:cNvPr>
          <p:cNvSpPr txBox="1">
            <a:spLocks/>
          </p:cNvSpPr>
          <p:nvPr/>
        </p:nvSpPr>
        <p:spPr>
          <a:xfrm>
            <a:off x="877702" y="2753784"/>
            <a:ext cx="4157296" cy="24334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Compared to other parts of the state, High Poverty Schools in the CV had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lower DE access &amp; participation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rates but surpassed other regions by 2021-2022</a:t>
            </a:r>
          </a:p>
        </p:txBody>
      </p:sp>
      <p:pic>
        <p:nvPicPr>
          <p:cNvPr id="6" name="Google Shape;21;p23">
            <a:extLst>
              <a:ext uri="{FF2B5EF4-FFF2-40B4-BE49-F238E27FC236}">
                <a16:creationId xmlns:a16="http://schemas.microsoft.com/office/drawing/2014/main" id="{B928E508-088C-A683-0E52-06CACD02DAA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phic 4" descr="Clapping hands with solid fill">
            <a:extLst>
              <a:ext uri="{FF2B5EF4-FFF2-40B4-BE49-F238E27FC236}">
                <a16:creationId xmlns:a16="http://schemas.microsoft.com/office/drawing/2014/main" id="{50996CEF-5AAE-D86D-07A4-3468FFFE7E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5656" y="4026720"/>
            <a:ext cx="2628090" cy="262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98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DD4C-5B32-4310-CE0A-F229DA51A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638628"/>
            <a:ext cx="10677524" cy="125967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Most Ethnic groups in CV had lower DE Participation rates initially, Slightly higher rates by 2020-2021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AFE51D4-2BA4-EF61-FF76-0D4A0EA04D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2382765"/>
              </p:ext>
            </p:extLst>
          </p:nvPr>
        </p:nvGraphicFramePr>
        <p:xfrm>
          <a:off x="4132261" y="1670750"/>
          <a:ext cx="7412038" cy="4321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D417F56-00FC-5003-5F45-A9F7C6F53250}"/>
              </a:ext>
            </a:extLst>
          </p:cNvPr>
          <p:cNvSpPr txBox="1">
            <a:spLocks/>
          </p:cNvSpPr>
          <p:nvPr/>
        </p:nvSpPr>
        <p:spPr>
          <a:xfrm>
            <a:off x="715777" y="2448984"/>
            <a:ext cx="3608573" cy="2433466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Most ethnic groups in CV had lower DE rates initially, most groups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slightly higher rates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 by 2020-2021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CBD365-2294-EBCB-5784-5D7A7EEC2222}"/>
              </a:ext>
            </a:extLst>
          </p:cNvPr>
          <p:cNvSpPr txBox="1"/>
          <p:nvPr/>
        </p:nvSpPr>
        <p:spPr>
          <a:xfrm>
            <a:off x="9020176" y="6316048"/>
            <a:ext cx="2524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(Grades 9-12)</a:t>
            </a:r>
            <a:endParaRPr lang="en-US" sz="2400" b="1" dirty="0"/>
          </a:p>
        </p:txBody>
      </p:sp>
      <p:pic>
        <p:nvPicPr>
          <p:cNvPr id="16" name="Google Shape;23;p24">
            <a:extLst>
              <a:ext uri="{FF2B5EF4-FFF2-40B4-BE49-F238E27FC236}">
                <a16:creationId xmlns:a16="http://schemas.microsoft.com/office/drawing/2014/main" id="{93E60DC1-4D71-BA56-CBA3-9B1F6A0C83F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phic 2" descr="Clapping hands with solid fill">
            <a:extLst>
              <a:ext uri="{FF2B5EF4-FFF2-40B4-BE49-F238E27FC236}">
                <a16:creationId xmlns:a16="http://schemas.microsoft.com/office/drawing/2014/main" id="{F5822E52-ED78-D261-3644-A462474949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8315" y="3117372"/>
            <a:ext cx="3811408" cy="38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93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6263C-BE50-B45A-35D6-40C03FFE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09521"/>
            <a:ext cx="10477500" cy="587584"/>
          </a:xfrm>
        </p:spPr>
        <p:txBody>
          <a:bodyPr>
            <a:normAutofit/>
          </a:bodyPr>
          <a:lstStyle/>
          <a:p>
            <a:r>
              <a:rPr lang="en-US" sz="3600" dirty="0"/>
              <a:t>DE Participation Differences by Race/Ethnicity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99F14E2-5F0F-3DDF-3351-CA77C175C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068566"/>
              </p:ext>
            </p:extLst>
          </p:nvPr>
        </p:nvGraphicFramePr>
        <p:xfrm>
          <a:off x="1342541" y="1837523"/>
          <a:ext cx="813435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84CEE2-1DB9-91B3-A82E-69C10BEBD5F8}"/>
              </a:ext>
            </a:extLst>
          </p:cNvPr>
          <p:cNvSpPr txBox="1"/>
          <p:nvPr/>
        </p:nvSpPr>
        <p:spPr>
          <a:xfrm>
            <a:off x="6218677" y="1566874"/>
            <a:ext cx="2511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+ Higher Rates in CV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66BDAD-3711-1800-9273-1C2CD30A7CD2}"/>
              </a:ext>
            </a:extLst>
          </p:cNvPr>
          <p:cNvSpPr txBox="1"/>
          <p:nvPr/>
        </p:nvSpPr>
        <p:spPr>
          <a:xfrm>
            <a:off x="2698194" y="1566874"/>
            <a:ext cx="2511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Lower Rates in CV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8D05F2-3EF9-5E3F-E305-0E26B341E407}"/>
              </a:ext>
            </a:extLst>
          </p:cNvPr>
          <p:cNvCxnSpPr/>
          <p:nvPr/>
        </p:nvCxnSpPr>
        <p:spPr>
          <a:xfrm>
            <a:off x="5409716" y="1650198"/>
            <a:ext cx="0" cy="38404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195B05C-8640-243E-F726-0F3879B5DCC7}"/>
              </a:ext>
            </a:extLst>
          </p:cNvPr>
          <p:cNvSpPr txBox="1"/>
          <p:nvPr/>
        </p:nvSpPr>
        <p:spPr>
          <a:xfrm>
            <a:off x="8391526" y="6252517"/>
            <a:ext cx="2524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/>
              <a:t>(Grades 9-12)</a:t>
            </a:r>
            <a:endParaRPr lang="en-US" sz="2400" b="1" dirty="0"/>
          </a:p>
        </p:txBody>
      </p:sp>
      <p:pic>
        <p:nvPicPr>
          <p:cNvPr id="14" name="Google Shape;21;p23">
            <a:extLst>
              <a:ext uri="{FF2B5EF4-FFF2-40B4-BE49-F238E27FC236}">
                <a16:creationId xmlns:a16="http://schemas.microsoft.com/office/drawing/2014/main" id="{2B42AE83-C9DE-81E3-D2B6-0AAF84B2A9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phic 3" descr="Clapping hands with solid fill">
            <a:extLst>
              <a:ext uri="{FF2B5EF4-FFF2-40B4-BE49-F238E27FC236}">
                <a16:creationId xmlns:a16="http://schemas.microsoft.com/office/drawing/2014/main" id="{6D2AC948-50B1-68F8-351A-71BEEA351E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8665858" y="2123531"/>
            <a:ext cx="3811408" cy="38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0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C28551-E8CE-9A96-8C4D-1E4823B702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Predictors of access &amp; participation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4D68AC4-CB39-9B76-E161-F7FB45D74C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Question 2: </a:t>
            </a:r>
            <a:r>
              <a:rPr lang="en-US" dirty="0"/>
              <a:t>state &amp; Central valley opportunity growth &amp; challenges</a:t>
            </a:r>
          </a:p>
        </p:txBody>
      </p:sp>
      <p:pic>
        <p:nvPicPr>
          <p:cNvPr id="5" name="Google Shape;23;p24">
            <a:extLst>
              <a:ext uri="{FF2B5EF4-FFF2-40B4-BE49-F238E27FC236}">
                <a16:creationId xmlns:a16="http://schemas.microsoft.com/office/drawing/2014/main" id="{6F7CA6BF-DB1F-B0EF-5333-4049DC0168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570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D305B3-4103-D0B7-88BD-5AE176A218E6}"/>
              </a:ext>
            </a:extLst>
          </p:cNvPr>
          <p:cNvCxnSpPr/>
          <p:nvPr/>
        </p:nvCxnSpPr>
        <p:spPr>
          <a:xfrm>
            <a:off x="7429500" y="1514475"/>
            <a:ext cx="0" cy="484632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B3E4670-34FD-E391-786A-2E77F021660C}"/>
              </a:ext>
            </a:extLst>
          </p:cNvPr>
          <p:cNvSpPr txBox="1"/>
          <p:nvPr/>
        </p:nvSpPr>
        <p:spPr>
          <a:xfrm>
            <a:off x="7429501" y="1473773"/>
            <a:ext cx="45720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Advanced Placement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5B716D-A5A5-41F5-08BC-CBB23CFCE444}"/>
              </a:ext>
            </a:extLst>
          </p:cNvPr>
          <p:cNvSpPr txBox="1"/>
          <p:nvPr/>
        </p:nvSpPr>
        <p:spPr>
          <a:xfrm>
            <a:off x="2584817" y="1473774"/>
            <a:ext cx="4818888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Dual Enrollment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6A37FC9-BBF1-3225-86CB-F65432D946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226"/>
          <a:stretch/>
        </p:blipFill>
        <p:spPr>
          <a:xfrm>
            <a:off x="0" y="1851499"/>
            <a:ext cx="7200900" cy="44826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DA4810-4F7B-797B-30B2-C77743E033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354" r="10234"/>
          <a:stretch/>
        </p:blipFill>
        <p:spPr>
          <a:xfrm>
            <a:off x="7869991" y="1889789"/>
            <a:ext cx="4150557" cy="444433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2F63A3F-5D7C-C7EA-607F-247CCB0ACEE5}"/>
              </a:ext>
            </a:extLst>
          </p:cNvPr>
          <p:cNvSpPr/>
          <p:nvPr/>
        </p:nvSpPr>
        <p:spPr>
          <a:xfrm>
            <a:off x="971550" y="4543425"/>
            <a:ext cx="9505950" cy="33337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878FDC-B07B-EC6E-4A7F-505C9247DCEF}"/>
              </a:ext>
            </a:extLst>
          </p:cNvPr>
          <p:cNvSpPr/>
          <p:nvPr/>
        </p:nvSpPr>
        <p:spPr>
          <a:xfrm>
            <a:off x="971550" y="4867275"/>
            <a:ext cx="9505950" cy="33337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0E4383-5E3E-8285-5B71-2CE02E68EC33}"/>
              </a:ext>
            </a:extLst>
          </p:cNvPr>
          <p:cNvSpPr/>
          <p:nvPr/>
        </p:nvSpPr>
        <p:spPr>
          <a:xfrm>
            <a:off x="942975" y="2019300"/>
            <a:ext cx="9505950" cy="33337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FBB87AA-1813-4982-6CA6-3FA224D12038}"/>
              </a:ext>
            </a:extLst>
          </p:cNvPr>
          <p:cNvSpPr txBox="1">
            <a:spLocks/>
          </p:cNvSpPr>
          <p:nvPr/>
        </p:nvSpPr>
        <p:spPr>
          <a:xfrm>
            <a:off x="4471946" y="647576"/>
            <a:ext cx="4179073" cy="58758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kern="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ACCESS PREDICTORS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FF9EE9-8B5F-0991-CFBB-45401191B109}"/>
              </a:ext>
            </a:extLst>
          </p:cNvPr>
          <p:cNvSpPr txBox="1"/>
          <p:nvPr/>
        </p:nvSpPr>
        <p:spPr>
          <a:xfrm>
            <a:off x="2480042" y="6346864"/>
            <a:ext cx="950976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Log Odds</a:t>
            </a:r>
          </a:p>
        </p:txBody>
      </p:sp>
      <p:pic>
        <p:nvPicPr>
          <p:cNvPr id="32" name="Google Shape;23;p24">
            <a:extLst>
              <a:ext uri="{FF2B5EF4-FFF2-40B4-BE49-F238E27FC236}">
                <a16:creationId xmlns:a16="http://schemas.microsoft.com/office/drawing/2014/main" id="{DF1824CC-62CC-2D55-DD66-4106A1A3B2A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350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DF80263-5BD4-0193-D689-22BB4B382A5D}"/>
              </a:ext>
            </a:extLst>
          </p:cNvPr>
          <p:cNvSpPr txBox="1">
            <a:spLocks/>
          </p:cNvSpPr>
          <p:nvPr/>
        </p:nvSpPr>
        <p:spPr>
          <a:xfrm>
            <a:off x="2875308" y="451063"/>
            <a:ext cx="5942690" cy="587584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kern="0" dirty="0">
                <a:solidFill>
                  <a:srgbClr val="00285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 PREDICTORS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BD1C692-4E4B-04C5-EDDA-54568BAFCF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977"/>
          <a:stretch/>
        </p:blipFill>
        <p:spPr>
          <a:xfrm>
            <a:off x="383345" y="1419301"/>
            <a:ext cx="6150806" cy="48957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687CDFD-F39C-E625-8B79-2AF3CA1EE45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746" r="5801"/>
          <a:stretch/>
        </p:blipFill>
        <p:spPr>
          <a:xfrm>
            <a:off x="6696266" y="1467565"/>
            <a:ext cx="5394961" cy="48475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8CA4C1-E005-EC3E-A784-7B3A1F92C342}"/>
              </a:ext>
            </a:extLst>
          </p:cNvPr>
          <p:cNvSpPr/>
          <p:nvPr/>
        </p:nvSpPr>
        <p:spPr>
          <a:xfrm>
            <a:off x="171451" y="4375985"/>
            <a:ext cx="10144124" cy="1554480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58B628-2BA1-FCAE-779E-9C2C99EB988E}"/>
              </a:ext>
            </a:extLst>
          </p:cNvPr>
          <p:cNvSpPr txBox="1"/>
          <p:nvPr/>
        </p:nvSpPr>
        <p:spPr>
          <a:xfrm>
            <a:off x="1562099" y="1105612"/>
            <a:ext cx="50292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Dual Enrollment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8B9EE7-84AC-79DA-3CA6-9DFBB7A47C87}"/>
              </a:ext>
            </a:extLst>
          </p:cNvPr>
          <p:cNvSpPr txBox="1"/>
          <p:nvPr/>
        </p:nvSpPr>
        <p:spPr>
          <a:xfrm>
            <a:off x="6629399" y="1105612"/>
            <a:ext cx="548640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Advanced Placement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60FB98C-89D5-D289-ADBA-66A3E000F78A}"/>
              </a:ext>
            </a:extLst>
          </p:cNvPr>
          <p:cNvCxnSpPr>
            <a:cxnSpLocks/>
          </p:cNvCxnSpPr>
          <p:nvPr/>
        </p:nvCxnSpPr>
        <p:spPr>
          <a:xfrm>
            <a:off x="6600825" y="1093906"/>
            <a:ext cx="0" cy="5394960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6F3EF19-F51E-1B32-0068-7ACA6BAC8908}"/>
              </a:ext>
            </a:extLst>
          </p:cNvPr>
          <p:cNvSpPr/>
          <p:nvPr/>
        </p:nvSpPr>
        <p:spPr>
          <a:xfrm>
            <a:off x="209551" y="1565469"/>
            <a:ext cx="10140696" cy="333375"/>
          </a:xfrm>
          <a:prstGeom prst="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CF0B08-2A0E-E175-58CD-60CF64E5713F}"/>
              </a:ext>
            </a:extLst>
          </p:cNvPr>
          <p:cNvSpPr txBox="1"/>
          <p:nvPr/>
        </p:nvSpPr>
        <p:spPr>
          <a:xfrm>
            <a:off x="1562099" y="6309954"/>
            <a:ext cx="10561320" cy="36933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β</a:t>
            </a:r>
            <a:r>
              <a:rPr lang="en-US" b="1" dirty="0">
                <a:solidFill>
                  <a:schemeClr val="bg1"/>
                </a:solidFill>
              </a:rPr>
              <a:t>  Estimates</a:t>
            </a:r>
          </a:p>
        </p:txBody>
      </p:sp>
      <p:pic>
        <p:nvPicPr>
          <p:cNvPr id="24" name="Google Shape;21;p23">
            <a:extLst>
              <a:ext uri="{FF2B5EF4-FFF2-40B4-BE49-F238E27FC236}">
                <a16:creationId xmlns:a16="http://schemas.microsoft.com/office/drawing/2014/main" id="{BD3CF0D7-0AB7-D10B-06ED-92534FD82AF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83EDF6-6C64-D822-C6F9-9EF2D5598026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167DE2-111F-25DC-159B-0217259A4C51}"/>
              </a:ext>
            </a:extLst>
          </p:cNvPr>
          <p:cNvSpPr/>
          <p:nvPr/>
        </p:nvSpPr>
        <p:spPr>
          <a:xfrm>
            <a:off x="0" y="0"/>
            <a:ext cx="453224" cy="1488139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4AC23-459A-86FC-3808-03971F02794B}"/>
              </a:ext>
            </a:extLst>
          </p:cNvPr>
          <p:cNvSpPr/>
          <p:nvPr/>
        </p:nvSpPr>
        <p:spPr>
          <a:xfrm>
            <a:off x="11738776" y="0"/>
            <a:ext cx="453224" cy="1488139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3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5AA506-05CD-BB01-1B46-DFF4BB4F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38649"/>
            <a:ext cx="10058399" cy="587584"/>
          </a:xfrm>
        </p:spPr>
        <p:txBody>
          <a:bodyPr anchor="ctr">
            <a:normAutofit/>
          </a:bodyPr>
          <a:lstStyle/>
          <a:p>
            <a:pPr algn="l"/>
            <a:r>
              <a:rPr lang="en-US" sz="3600" dirty="0"/>
              <a:t>Summar of key Findings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FB7ECC25-401F-3446-B3DF-C18DEB81FC5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3977965"/>
              </p:ext>
            </p:extLst>
          </p:nvPr>
        </p:nvGraphicFramePr>
        <p:xfrm>
          <a:off x="990600" y="1432491"/>
          <a:ext cx="10553700" cy="5590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070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/>
          <p:nvPr/>
        </p:nvSpPr>
        <p:spPr>
          <a:xfrm>
            <a:off x="677154" y="1921018"/>
            <a:ext cx="2185200" cy="16854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D131C4-1F89-5426-F0DF-10D47E63F89B}"/>
              </a:ext>
            </a:extLst>
          </p:cNvPr>
          <p:cNvSpPr/>
          <p:nvPr/>
        </p:nvSpPr>
        <p:spPr>
          <a:xfrm>
            <a:off x="2998591" y="38703"/>
            <a:ext cx="9032988" cy="1068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 anchorCtr="0"/>
          <a:lstStyle/>
          <a:p>
            <a:r>
              <a:rPr lang="en-US" sz="3600" b="1" dirty="0">
                <a:solidFill>
                  <a:srgbClr val="002856"/>
                </a:solidFill>
                <a:latin typeface="Calibri"/>
                <a:ea typeface="Calibri"/>
                <a:cs typeface="Calibri"/>
                <a:sym typeface="Calibri"/>
              </a:rPr>
              <a:t>Background</a:t>
            </a:r>
            <a:endParaRPr lang="en-US" sz="1200" dirty="0">
              <a:solidFill>
                <a:srgbClr val="002856"/>
              </a:solidFill>
            </a:endParaRPr>
          </a:p>
        </p:txBody>
      </p:sp>
      <p:sp>
        <p:nvSpPr>
          <p:cNvPr id="42" name="Google Shape;42;p13"/>
          <p:cNvSpPr txBox="1"/>
          <p:nvPr/>
        </p:nvSpPr>
        <p:spPr>
          <a:xfrm>
            <a:off x="957770" y="2858188"/>
            <a:ext cx="1623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Dual Enrollment 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(DE)</a:t>
            </a:r>
            <a:endParaRPr sz="1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3"/>
          <p:cNvSpPr/>
          <p:nvPr/>
        </p:nvSpPr>
        <p:spPr>
          <a:xfrm>
            <a:off x="1008810" y="1190949"/>
            <a:ext cx="1521900" cy="1521900"/>
          </a:xfrm>
          <a:prstGeom prst="ellipse">
            <a:avLst/>
          </a:prstGeom>
          <a:solidFill>
            <a:srgbClr val="0091B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" name="Google Shape;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557" y="1600412"/>
            <a:ext cx="1012449" cy="78919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3"/>
          <p:cNvSpPr/>
          <p:nvPr/>
        </p:nvSpPr>
        <p:spPr>
          <a:xfrm>
            <a:off x="677154" y="4418213"/>
            <a:ext cx="2185200" cy="1685400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3"/>
          <p:cNvSpPr txBox="1"/>
          <p:nvPr/>
        </p:nvSpPr>
        <p:spPr>
          <a:xfrm>
            <a:off x="763888" y="5355378"/>
            <a:ext cx="2011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Advanced Placement (AP)</a:t>
            </a:r>
            <a:endParaRPr/>
          </a:p>
        </p:txBody>
      </p:sp>
      <p:sp>
        <p:nvSpPr>
          <p:cNvPr id="48" name="Google Shape;48;p13"/>
          <p:cNvSpPr/>
          <p:nvPr/>
        </p:nvSpPr>
        <p:spPr>
          <a:xfrm>
            <a:off x="1008810" y="3688144"/>
            <a:ext cx="1521900" cy="1521900"/>
          </a:xfrm>
          <a:prstGeom prst="ellipse">
            <a:avLst/>
          </a:prstGeom>
          <a:solidFill>
            <a:srgbClr val="0091B3"/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717" y="4044302"/>
            <a:ext cx="962854" cy="84249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3"/>
          <p:cNvSpPr txBox="1"/>
          <p:nvPr/>
        </p:nvSpPr>
        <p:spPr>
          <a:xfrm>
            <a:off x="2998591" y="1449568"/>
            <a:ext cx="8814638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Century Gothic" panose="020B0502020202020204" pitchFamily="34" charset="0"/>
              </a:rPr>
              <a:t>Widely used college credit pathways in US high schools, </a:t>
            </a:r>
            <a:r>
              <a:rPr lang="en-US" sz="2400" dirty="0">
                <a:solidFill>
                  <a:srgbClr val="19191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71% of US high schools offer AP; 69% offer DE by 2015–16 </a:t>
            </a:r>
            <a:r>
              <a:rPr lang="en-US" sz="1600" dirty="0">
                <a:solidFill>
                  <a:srgbClr val="19191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(GAO, 2018)</a:t>
            </a:r>
            <a:endParaRPr sz="1600" dirty="0">
              <a:solidFill>
                <a:srgbClr val="191919"/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Century Gothic" panose="020B0502020202020204" pitchFamily="34" charset="0"/>
              </a:rPr>
              <a:t>Access and participation in AP and DE remain stratified by race, geography, and socioeconomic status</a:t>
            </a:r>
          </a:p>
          <a:p>
            <a:pPr marL="457200" indent="-342900">
              <a:buClr>
                <a:srgbClr val="3A3838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Gaps exist in research assessing college readiness for CV students, specifically focusing on underrepresented minorities (URM)</a:t>
            </a: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Century Gothic" panose="020B0502020202020204" pitchFamily="34" charset="0"/>
              </a:rPr>
              <a:t>CV reflects national disparities in AP/DE access, with historically fewer opportunities compared to other regions</a:t>
            </a:r>
            <a:endParaRPr lang="en-US" sz="2400" dirty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Calibri"/>
              <a:buChar char="●"/>
            </a:pPr>
            <a:r>
              <a:rPr lang="en-US" sz="2400" dirty="0">
                <a:solidFill>
                  <a:schemeClr val="accent5">
                    <a:lumMod val="10000"/>
                  </a:schemeClr>
                </a:solidFill>
                <a:latin typeface="Century Gothic" panose="020B0502020202020204" pitchFamily="34" charset="0"/>
              </a:rPr>
              <a:t>Increases in CV, partially due to targeted state and regional policies</a:t>
            </a:r>
            <a:endParaRPr sz="2400" dirty="0">
              <a:solidFill>
                <a:schemeClr val="accent5">
                  <a:lumMod val="10000"/>
                </a:schemeClr>
              </a:solidFill>
              <a:latin typeface="Century Gothic" panose="020B0502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23;p24">
            <a:extLst>
              <a:ext uri="{FF2B5EF4-FFF2-40B4-BE49-F238E27FC236}">
                <a16:creationId xmlns:a16="http://schemas.microsoft.com/office/drawing/2014/main" id="{4B5F4C9C-3E72-88E7-F9DC-E990A1B3B66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BA604A-D3AA-D498-C7E6-43259BBC7A9D}"/>
              </a:ext>
            </a:extLst>
          </p:cNvPr>
          <p:cNvSpPr txBox="1"/>
          <p:nvPr/>
        </p:nvSpPr>
        <p:spPr>
          <a:xfrm>
            <a:off x="6320912" y="6316506"/>
            <a:ext cx="5628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191919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(Fink et al., 2017; Taylor, 2015; Britton et al., 2019) </a:t>
            </a:r>
            <a:endParaRPr lang="en-US" dirty="0">
              <a:solidFill>
                <a:srgbClr val="191919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87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9EAA93-82C4-9AFA-04F8-A0876516F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28600" marR="0" lvl="0" indent="-228600">
              <a:lnSpc>
                <a:spcPct val="115000"/>
              </a:lnSpc>
              <a:spcAft>
                <a:spcPts val="600"/>
              </a:spcAft>
              <a:buSzPct val="10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Expanding DE holds promise for promoting educational equity but must be coupled with efforts to dismantle persistent structural barriers.</a:t>
            </a:r>
          </a:p>
          <a:p>
            <a:pPr marL="228600" marR="0" lvl="0" indent="-228600">
              <a:lnSpc>
                <a:spcPct val="115000"/>
              </a:lnSpc>
              <a:spcBef>
                <a:spcPts val="600"/>
              </a:spcBef>
              <a:spcAft>
                <a:spcPts val="800"/>
              </a:spcAft>
              <a:buSzPct val="102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Colleges should: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ct val="102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Align credit transfer policies to ensure DE coursework contributes to degree completion.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ct val="102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Provide academic and advising support for DE students after matriculation.</a:t>
            </a:r>
          </a:p>
          <a:p>
            <a:pPr marL="742950" marR="0" lvl="1" indent="-285750">
              <a:lnSpc>
                <a:spcPct val="115000"/>
              </a:lnSpc>
              <a:spcAft>
                <a:spcPts val="800"/>
              </a:spcAft>
              <a:buSzPct val="102000"/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22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Partner with K–12 districts to remove systemic barriers to accelerated learning programs.</a:t>
            </a:r>
          </a:p>
          <a:p>
            <a:pPr marL="228600" indent="-228600">
              <a:spcBef>
                <a:spcPts val="600"/>
              </a:spcBef>
              <a:buSzPct val="102000"/>
              <a:buFont typeface="Wingdings" panose="05000000000000000000" pitchFamily="2" charset="2"/>
              <a:buChar char="§"/>
            </a:pPr>
            <a:r>
              <a:rPr lang="en-US" sz="22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Without targeted equity measures, DE and AP programs risk perpetuating existing racial and geographic disparities in college readiness.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E7AAA3-AC3A-969C-B692-FD0D24C70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effectLst/>
                <a:ea typeface="Calibri" panose="020F0502020204030204" pitchFamily="34" charset="0"/>
              </a:rPr>
              <a:t>Implications for Higher Education</a:t>
            </a:r>
            <a:endParaRPr lang="en-US" sz="48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753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">
            <a:extLst>
              <a:ext uri="{FF2B5EF4-FFF2-40B4-BE49-F238E27FC236}">
                <a16:creationId xmlns:a16="http://schemas.microsoft.com/office/drawing/2014/main" id="{BDB437C9-B5EF-404B-B8B3-55E1BBB5D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1341"/>
            <a:ext cx="12188824" cy="4243379"/>
          </a:xfrm>
          <a:custGeom>
            <a:avLst/>
            <a:gdLst>
              <a:gd name="T0" fmla="*/ 0 w 19570"/>
              <a:gd name="T1" fmla="*/ 4449415 h 6811"/>
              <a:gd name="T2" fmla="*/ 12782129 w 19570"/>
              <a:gd name="T3" fmla="*/ 4449415 h 6811"/>
              <a:gd name="T4" fmla="*/ 12782129 w 19570"/>
              <a:gd name="T5" fmla="*/ 0 h 6811"/>
              <a:gd name="T6" fmla="*/ 0 w 19570"/>
              <a:gd name="T7" fmla="*/ 0 h 6811"/>
              <a:gd name="T8" fmla="*/ 0 w 19570"/>
              <a:gd name="T9" fmla="*/ 4449415 h 68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9570" h="6811">
                <a:moveTo>
                  <a:pt x="0" y="6810"/>
                </a:moveTo>
                <a:lnTo>
                  <a:pt x="19569" y="6810"/>
                </a:lnTo>
                <a:lnTo>
                  <a:pt x="19569" y="0"/>
                </a:lnTo>
                <a:lnTo>
                  <a:pt x="0" y="0"/>
                </a:lnTo>
                <a:lnTo>
                  <a:pt x="0" y="6810"/>
                </a:lnTo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oppins" pitchFamily="2" charset="77"/>
            </a:endParaRPr>
          </a:p>
        </p:txBody>
      </p:sp>
      <p:pic>
        <p:nvPicPr>
          <p:cNvPr id="6" name="Picture Placeholder 5" descr="A logo of a bobcat&#10;&#10;Description automatically generated">
            <a:extLst>
              <a:ext uri="{FF2B5EF4-FFF2-40B4-BE49-F238E27FC236}">
                <a16:creationId xmlns:a16="http://schemas.microsoft.com/office/drawing/2014/main" id="{384421BB-09F7-1986-A704-00B74FC0073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2598" b="32598"/>
          <a:stretch>
            <a:fillRect/>
          </a:stretch>
        </p:blipFill>
        <p:spPr/>
      </p:pic>
      <p:sp>
        <p:nvSpPr>
          <p:cNvPr id="18" name="Freeform 3">
            <a:extLst>
              <a:ext uri="{FF2B5EF4-FFF2-40B4-BE49-F238E27FC236}">
                <a16:creationId xmlns:a16="http://schemas.microsoft.com/office/drawing/2014/main" id="{F3385F02-2430-754A-B24A-A603A3FB6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341"/>
            <a:ext cx="5578075" cy="6198903"/>
          </a:xfrm>
          <a:custGeom>
            <a:avLst/>
            <a:gdLst>
              <a:gd name="T0" fmla="*/ 5849240 w 8958"/>
              <a:gd name="T1" fmla="*/ 3250095 h 9951"/>
              <a:gd name="T2" fmla="*/ 5849240 w 8958"/>
              <a:gd name="T3" fmla="*/ 3250095 h 9951"/>
              <a:gd name="T4" fmla="*/ 2600388 w 8958"/>
              <a:gd name="T5" fmla="*/ 6500190 h 9951"/>
              <a:gd name="T6" fmla="*/ 2600388 w 8958"/>
              <a:gd name="T7" fmla="*/ 6500190 h 9951"/>
              <a:gd name="T8" fmla="*/ 0 w 8958"/>
              <a:gd name="T9" fmla="*/ 5198845 h 9951"/>
              <a:gd name="T10" fmla="*/ 0 w 8958"/>
              <a:gd name="T11" fmla="*/ 1301345 h 9951"/>
              <a:gd name="T12" fmla="*/ 0 w 8958"/>
              <a:gd name="T13" fmla="*/ 1301345 h 9951"/>
              <a:gd name="T14" fmla="*/ 2600388 w 8958"/>
              <a:gd name="T15" fmla="*/ 0 h 9951"/>
              <a:gd name="T16" fmla="*/ 2600388 w 8958"/>
              <a:gd name="T17" fmla="*/ 0 h 9951"/>
              <a:gd name="T18" fmla="*/ 5849240 w 8958"/>
              <a:gd name="T19" fmla="*/ 3250095 h 99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8958" h="9951">
                <a:moveTo>
                  <a:pt x="8957" y="4975"/>
                </a:moveTo>
                <a:lnTo>
                  <a:pt x="8957" y="4975"/>
                </a:lnTo>
                <a:cubicBezTo>
                  <a:pt x="8957" y="7722"/>
                  <a:pt x="6730" y="9950"/>
                  <a:pt x="3982" y="9950"/>
                </a:cubicBezTo>
                <a:cubicBezTo>
                  <a:pt x="2353" y="9950"/>
                  <a:pt x="908" y="9167"/>
                  <a:pt x="0" y="7958"/>
                </a:cubicBezTo>
                <a:lnTo>
                  <a:pt x="0" y="1992"/>
                </a:lnTo>
                <a:cubicBezTo>
                  <a:pt x="908" y="782"/>
                  <a:pt x="2353" y="0"/>
                  <a:pt x="3982" y="0"/>
                </a:cubicBezTo>
                <a:cubicBezTo>
                  <a:pt x="6730" y="0"/>
                  <a:pt x="8957" y="2227"/>
                  <a:pt x="8957" y="497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oppins" pitchFamily="2" charset="77"/>
            </a:endParaRPr>
          </a:p>
        </p:txBody>
      </p:sp>
      <p:sp>
        <p:nvSpPr>
          <p:cNvPr id="19" name="Freeform 4">
            <a:extLst>
              <a:ext uri="{FF2B5EF4-FFF2-40B4-BE49-F238E27FC236}">
                <a16:creationId xmlns:a16="http://schemas.microsoft.com/office/drawing/2014/main" id="{5700C5AA-846E-4C46-96F4-2103839A6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0424" y="1058754"/>
            <a:ext cx="2729990" cy="4188447"/>
          </a:xfrm>
          <a:custGeom>
            <a:avLst/>
            <a:gdLst>
              <a:gd name="T0" fmla="*/ 2195941 w 4382"/>
              <a:gd name="T1" fmla="*/ 20254 h 6723"/>
              <a:gd name="T2" fmla="*/ 2195941 w 4382"/>
              <a:gd name="T3" fmla="*/ 20254 h 6723"/>
              <a:gd name="T4" fmla="*/ 2862368 w 4382"/>
              <a:gd name="T5" fmla="*/ 123483 h 6723"/>
              <a:gd name="T6" fmla="*/ 2862368 w 4382"/>
              <a:gd name="T7" fmla="*/ 103229 h 6723"/>
              <a:gd name="T8" fmla="*/ 2862368 w 4382"/>
              <a:gd name="T9" fmla="*/ 103229 h 6723"/>
              <a:gd name="T10" fmla="*/ 2195941 w 4382"/>
              <a:gd name="T11" fmla="*/ 0 h 6723"/>
              <a:gd name="T12" fmla="*/ 2195941 w 4382"/>
              <a:gd name="T13" fmla="*/ 0 h 6723"/>
              <a:gd name="T14" fmla="*/ 642906 w 4382"/>
              <a:gd name="T15" fmla="*/ 643548 h 6723"/>
              <a:gd name="T16" fmla="*/ 642906 w 4382"/>
              <a:gd name="T17" fmla="*/ 643548 h 6723"/>
              <a:gd name="T18" fmla="*/ 0 w 4382"/>
              <a:gd name="T19" fmla="*/ 2196557 h 6723"/>
              <a:gd name="T20" fmla="*/ 0 w 4382"/>
              <a:gd name="T21" fmla="*/ 2196557 h 6723"/>
              <a:gd name="T22" fmla="*/ 642906 w 4382"/>
              <a:gd name="T23" fmla="*/ 3748259 h 6723"/>
              <a:gd name="T24" fmla="*/ 642906 w 4382"/>
              <a:gd name="T25" fmla="*/ 3748259 h 6723"/>
              <a:gd name="T26" fmla="*/ 2195941 w 4382"/>
              <a:gd name="T27" fmla="*/ 4391807 h 6723"/>
              <a:gd name="T28" fmla="*/ 2195941 w 4382"/>
              <a:gd name="T29" fmla="*/ 4391807 h 6723"/>
              <a:gd name="T30" fmla="*/ 2862368 w 4382"/>
              <a:gd name="T31" fmla="*/ 4289231 h 6723"/>
              <a:gd name="T32" fmla="*/ 2862368 w 4382"/>
              <a:gd name="T33" fmla="*/ 4267670 h 6723"/>
              <a:gd name="T34" fmla="*/ 2862368 w 4382"/>
              <a:gd name="T35" fmla="*/ 4267670 h 6723"/>
              <a:gd name="T36" fmla="*/ 2195941 w 4382"/>
              <a:gd name="T37" fmla="*/ 4371553 h 6723"/>
              <a:gd name="T38" fmla="*/ 2195941 w 4382"/>
              <a:gd name="T39" fmla="*/ 4371553 h 6723"/>
              <a:gd name="T40" fmla="*/ 657280 w 4382"/>
              <a:gd name="T41" fmla="*/ 3734538 h 6723"/>
              <a:gd name="T42" fmla="*/ 657280 w 4382"/>
              <a:gd name="T43" fmla="*/ 3734538 h 6723"/>
              <a:gd name="T44" fmla="*/ 20254 w 4382"/>
              <a:gd name="T45" fmla="*/ 2196557 h 6723"/>
              <a:gd name="T46" fmla="*/ 20254 w 4382"/>
              <a:gd name="T47" fmla="*/ 2196557 h 6723"/>
              <a:gd name="T48" fmla="*/ 657280 w 4382"/>
              <a:gd name="T49" fmla="*/ 657268 h 6723"/>
              <a:gd name="T50" fmla="*/ 657280 w 4382"/>
              <a:gd name="T51" fmla="*/ 657268 h 6723"/>
              <a:gd name="T52" fmla="*/ 2195941 w 4382"/>
              <a:gd name="T53" fmla="*/ 20254 h 672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382" h="6723">
                <a:moveTo>
                  <a:pt x="3361" y="31"/>
                </a:moveTo>
                <a:lnTo>
                  <a:pt x="3361" y="31"/>
                </a:lnTo>
                <a:cubicBezTo>
                  <a:pt x="3712" y="31"/>
                  <a:pt x="4056" y="85"/>
                  <a:pt x="4381" y="189"/>
                </a:cubicBezTo>
                <a:lnTo>
                  <a:pt x="4381" y="158"/>
                </a:lnTo>
                <a:cubicBezTo>
                  <a:pt x="4055" y="54"/>
                  <a:pt x="3712" y="0"/>
                  <a:pt x="3361" y="0"/>
                </a:cubicBezTo>
                <a:cubicBezTo>
                  <a:pt x="2463" y="0"/>
                  <a:pt x="1619" y="350"/>
                  <a:pt x="984" y="985"/>
                </a:cubicBezTo>
                <a:cubicBezTo>
                  <a:pt x="349" y="1620"/>
                  <a:pt x="0" y="2464"/>
                  <a:pt x="0" y="3362"/>
                </a:cubicBezTo>
                <a:cubicBezTo>
                  <a:pt x="0" y="4258"/>
                  <a:pt x="349" y="5102"/>
                  <a:pt x="984" y="5737"/>
                </a:cubicBezTo>
                <a:cubicBezTo>
                  <a:pt x="1619" y="6372"/>
                  <a:pt x="2463" y="6722"/>
                  <a:pt x="3361" y="6722"/>
                </a:cubicBezTo>
                <a:cubicBezTo>
                  <a:pt x="3712" y="6722"/>
                  <a:pt x="4055" y="6668"/>
                  <a:pt x="4381" y="6565"/>
                </a:cubicBezTo>
                <a:lnTo>
                  <a:pt x="4381" y="6532"/>
                </a:lnTo>
                <a:cubicBezTo>
                  <a:pt x="4056" y="6637"/>
                  <a:pt x="3712" y="6691"/>
                  <a:pt x="3361" y="6691"/>
                </a:cubicBezTo>
                <a:cubicBezTo>
                  <a:pt x="2471" y="6691"/>
                  <a:pt x="1635" y="6345"/>
                  <a:pt x="1006" y="5716"/>
                </a:cubicBezTo>
                <a:cubicBezTo>
                  <a:pt x="377" y="5087"/>
                  <a:pt x="31" y="4250"/>
                  <a:pt x="31" y="3362"/>
                </a:cubicBezTo>
                <a:cubicBezTo>
                  <a:pt x="31" y="2472"/>
                  <a:pt x="377" y="1636"/>
                  <a:pt x="1006" y="1006"/>
                </a:cubicBezTo>
                <a:cubicBezTo>
                  <a:pt x="1635" y="378"/>
                  <a:pt x="2471" y="31"/>
                  <a:pt x="3361" y="3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oppins" pitchFamily="2" charset="77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74B415A5-0F3B-2C4D-9169-7E776D3A8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3608" y="5639952"/>
            <a:ext cx="1763232" cy="1216709"/>
          </a:xfrm>
          <a:custGeom>
            <a:avLst/>
            <a:gdLst>
              <a:gd name="T0" fmla="*/ 1848501 w 2831"/>
              <a:gd name="T1" fmla="*/ 924656 h 1954"/>
              <a:gd name="T2" fmla="*/ 1848501 w 2831"/>
              <a:gd name="T3" fmla="*/ 924656 h 1954"/>
              <a:gd name="T4" fmla="*/ 1779264 w 2831"/>
              <a:gd name="T5" fmla="*/ 1275320 h 1954"/>
              <a:gd name="T6" fmla="*/ 68584 w 2831"/>
              <a:gd name="T7" fmla="*/ 1275320 h 1954"/>
              <a:gd name="T8" fmla="*/ 68584 w 2831"/>
              <a:gd name="T9" fmla="*/ 1275320 h 1954"/>
              <a:gd name="T10" fmla="*/ 0 w 2831"/>
              <a:gd name="T11" fmla="*/ 924656 h 1954"/>
              <a:gd name="T12" fmla="*/ 0 w 2831"/>
              <a:gd name="T13" fmla="*/ 924656 h 1954"/>
              <a:gd name="T14" fmla="*/ 924250 w 2831"/>
              <a:gd name="T15" fmla="*/ 0 h 1954"/>
              <a:gd name="T16" fmla="*/ 924250 w 2831"/>
              <a:gd name="T17" fmla="*/ 0 h 1954"/>
              <a:gd name="T18" fmla="*/ 1848501 w 2831"/>
              <a:gd name="T19" fmla="*/ 924656 h 19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831" h="1954">
                <a:moveTo>
                  <a:pt x="2830" y="1416"/>
                </a:moveTo>
                <a:lnTo>
                  <a:pt x="2830" y="1416"/>
                </a:lnTo>
                <a:cubicBezTo>
                  <a:pt x="2830" y="1606"/>
                  <a:pt x="2792" y="1787"/>
                  <a:pt x="2724" y="1953"/>
                </a:cubicBezTo>
                <a:lnTo>
                  <a:pt x="105" y="1953"/>
                </a:lnTo>
                <a:cubicBezTo>
                  <a:pt x="38" y="1787"/>
                  <a:pt x="0" y="1606"/>
                  <a:pt x="0" y="1416"/>
                </a:cubicBezTo>
                <a:cubicBezTo>
                  <a:pt x="0" y="634"/>
                  <a:pt x="633" y="0"/>
                  <a:pt x="1415" y="0"/>
                </a:cubicBezTo>
                <a:cubicBezTo>
                  <a:pt x="2196" y="0"/>
                  <a:pt x="2830" y="634"/>
                  <a:pt x="2830" y="1416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>
              <a:latin typeface="Poppi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B1C30-0DC2-2746-8B97-FDE640687485}"/>
              </a:ext>
            </a:extLst>
          </p:cNvPr>
          <p:cNvSpPr txBox="1"/>
          <p:nvPr/>
        </p:nvSpPr>
        <p:spPr>
          <a:xfrm>
            <a:off x="709403" y="2047269"/>
            <a:ext cx="4062968" cy="263149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250" b="1" spc="-3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E8AA70-3524-B24E-A3E2-CAB3E8211E4D}"/>
              </a:ext>
            </a:extLst>
          </p:cNvPr>
          <p:cNvSpPr txBox="1"/>
          <p:nvPr/>
        </p:nvSpPr>
        <p:spPr>
          <a:xfrm>
            <a:off x="7312692" y="4403424"/>
            <a:ext cx="3259012" cy="35394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spc="-1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GET IN TOUCH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4E5D9B-43BE-2C4C-BA6B-CE25975E41EF}"/>
              </a:ext>
            </a:extLst>
          </p:cNvPr>
          <p:cNvSpPr txBox="1"/>
          <p:nvPr/>
        </p:nvSpPr>
        <p:spPr>
          <a:xfrm>
            <a:off x="7312692" y="4869307"/>
            <a:ext cx="43911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17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26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34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43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52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0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69" algn="l" defTabSz="91421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spc="-10" dirty="0">
                <a:solidFill>
                  <a:schemeClr val="accent5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Zenaida Aguirre-Muñoz, Ph.D.</a:t>
            </a:r>
          </a:p>
          <a:p>
            <a:r>
              <a:rPr lang="en-US" sz="2000" i="1" spc="-10" dirty="0">
                <a:solidFill>
                  <a:schemeClr val="accent5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UC Merced</a:t>
            </a:r>
          </a:p>
          <a:p>
            <a:pPr>
              <a:spcBef>
                <a:spcPts val="1200"/>
              </a:spcBef>
            </a:pPr>
            <a:r>
              <a:rPr lang="en-US" sz="2000" spc="-10" dirty="0">
                <a:solidFill>
                  <a:schemeClr val="accent5">
                    <a:lumMod val="10000"/>
                  </a:schemeClr>
                </a:solidFill>
                <a:latin typeface="Poppins" pitchFamily="2" charset="77"/>
                <a:cs typeface="Poppins" pitchFamily="2" charset="77"/>
              </a:rPr>
              <a:t>zaguirre-munoz@ucmerced.edu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539256-F62B-7804-04FD-7D9344D6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35" y="4470929"/>
            <a:ext cx="1159012" cy="14126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813DF51-0F8C-803B-FBB2-1BFFBF734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1" t="36552" r="59823" b="24718"/>
          <a:stretch/>
        </p:blipFill>
        <p:spPr bwMode="auto">
          <a:xfrm>
            <a:off x="1227808" y="5152954"/>
            <a:ext cx="1049047" cy="1431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D9F2E442-5B9D-F3BB-8FF4-E2E101BC84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666" t="16206" r="8102" b="19962"/>
          <a:stretch/>
        </p:blipFill>
        <p:spPr>
          <a:xfrm rot="21328906">
            <a:off x="3726826" y="4590463"/>
            <a:ext cx="1159013" cy="15069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4B21ACD-9448-C9E8-0009-A7EB4FCFD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4" t="7447" r="16211" b="3088"/>
          <a:stretch/>
        </p:blipFill>
        <p:spPr bwMode="auto">
          <a:xfrm>
            <a:off x="4832628" y="3626974"/>
            <a:ext cx="1159013" cy="15938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taking a selfie&#10;&#10;AI-generated content may be incorrect.">
            <a:extLst>
              <a:ext uri="{FF2B5EF4-FFF2-40B4-BE49-F238E27FC236}">
                <a16:creationId xmlns:a16="http://schemas.microsoft.com/office/drawing/2014/main" id="{276DED7C-6009-7138-C55C-D8CD42483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653" y="5075055"/>
            <a:ext cx="1093503" cy="14917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Rutgers University - Wikipedia">
            <a:extLst>
              <a:ext uri="{FF2B5EF4-FFF2-40B4-BE49-F238E27FC236}">
                <a16:creationId xmlns:a16="http://schemas.microsoft.com/office/drawing/2014/main" id="{CA9BE3F9-4BA9-9150-35D3-5895AFAF4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56" b="98667" l="1339" r="97768">
                        <a14:foregroundMark x1="50000" y1="9333" x2="20536" y2="73778"/>
                        <a14:foregroundMark x1="20536" y1="73778" x2="55357" y2="83556"/>
                        <a14:foregroundMark x1="55357" y1="83556" x2="81696" y2="77333"/>
                        <a14:foregroundMark x1="81696" y1="77333" x2="70089" y2="36889"/>
                        <a14:foregroundMark x1="70089" y1="36889" x2="52679" y2="11111"/>
                        <a14:foregroundMark x1="55804" y1="9333" x2="82589" y2="52000"/>
                        <a14:foregroundMark x1="82589" y1="52000" x2="85268" y2="60000"/>
                        <a14:foregroundMark x1="50446" y1="13333" x2="19196" y2="21333"/>
                        <a14:foregroundMark x1="19196" y1="21333" x2="16518" y2="26222"/>
                        <a14:foregroundMark x1="37054" y1="8444" x2="67411" y2="14222"/>
                        <a14:foregroundMark x1="67411" y1="14222" x2="75446" y2="22222"/>
                        <a14:foregroundMark x1="77232" y1="28444" x2="87500" y2="53333"/>
                        <a14:foregroundMark x1="87500" y1="53333" x2="87946" y2="60889"/>
                        <a14:foregroundMark x1="75893" y1="86222" x2="39732" y2="88444"/>
                        <a14:foregroundMark x1="10451" y1="36889" x2="9821" y2="32000"/>
                        <a14:foregroundMark x1="10794" y1="39556" x2="10451" y2="36889"/>
                        <a14:foregroundMark x1="14286" y1="66667" x2="10794" y2="39556"/>
                        <a14:foregroundMark x1="6713" y1="39556" x2="5357" y2="57778"/>
                        <a14:foregroundMark x1="6911" y1="36889" x2="6713" y2="39556"/>
                        <a14:foregroundMark x1="7143" y1="33778" x2="6911" y2="36889"/>
                        <a14:foregroundMark x1="5357" y1="57778" x2="5804" y2="59556"/>
                        <a14:foregroundMark x1="49107" y1="3556" x2="49107" y2="3556"/>
                        <a14:foregroundMark x1="92857" y1="48444" x2="92857" y2="48444"/>
                        <a14:foregroundMark x1="94643" y1="47556" x2="94643" y2="47556"/>
                        <a14:foregroundMark x1="47321" y1="94222" x2="47321" y2="94222"/>
                        <a14:foregroundMark x1="63393" y1="4000" x2="63393" y2="4000"/>
                        <a14:foregroundMark x1="68750" y1="6222" x2="68750" y2="6222"/>
                        <a14:foregroundMark x1="77679" y1="11111" x2="77679" y2="11111"/>
                        <a14:foregroundMark x1="77679" y1="11111" x2="64732" y2="5333"/>
                        <a14:foregroundMark x1="77232" y1="11111" x2="91071" y2="34667"/>
                        <a14:foregroundMark x1="91071" y1="34667" x2="91518" y2="36889"/>
                        <a14:foregroundMark x1="82143" y1="14222" x2="95536" y2="35111"/>
                        <a14:foregroundMark x1="95536" y1="35111" x2="95982" y2="36000"/>
                        <a14:foregroundMark x1="95982" y1="36889" x2="98214" y2="60000"/>
                        <a14:foregroundMark x1="97768" y1="62222" x2="84821" y2="84000"/>
                        <a14:foregroundMark x1="84821" y1="84000" x2="78571" y2="89333"/>
                        <a14:foregroundMark x1="78571" y1="89778" x2="50893" y2="98667"/>
                        <a14:foregroundMark x1="39286" y1="3556" x2="18750" y2="13778"/>
                        <a14:foregroundMark x1="18750" y1="13778" x2="8929" y2="24889"/>
                        <a14:foregroundMark x1="3484" y1="39556" x2="1339" y2="45333"/>
                        <a14:foregroundMark x1="4474" y1="36889" x2="3484" y2="39556"/>
                        <a14:foregroundMark x1="8929" y1="24889" x2="4474" y2="36889"/>
                        <a14:foregroundMark x1="3324" y1="62222" x2="9821" y2="78222"/>
                        <a14:foregroundMark x1="2602" y1="60444" x2="3324" y2="62222"/>
                        <a14:foregroundMark x1="1339" y1="57333" x2="2602" y2="60444"/>
                        <a14:foregroundMark x1="9821" y1="78222" x2="9821" y2="78222"/>
                        <a14:foregroundMark x1="11161" y1="79556" x2="23661" y2="91111"/>
                        <a14:foregroundMark x1="21875" y1="88889" x2="44196" y2="96889"/>
                        <a14:backgroundMark x1="62500" y1="444" x2="62500" y2="444"/>
                        <a14:backgroundMark x1="61607" y1="444" x2="61607" y2="444"/>
                        <a14:backgroundMark x1="59821" y1="444" x2="59821" y2="444"/>
                        <a14:backgroundMark x1="41071" y1="0" x2="41071" y2="0"/>
                        <a14:backgroundMark x1="446" y1="36889" x2="446" y2="36889"/>
                        <a14:backgroundMark x1="446" y1="39556" x2="446" y2="39556"/>
                        <a14:backgroundMark x1="446" y1="62222" x2="446" y2="62222"/>
                        <a14:backgroundMark x1="446" y1="60444" x2="446" y2="60444"/>
                        <a14:backgroundMark x1="60268" y1="99111" x2="60268" y2="9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886" y="5911816"/>
            <a:ext cx="855961" cy="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6C3BB7-46E4-5756-A92A-19AA7029D14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0785" y="6161998"/>
            <a:ext cx="2381250" cy="609600"/>
          </a:xfrm>
          <a:prstGeom prst="rect">
            <a:avLst/>
          </a:prstGeom>
        </p:spPr>
      </p:pic>
      <p:pic>
        <p:nvPicPr>
          <p:cNvPr id="21" name="Google Shape;23;p24">
            <a:extLst>
              <a:ext uri="{FF2B5EF4-FFF2-40B4-BE49-F238E27FC236}">
                <a16:creationId xmlns:a16="http://schemas.microsoft.com/office/drawing/2014/main" id="{3FDB1103-A447-E3B1-4773-5C45DC46A226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7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" y="847620"/>
            <a:ext cx="10307955" cy="1143105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Study Context: Understanding Access in California’s Central Valley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397DA1-8A9B-0BEF-DFB7-42638E86E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576880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oogle Shape;21;p23">
            <a:extLst>
              <a:ext uri="{FF2B5EF4-FFF2-40B4-BE49-F238E27FC236}">
                <a16:creationId xmlns:a16="http://schemas.microsoft.com/office/drawing/2014/main" id="{36B00B4D-1884-57A3-A8B4-9B63A5B3521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456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9E0A1-0675-61DE-63CD-D1686C8A7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79" y="2322097"/>
            <a:ext cx="4152900" cy="206932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856"/>
                </a:solidFill>
              </a:rPr>
              <a:t>Opportunity Framework </a:t>
            </a:r>
            <a:endParaRPr lang="en-US" sz="3600" dirty="0">
              <a:solidFill>
                <a:srgbClr val="002856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E53FD83-9660-EDB8-E231-AC2B7982AF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3674201"/>
              </p:ext>
            </p:extLst>
          </p:nvPr>
        </p:nvGraphicFramePr>
        <p:xfrm>
          <a:off x="2965449" y="152400"/>
          <a:ext cx="9369426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oogle Shape;23;p24">
            <a:extLst>
              <a:ext uri="{FF2B5EF4-FFF2-40B4-BE49-F238E27FC236}">
                <a16:creationId xmlns:a16="http://schemas.microsoft.com/office/drawing/2014/main" id="{48C2B13E-4B27-4C6D-C907-356E4261B0A3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6EBCAD-3300-802E-69A0-8C59D1F604D6}"/>
              </a:ext>
            </a:extLst>
          </p:cNvPr>
          <p:cNvSpPr txBox="1"/>
          <p:nvPr/>
        </p:nvSpPr>
        <p:spPr>
          <a:xfrm>
            <a:off x="8859691" y="6336268"/>
            <a:ext cx="31581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</a:rPr>
              <a:t>Xu, Solanki, and Fink (2021)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57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13">
            <a:extLst>
              <a:ext uri="{FF2B5EF4-FFF2-40B4-BE49-F238E27FC236}">
                <a16:creationId xmlns:a16="http://schemas.microsoft.com/office/drawing/2014/main" id="{4BD63413-511C-DF45-CAA0-1C9DF9313B8B}"/>
              </a:ext>
            </a:extLst>
          </p:cNvPr>
          <p:cNvSpPr/>
          <p:nvPr/>
        </p:nvSpPr>
        <p:spPr>
          <a:xfrm>
            <a:off x="352536" y="851798"/>
            <a:ext cx="3543189" cy="5302012"/>
          </a:xfrm>
          <a:prstGeom prst="rect">
            <a:avLst/>
          </a:prstGeom>
          <a:solidFill>
            <a:srgbClr val="DAA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2;p13">
            <a:extLst>
              <a:ext uri="{FF2B5EF4-FFF2-40B4-BE49-F238E27FC236}">
                <a16:creationId xmlns:a16="http://schemas.microsoft.com/office/drawing/2014/main" id="{99681D51-43BA-6472-9B97-3625601AC947}"/>
              </a:ext>
            </a:extLst>
          </p:cNvPr>
          <p:cNvSpPr txBox="1"/>
          <p:nvPr/>
        </p:nvSpPr>
        <p:spPr>
          <a:xfrm>
            <a:off x="266957" y="2562023"/>
            <a:ext cx="386718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RESEARCH QUESTIONS</a:t>
            </a:r>
            <a:endParaRPr sz="4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41;p13">
            <a:extLst>
              <a:ext uri="{FF2B5EF4-FFF2-40B4-BE49-F238E27FC236}">
                <a16:creationId xmlns:a16="http://schemas.microsoft.com/office/drawing/2014/main" id="{68674F64-5F19-4082-5EB1-EBC7FA6BB9B5}"/>
              </a:ext>
            </a:extLst>
          </p:cNvPr>
          <p:cNvSpPr/>
          <p:nvPr/>
        </p:nvSpPr>
        <p:spPr>
          <a:xfrm>
            <a:off x="3981305" y="857548"/>
            <a:ext cx="7812678" cy="2590501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2;p13">
            <a:extLst>
              <a:ext uri="{FF2B5EF4-FFF2-40B4-BE49-F238E27FC236}">
                <a16:creationId xmlns:a16="http://schemas.microsoft.com/office/drawing/2014/main" id="{4C735BB9-D3B3-D5A4-FEE2-247B73B3A7BD}"/>
              </a:ext>
            </a:extLst>
          </p:cNvPr>
          <p:cNvSpPr txBox="1"/>
          <p:nvPr/>
        </p:nvSpPr>
        <p:spPr>
          <a:xfrm>
            <a:off x="4134142" y="1038549"/>
            <a:ext cx="7449448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What are the access and participation rates of college readiness programs (DE &amp; AP) in the Central Valley compared to other regions in California? Do the rates vary by school or student characteristics (poverty, ethnicity)</a:t>
            </a:r>
          </a:p>
        </p:txBody>
      </p:sp>
      <p:sp>
        <p:nvSpPr>
          <p:cNvPr id="9" name="Google Shape;41;p13">
            <a:extLst>
              <a:ext uri="{FF2B5EF4-FFF2-40B4-BE49-F238E27FC236}">
                <a16:creationId xmlns:a16="http://schemas.microsoft.com/office/drawing/2014/main" id="{EEEA3489-9DA4-EA1B-DA51-32A3E3A9AF40}"/>
              </a:ext>
            </a:extLst>
          </p:cNvPr>
          <p:cNvSpPr/>
          <p:nvPr/>
        </p:nvSpPr>
        <p:spPr>
          <a:xfrm>
            <a:off x="3981305" y="3527834"/>
            <a:ext cx="7812678" cy="2625976"/>
          </a:xfrm>
          <a:prstGeom prst="rect">
            <a:avLst/>
          </a:prstGeom>
          <a:solidFill>
            <a:srgbClr val="0028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2;p13">
            <a:extLst>
              <a:ext uri="{FF2B5EF4-FFF2-40B4-BE49-F238E27FC236}">
                <a16:creationId xmlns:a16="http://schemas.microsoft.com/office/drawing/2014/main" id="{EA47A1BB-6CC9-5CFE-A402-50766FA85D01}"/>
              </a:ext>
            </a:extLst>
          </p:cNvPr>
          <p:cNvSpPr txBox="1"/>
          <p:nvPr/>
        </p:nvSpPr>
        <p:spPr>
          <a:xfrm>
            <a:off x="4057650" y="3629050"/>
            <a:ext cx="752593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</a:rPr>
              <a:t>What school characteristics predict DE &amp; AP access and participation in the Central Valley compared to other parts of California? Do predictors vary by contextual factors (Ethnicity, % EL, % poverty, % SWD)?</a:t>
            </a:r>
          </a:p>
        </p:txBody>
      </p:sp>
      <p:pic>
        <p:nvPicPr>
          <p:cNvPr id="11" name="Google Shape;21;p23">
            <a:extLst>
              <a:ext uri="{FF2B5EF4-FFF2-40B4-BE49-F238E27FC236}">
                <a16:creationId xmlns:a16="http://schemas.microsoft.com/office/drawing/2014/main" id="{D8AD2162-12B9-600F-FD7E-166FD03FA5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4609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DCEC-DB66-D05C-B033-27A4FEA91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42871"/>
            <a:ext cx="10058400" cy="587584"/>
          </a:xfrm>
        </p:spPr>
        <p:txBody>
          <a:bodyPr anchor="ctr">
            <a:normAutofit/>
          </a:bodyPr>
          <a:lstStyle/>
          <a:p>
            <a:r>
              <a:rPr lang="en-US" sz="3600" dirty="0"/>
              <a:t>Data sources &amp; inclusion criteria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7FCC7C-B647-5095-A38A-1B01C1223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243739"/>
              </p:ext>
            </p:extLst>
          </p:nvPr>
        </p:nvGraphicFramePr>
        <p:xfrm>
          <a:off x="1097280" y="1028701"/>
          <a:ext cx="10058400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9DC36F-F3FE-173E-9292-54B2E25927AF}"/>
              </a:ext>
            </a:extLst>
          </p:cNvPr>
          <p:cNvSpPr txBox="1"/>
          <p:nvPr/>
        </p:nvSpPr>
        <p:spPr>
          <a:xfrm>
            <a:off x="1857375" y="4410075"/>
            <a:ext cx="1514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2015-2016</a:t>
            </a:r>
          </a:p>
          <a:p>
            <a:r>
              <a:rPr lang="en-US" dirty="0"/>
              <a:t>2017-2018</a:t>
            </a:r>
          </a:p>
          <a:p>
            <a:r>
              <a:rPr lang="en-US" dirty="0"/>
              <a:t>2021-2022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AC14-A9AA-B01F-2FF3-2639F9090A8C}"/>
              </a:ext>
            </a:extLst>
          </p:cNvPr>
          <p:cNvSpPr txBox="1"/>
          <p:nvPr/>
        </p:nvSpPr>
        <p:spPr>
          <a:xfrm>
            <a:off x="3950970" y="4687074"/>
            <a:ext cx="1959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1,927 high schools </a:t>
            </a:r>
            <a:endParaRPr lang="en-US" dirty="0"/>
          </a:p>
        </p:txBody>
      </p:sp>
      <p:pic>
        <p:nvPicPr>
          <p:cNvPr id="8" name="Google Shape;23;p24">
            <a:extLst>
              <a:ext uri="{FF2B5EF4-FFF2-40B4-BE49-F238E27FC236}">
                <a16:creationId xmlns:a16="http://schemas.microsoft.com/office/drawing/2014/main" id="{688D2879-4C09-0F9D-29A6-91B2D36C99A2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424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FE4644-F1F9-0571-BEE4-02AA75848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70596" y="2206730"/>
            <a:ext cx="2919413" cy="583534"/>
          </a:xfrm>
          <a:solidFill>
            <a:srgbClr val="DAA900"/>
          </a:solidFill>
        </p:spPr>
        <p:txBody>
          <a:bodyPr/>
          <a:lstStyle/>
          <a:p>
            <a:r>
              <a:rPr lang="en-US" sz="2000" b="1" dirty="0"/>
              <a:t>outcomes</a:t>
            </a:r>
            <a:endParaRPr lang="en-US" b="1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D7576D-3711-B214-FAB0-B33BF77FAD7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125069" y="2181101"/>
            <a:ext cx="7064217" cy="583534"/>
          </a:xfrm>
          <a:solidFill>
            <a:srgbClr val="DAA900"/>
          </a:solidFill>
        </p:spPr>
        <p:txBody>
          <a:bodyPr>
            <a:normAutofit/>
          </a:bodyPr>
          <a:lstStyle/>
          <a:p>
            <a:r>
              <a:rPr lang="en-US" sz="2000" b="1" dirty="0"/>
              <a:t>Predictors</a:t>
            </a:r>
            <a:endParaRPr lang="en-US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A5CBDCB-5F91-0D7D-260A-F54B3C1A94B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970596" y="5417320"/>
            <a:ext cx="10277474" cy="583534"/>
          </a:xfrm>
        </p:spPr>
        <p:txBody>
          <a:bodyPr>
            <a:normAutofit/>
          </a:bodyPr>
          <a:lstStyle/>
          <a:p>
            <a:pPr algn="l"/>
            <a:r>
              <a:rPr lang="en-US" b="1" cap="none" dirty="0">
                <a:latin typeface="+mn-lt"/>
              </a:rPr>
              <a:t> R, </a:t>
            </a:r>
            <a:r>
              <a:rPr lang="en-US" b="1" dirty="0" err="1">
                <a:solidFill>
                  <a:srgbClr val="3A3838"/>
                </a:solidFill>
                <a:latin typeface="+mn-lt"/>
                <a:ea typeface="Calibri"/>
                <a:cs typeface="Calibri"/>
                <a:sym typeface="Calibri"/>
              </a:rPr>
              <a:t>Glmer</a:t>
            </a:r>
            <a:r>
              <a:rPr lang="en-US" b="1" dirty="0">
                <a:solidFill>
                  <a:srgbClr val="3A3838"/>
                </a:solidFill>
                <a:latin typeface="+mn-lt"/>
                <a:ea typeface="Calibri"/>
                <a:cs typeface="Calibri"/>
                <a:sym typeface="Calibri"/>
              </a:rPr>
              <a:t>  </a:t>
            </a:r>
            <a:r>
              <a:rPr lang="en-US" b="1" cap="none" dirty="0">
                <a:solidFill>
                  <a:srgbClr val="3A3838"/>
                </a:solidFill>
                <a:latin typeface="+mn-lt"/>
                <a:ea typeface="Calibri"/>
                <a:cs typeface="Calibri"/>
                <a:sym typeface="Calibri"/>
              </a:rPr>
              <a:t>for access (binary) models and </a:t>
            </a:r>
            <a:r>
              <a:rPr lang="en-US" b="1" dirty="0">
                <a:solidFill>
                  <a:srgbClr val="3A3838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-US" b="1" cap="none" dirty="0" err="1">
                <a:solidFill>
                  <a:srgbClr val="3A3838"/>
                </a:solidFill>
                <a:latin typeface="+mn-lt"/>
                <a:ea typeface="Calibri"/>
                <a:cs typeface="Calibri"/>
                <a:sym typeface="Calibri"/>
              </a:rPr>
              <a:t>Lmer</a:t>
            </a:r>
            <a:r>
              <a:rPr lang="en-US" b="1" cap="none" dirty="0">
                <a:latin typeface="+mn-lt"/>
              </a:rPr>
              <a:t> for participation (continuous)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A2102-0739-BF8E-53A3-B2AFEC8B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Hierarchical linear Model analyses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8F3DDA-4B69-A7A6-615D-90C6437AB0BA}"/>
              </a:ext>
            </a:extLst>
          </p:cNvPr>
          <p:cNvSpPr/>
          <p:nvPr/>
        </p:nvSpPr>
        <p:spPr>
          <a:xfrm>
            <a:off x="970596" y="2790265"/>
            <a:ext cx="2919413" cy="2391336"/>
          </a:xfrm>
          <a:prstGeom prst="rect">
            <a:avLst/>
          </a:prstGeom>
          <a:solidFill>
            <a:srgbClr val="DAA900">
              <a:alpha val="24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Access – is 1+ course offered to students?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Participation rate – </a:t>
            </a:r>
            <a:r>
              <a:rPr lang="en-US" sz="1800" dirty="0">
                <a:solidFill>
                  <a:srgbClr val="3A3838"/>
                </a:solidFill>
                <a:ea typeface="Calibri"/>
                <a:cs typeface="Calibri"/>
                <a:sym typeface="Calibri"/>
              </a:rPr>
              <a:t>what proportion of students participate in at least 1 course within the schools offering program?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61C6AD-C6F0-2ABA-8841-7B2AF29F3AD4}"/>
              </a:ext>
            </a:extLst>
          </p:cNvPr>
          <p:cNvSpPr/>
          <p:nvPr/>
        </p:nvSpPr>
        <p:spPr>
          <a:xfrm>
            <a:off x="4127657" y="2780738"/>
            <a:ext cx="7064218" cy="2391337"/>
          </a:xfrm>
          <a:prstGeom prst="rect">
            <a:avLst/>
          </a:prstGeom>
          <a:solidFill>
            <a:srgbClr val="DAA900">
              <a:alpha val="24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Level 1</a:t>
            </a:r>
            <a:r>
              <a:rPr lang="en-US" dirty="0"/>
              <a:t>(school) – Year, CV status, Urban status, CC distance, Status of student demographic proportions (High Latinx, Black, URM, EL, SWD, EL, &amp; Poverty)</a:t>
            </a:r>
          </a:p>
          <a:p>
            <a:pPr marL="285750" lvl="1"/>
            <a:r>
              <a:rPr lang="en-US" b="1" i="1" dirty="0"/>
              <a:t>Covariates</a:t>
            </a:r>
            <a:r>
              <a:rPr lang="en-US" dirty="0"/>
              <a:t> – Prior ELA &amp; Math performance, Opposite indicator rates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Level 2 </a:t>
            </a:r>
            <a:r>
              <a:rPr lang="en-US" dirty="0"/>
              <a:t>– District (random slopes) + School &amp; demographic interactions (2-way &amp; 3-way)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/>
              <a:t>Level 3 </a:t>
            </a:r>
            <a:r>
              <a:rPr lang="en-US" dirty="0"/>
              <a:t>– County (random slopes)</a:t>
            </a:r>
          </a:p>
        </p:txBody>
      </p:sp>
      <p:pic>
        <p:nvPicPr>
          <p:cNvPr id="12" name="Google Shape;21;p23">
            <a:extLst>
              <a:ext uri="{FF2B5EF4-FFF2-40B4-BE49-F238E27FC236}">
                <a16:creationId xmlns:a16="http://schemas.microsoft.com/office/drawing/2014/main" id="{7FAF83D5-FBD7-1F15-19FF-E4DBAD671E4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78359" t="64028"/>
          <a:stretch/>
        </p:blipFill>
        <p:spPr>
          <a:xfrm>
            <a:off x="10315575" y="5610225"/>
            <a:ext cx="1876424" cy="1247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BDFF6-D171-8275-F1D1-CD82D1B21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College readiness Opportunity landscape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1FE87-8D36-3869-1335-631F2840F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Question 1: </a:t>
            </a:r>
            <a:r>
              <a:rPr lang="en-US" dirty="0"/>
              <a:t>state &amp; central valley landscape</a:t>
            </a:r>
          </a:p>
        </p:txBody>
      </p:sp>
      <p:pic>
        <p:nvPicPr>
          <p:cNvPr id="4" name="Google Shape;23;p24">
            <a:extLst>
              <a:ext uri="{FF2B5EF4-FFF2-40B4-BE49-F238E27FC236}">
                <a16:creationId xmlns:a16="http://schemas.microsoft.com/office/drawing/2014/main" id="{C547A5E2-CE91-A074-9D42-72F527AF7B1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-417" t="1" r="78646" b="61481"/>
          <a:stretch/>
        </p:blipFill>
        <p:spPr>
          <a:xfrm>
            <a:off x="-50800" y="0"/>
            <a:ext cx="2087069" cy="1636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681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787D23-2BCC-0053-D268-A142515D5B20}"/>
              </a:ext>
            </a:extLst>
          </p:cNvPr>
          <p:cNvSpPr txBox="1">
            <a:spLocks/>
          </p:cNvSpPr>
          <p:nvPr/>
        </p:nvSpPr>
        <p:spPr>
          <a:xfrm>
            <a:off x="307620" y="598922"/>
            <a:ext cx="11229724" cy="8479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cap="all" spc="-50" baseline="0">
                <a:solidFill>
                  <a:srgbClr val="002856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/>
            <a:r>
              <a:rPr lang="en-US" sz="5400" dirty="0"/>
              <a:t>DE &amp; AP </a:t>
            </a:r>
            <a:r>
              <a:rPr lang="en-US" sz="5400" dirty="0">
                <a:solidFill>
                  <a:srgbClr val="C00000"/>
                </a:solidFill>
              </a:rPr>
              <a:t>Access</a:t>
            </a:r>
            <a:r>
              <a:rPr lang="en-US" sz="5400" dirty="0"/>
              <a:t> rates </a:t>
            </a:r>
          </a:p>
        </p:txBody>
      </p:sp>
      <p:pic>
        <p:nvPicPr>
          <p:cNvPr id="5" name="Google Shape;94;g315d90b152d_0_15">
            <a:extLst>
              <a:ext uri="{FF2B5EF4-FFF2-40B4-BE49-F238E27FC236}">
                <a16:creationId xmlns:a16="http://schemas.microsoft.com/office/drawing/2014/main" id="{ED5ACD9B-E8F9-CACF-3EAC-D8A7C5314E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4281" b="278"/>
          <a:stretch/>
        </p:blipFill>
        <p:spPr>
          <a:xfrm>
            <a:off x="169218" y="2156604"/>
            <a:ext cx="5852160" cy="4031137"/>
          </a:xfrm>
          <a:prstGeom prst="rect">
            <a:avLst/>
          </a:prstGeom>
          <a:noFill/>
          <a:ln w="57150">
            <a:solidFill>
              <a:srgbClr val="00285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0B676CB-C2DE-D852-ECD9-7A756569C7CA}"/>
              </a:ext>
            </a:extLst>
          </p:cNvPr>
          <p:cNvSpPr txBox="1"/>
          <p:nvPr/>
        </p:nvSpPr>
        <p:spPr>
          <a:xfrm>
            <a:off x="108836" y="1737420"/>
            <a:ext cx="2312752" cy="369332"/>
          </a:xfrm>
          <a:prstGeom prst="rect">
            <a:avLst/>
          </a:prstGeom>
          <a:solidFill>
            <a:srgbClr val="00285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Dual Enrollment</a:t>
            </a:r>
          </a:p>
        </p:txBody>
      </p:sp>
      <p:pic>
        <p:nvPicPr>
          <p:cNvPr id="11" name="Google Shape;140;g315d90b152d_0_32">
            <a:extLst>
              <a:ext uri="{FF2B5EF4-FFF2-40B4-BE49-F238E27FC236}">
                <a16:creationId xmlns:a16="http://schemas.microsoft.com/office/drawing/2014/main" id="{C8F4AAD6-5F77-8DE2-A977-21C02AD3F1E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t="4461"/>
          <a:stretch/>
        </p:blipFill>
        <p:spPr>
          <a:xfrm>
            <a:off x="6200429" y="2143213"/>
            <a:ext cx="5852160" cy="4032504"/>
          </a:xfrm>
          <a:prstGeom prst="rect">
            <a:avLst/>
          </a:prstGeom>
          <a:noFill/>
          <a:ln w="57150">
            <a:solidFill>
              <a:srgbClr val="002856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FDE589-B15F-EE49-792C-8926F934381C}"/>
              </a:ext>
            </a:extLst>
          </p:cNvPr>
          <p:cNvSpPr txBox="1"/>
          <p:nvPr/>
        </p:nvSpPr>
        <p:spPr>
          <a:xfrm>
            <a:off x="6147910" y="1746046"/>
            <a:ext cx="2900290" cy="369332"/>
          </a:xfrm>
          <a:prstGeom prst="rect">
            <a:avLst/>
          </a:prstGeom>
          <a:solidFill>
            <a:srgbClr val="002856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Advanced Placement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E71E0-F8E5-B483-DEA4-577480E9C8BD}"/>
              </a:ext>
            </a:extLst>
          </p:cNvPr>
          <p:cNvSpPr txBox="1"/>
          <p:nvPr/>
        </p:nvSpPr>
        <p:spPr>
          <a:xfrm>
            <a:off x="2767054" y="1746046"/>
            <a:ext cx="223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27% – 55% in CV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494F17-B4FB-53BE-B1E8-984C890CD8A6}"/>
              </a:ext>
            </a:extLst>
          </p:cNvPr>
          <p:cNvSpPr txBox="1"/>
          <p:nvPr/>
        </p:nvSpPr>
        <p:spPr>
          <a:xfrm>
            <a:off x="9358686" y="1718211"/>
            <a:ext cx="197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50% – 75% in CV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8117AB-0296-FECF-1C5F-CD6F71865E10}"/>
              </a:ext>
            </a:extLst>
          </p:cNvPr>
          <p:cNvSpPr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2066AB-88D3-9076-F6D9-0DDD87F4F981}"/>
              </a:ext>
            </a:extLst>
          </p:cNvPr>
          <p:cNvSpPr/>
          <p:nvPr/>
        </p:nvSpPr>
        <p:spPr>
          <a:xfrm>
            <a:off x="0" y="0"/>
            <a:ext cx="453224" cy="1488139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CC5A8F-DCBD-E68B-99DD-EC792C34297F}"/>
              </a:ext>
            </a:extLst>
          </p:cNvPr>
          <p:cNvSpPr/>
          <p:nvPr/>
        </p:nvSpPr>
        <p:spPr>
          <a:xfrm>
            <a:off x="11738776" y="0"/>
            <a:ext cx="453224" cy="1488139"/>
          </a:xfrm>
          <a:prstGeom prst="rect">
            <a:avLst/>
          </a:prstGeom>
          <a:solidFill>
            <a:srgbClr val="00285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A2ED4-7EDA-8F0E-3993-C38240408D0C}"/>
              </a:ext>
            </a:extLst>
          </p:cNvPr>
          <p:cNvSpPr txBox="1"/>
          <p:nvPr/>
        </p:nvSpPr>
        <p:spPr>
          <a:xfrm>
            <a:off x="1868556" y="6259078"/>
            <a:ext cx="2981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50% – 60 % Across CA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927197-6D9D-1B59-920B-1FAC366C84A5}"/>
              </a:ext>
            </a:extLst>
          </p:cNvPr>
          <p:cNvSpPr txBox="1"/>
          <p:nvPr/>
        </p:nvSpPr>
        <p:spPr>
          <a:xfrm>
            <a:off x="7766836" y="6276793"/>
            <a:ext cx="27193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75% – 100 % Across CA </a:t>
            </a:r>
          </a:p>
        </p:txBody>
      </p:sp>
    </p:spTree>
    <p:extLst>
      <p:ext uri="{BB962C8B-B14F-4D97-AF65-F5344CB8AC3E}">
        <p14:creationId xmlns:p14="http://schemas.microsoft.com/office/powerpoint/2010/main" val="37310822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UC Merced 2">
      <a:dk1>
        <a:srgbClr val="000000"/>
      </a:dk1>
      <a:lt1>
        <a:srgbClr val="FFFFFF"/>
      </a:lt1>
      <a:dk2>
        <a:srgbClr val="454545"/>
      </a:dk2>
      <a:lt2>
        <a:srgbClr val="E0E0E0"/>
      </a:lt2>
      <a:accent1>
        <a:srgbClr val="002856"/>
      </a:accent1>
      <a:accent2>
        <a:srgbClr val="CDA430"/>
      </a:accent2>
      <a:accent3>
        <a:srgbClr val="0091B2"/>
      </a:accent3>
      <a:accent4>
        <a:srgbClr val="002856"/>
      </a:accent4>
      <a:accent5>
        <a:srgbClr val="007CBA"/>
      </a:accent5>
      <a:accent6>
        <a:srgbClr val="88C933"/>
      </a:accent6>
      <a:hlink>
        <a:srgbClr val="0091B2"/>
      </a:hlink>
      <a:folHlink>
        <a:srgbClr val="0091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 Pitch" id="{BA0280BF-E6B4-464B-BF28-F0D2A23065D1}" vid="{A1F0DEB3-06CD-4A85-8D08-B66BE056CE0F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Default Theme">
  <a:themeElements>
    <a:clrScheme name="AI - Thank You Slides">
      <a:dk1>
        <a:srgbClr val="747994"/>
      </a:dk1>
      <a:lt1>
        <a:srgbClr val="FFFFFF"/>
      </a:lt1>
      <a:dk2>
        <a:srgbClr val="111340"/>
      </a:dk2>
      <a:lt2>
        <a:srgbClr val="FFFFFF"/>
      </a:lt2>
      <a:accent1>
        <a:srgbClr val="FFC000"/>
      </a:accent1>
      <a:accent2>
        <a:srgbClr val="2075FD"/>
      </a:accent2>
      <a:accent3>
        <a:srgbClr val="4BD6E5"/>
      </a:accent3>
      <a:accent4>
        <a:srgbClr val="F2F2F2"/>
      </a:accent4>
      <a:accent5>
        <a:srgbClr val="E6E6E6"/>
      </a:accent5>
      <a:accent6>
        <a:srgbClr val="C3C8CE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72989E1FFE9A40B398CEB1F02F78C3" ma:contentTypeVersion="13" ma:contentTypeDescription="Create a new document." ma:contentTypeScope="" ma:versionID="c84d99a6943eddf053a5cc3a2b50e4ba">
  <xsd:schema xmlns:xsd="http://www.w3.org/2001/XMLSchema" xmlns:xs="http://www.w3.org/2001/XMLSchema" xmlns:p="http://schemas.microsoft.com/office/2006/metadata/properties" xmlns:ns3="fe72a6d0-8e9b-4512-bcfa-83e9278d6f94" xmlns:ns4="434963d7-de01-4d74-8a49-e9856344cf36" targetNamespace="http://schemas.microsoft.com/office/2006/metadata/properties" ma:root="true" ma:fieldsID="47c9c1f930b0126c7647943e12f408e4" ns3:_="" ns4:_="">
    <xsd:import namespace="fe72a6d0-8e9b-4512-bcfa-83e9278d6f94"/>
    <xsd:import namespace="434963d7-de01-4d74-8a49-e9856344cf3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2a6d0-8e9b-4512-bcfa-83e9278d6f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963d7-de01-4d74-8a49-e9856344cf3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8F753A-1FEC-4DE1-9789-4953915FA88D}">
  <ds:schemaRefs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434963d7-de01-4d74-8a49-e9856344cf36"/>
    <ds:schemaRef ds:uri="http://schemas.microsoft.com/office/2006/metadata/properties"/>
    <ds:schemaRef ds:uri="fe72a6d0-8e9b-4512-bcfa-83e9278d6f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F8F94E-F32B-48AB-BCA1-B1CF6749DE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72a6d0-8e9b-4512-bcfa-83e9278d6f94"/>
    <ds:schemaRef ds:uri="434963d7-de01-4d74-8a49-e9856344c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B7C0A8-E916-432B-957C-AA0F888E0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5866</TotalTime>
  <Words>1307</Words>
  <Application>Microsoft Office PowerPoint</Application>
  <PresentationFormat>Widescreen</PresentationFormat>
  <Paragraphs>142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Century Gothic</vt:lpstr>
      <vt:lpstr>Poppins</vt:lpstr>
      <vt:lpstr>Times New Roman</vt:lpstr>
      <vt:lpstr>Wingdings</vt:lpstr>
      <vt:lpstr>RetrospectVTI</vt:lpstr>
      <vt:lpstr>Custom Design</vt:lpstr>
      <vt:lpstr>Office Theme</vt:lpstr>
      <vt:lpstr>Office Theme</vt:lpstr>
      <vt:lpstr>Default Theme</vt:lpstr>
      <vt:lpstr>POLICY, PLACE, &amp; POSSIBILITY: COLLEGE ACCELERATED PROGRAM Growth and Challenges in THE Central Valley</vt:lpstr>
      <vt:lpstr>PowerPoint Presentation</vt:lpstr>
      <vt:lpstr>Study Context: Understanding Access in California’s Central Valley</vt:lpstr>
      <vt:lpstr>Opportunity Framework </vt:lpstr>
      <vt:lpstr>PowerPoint Presentation</vt:lpstr>
      <vt:lpstr>Data sources &amp; inclusion criteria </vt:lpstr>
      <vt:lpstr>Hierarchical linear Model analyses</vt:lpstr>
      <vt:lpstr>College readiness Opportunity landscape</vt:lpstr>
      <vt:lpstr>PowerPoint Presentation</vt:lpstr>
      <vt:lpstr>PowerPoint Presentation</vt:lpstr>
      <vt:lpstr>CV DE Access &amp; Participation rates lower initially, slightly higher in 2020-2021 (Grades 9-12)</vt:lpstr>
      <vt:lpstr>AP Access rates in CV consistently lower, CV Participation dips in 2020-2021 (Grades 9-12)</vt:lpstr>
      <vt:lpstr>By 2021, high poverty schools have higher DE participation in CV (Grades 9-12)</vt:lpstr>
      <vt:lpstr>Most Ethnic groups in CV had lower DE Participation rates initially, Slightly higher rates by 2020-2021</vt:lpstr>
      <vt:lpstr>DE Participation Differences by Race/Ethnicity</vt:lpstr>
      <vt:lpstr>Predictors of access &amp; participation</vt:lpstr>
      <vt:lpstr>PowerPoint Presentation</vt:lpstr>
      <vt:lpstr>PowerPoint Presentation</vt:lpstr>
      <vt:lpstr>Summar of key Findings</vt:lpstr>
      <vt:lpstr>Implications for Higher Education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2020  virtual commencement</dc:title>
  <dc:creator>Trisha Koenig</dc:creator>
  <cp:lastModifiedBy>Zenaida Aguirre-Munoz</cp:lastModifiedBy>
  <cp:revision>290</cp:revision>
  <cp:lastPrinted>2023-01-25T16:31:52Z</cp:lastPrinted>
  <dcterms:created xsi:type="dcterms:W3CDTF">2020-11-04T20:26:26Z</dcterms:created>
  <dcterms:modified xsi:type="dcterms:W3CDTF">2025-05-05T22:48:00Z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0x010100FB72989E1FFE9A40B398CEB1F02F78C3</vt:lpwstr>
  </property>
</Properties>
</file>