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4" r:id="rId2"/>
  </p:sldMasterIdLst>
  <p:notesMasterIdLst>
    <p:notesMasterId r:id="rId22"/>
  </p:notesMasterIdLst>
  <p:sldIdLst>
    <p:sldId id="343" r:id="rId3"/>
    <p:sldId id="6490" r:id="rId4"/>
    <p:sldId id="6498" r:id="rId5"/>
    <p:sldId id="337" r:id="rId6"/>
    <p:sldId id="676" r:id="rId7"/>
    <p:sldId id="6500" r:id="rId8"/>
    <p:sldId id="281" r:id="rId9"/>
    <p:sldId id="6495" r:id="rId10"/>
    <p:sldId id="432" r:id="rId11"/>
    <p:sldId id="6494" r:id="rId12"/>
    <p:sldId id="667" r:id="rId13"/>
    <p:sldId id="669" r:id="rId14"/>
    <p:sldId id="6492" r:id="rId15"/>
    <p:sldId id="6496" r:id="rId16"/>
    <p:sldId id="6501" r:id="rId17"/>
    <p:sldId id="6502" r:id="rId18"/>
    <p:sldId id="280" r:id="rId19"/>
    <p:sldId id="283" r:id="rId20"/>
    <p:sldId id="3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9FF"/>
    <a:srgbClr val="0024FF"/>
    <a:srgbClr val="6AB3E8"/>
    <a:srgbClr val="4B87EB"/>
    <a:srgbClr val="002856"/>
    <a:srgbClr val="D0D1D9"/>
    <a:srgbClr val="DAA900"/>
    <a:srgbClr val="EDEFF7"/>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9" autoAdjust="0"/>
    <p:restoredTop sz="94634" autoAdjust="0"/>
  </p:normalViewPr>
  <p:slideViewPr>
    <p:cSldViewPr snapToGrid="0">
      <p:cViewPr varScale="1">
        <p:scale>
          <a:sx n="100" d="100"/>
          <a:sy n="100" d="100"/>
        </p:scale>
        <p:origin x="192"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ambria" panose="02040503050406030204" pitchFamily="18"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On-Path Percentage</c:v>
                </c:pt>
              </c:strCache>
            </c:strRef>
          </c:tx>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3ED2-490D-9D7F-5DB9D26A766B}"/>
              </c:ext>
            </c:extLst>
          </c:dPt>
          <c:dPt>
            <c:idx val="1"/>
            <c:invertIfNegative val="0"/>
            <c:bubble3D val="0"/>
            <c:spPr>
              <a:solidFill>
                <a:srgbClr val="A32B30"/>
              </a:solidFill>
              <a:ln>
                <a:noFill/>
              </a:ln>
              <a:effectLst/>
            </c:spPr>
            <c:extLst>
              <c:ext xmlns:c16="http://schemas.microsoft.com/office/drawing/2014/chart" uri="{C3380CC4-5D6E-409C-BE32-E72D297353CC}">
                <c16:uniqueId val="{00000003-3ED2-490D-9D7F-5DB9D26A766B}"/>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PPM Non-Users</c:v>
                </c:pt>
                <c:pt idx="1">
                  <c:v>PPM Users</c:v>
                </c:pt>
              </c:strCache>
            </c:strRef>
          </c:cat>
          <c:val>
            <c:numRef>
              <c:f>Sheet1!$B$2:$B$3</c:f>
              <c:numCache>
                <c:formatCode>0%</c:formatCode>
                <c:ptCount val="2"/>
                <c:pt idx="0">
                  <c:v>0.57999999999999996</c:v>
                </c:pt>
                <c:pt idx="1">
                  <c:v>0.75</c:v>
                </c:pt>
              </c:numCache>
            </c:numRef>
          </c:val>
          <c:extLst>
            <c:ext xmlns:c16="http://schemas.microsoft.com/office/drawing/2014/chart" uri="{C3380CC4-5D6E-409C-BE32-E72D297353CC}">
              <c16:uniqueId val="{00000004-3ED2-490D-9D7F-5DB9D26A766B}"/>
            </c:ext>
          </c:extLst>
        </c:ser>
        <c:dLbls>
          <c:showLegendKey val="0"/>
          <c:showVal val="0"/>
          <c:showCatName val="0"/>
          <c:showSerName val="0"/>
          <c:showPercent val="0"/>
          <c:showBubbleSize val="0"/>
        </c:dLbls>
        <c:gapWidth val="219"/>
        <c:overlap val="-27"/>
        <c:axId val="527684136"/>
        <c:axId val="527681840"/>
      </c:barChart>
      <c:catAx>
        <c:axId val="52768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527681840"/>
        <c:crosses val="autoZero"/>
        <c:auto val="1"/>
        <c:lblAlgn val="ctr"/>
        <c:lblOffset val="100"/>
        <c:noMultiLvlLbl val="0"/>
      </c:catAx>
      <c:valAx>
        <c:axId val="527681840"/>
        <c:scaling>
          <c:orientation val="minMax"/>
        </c:scaling>
        <c:delete val="1"/>
        <c:axPos val="l"/>
        <c:numFmt formatCode="0%" sourceLinked="1"/>
        <c:majorTickMark val="none"/>
        <c:minorTickMark val="none"/>
        <c:tickLblPos val="nextTo"/>
        <c:crossAx val="527684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latin typeface="Cambria" panose="0204050305040603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2016-2017 COHORT</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4-96B1-41B5-A12C-921CB3D7E91A}"/>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5-96B1-41B5-A12C-921CB3D7E91A}"/>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c:v>
                </c:pt>
                <c:pt idx="1">
                  <c:v>Latinx</c:v>
                </c:pt>
                <c:pt idx="2">
                  <c:v>White</c:v>
                </c:pt>
              </c:strCache>
            </c:strRef>
          </c:cat>
          <c:val>
            <c:numRef>
              <c:f>Sheet1!$B$2:$B$4</c:f>
              <c:numCache>
                <c:formatCode>0%</c:formatCode>
                <c:ptCount val="3"/>
                <c:pt idx="0">
                  <c:v>0.67120000000000002</c:v>
                </c:pt>
                <c:pt idx="1">
                  <c:v>0.61880000000000002</c:v>
                </c:pt>
                <c:pt idx="2">
                  <c:v>0.69630000000000003</c:v>
                </c:pt>
              </c:numCache>
            </c:numRef>
          </c:val>
          <c:extLst>
            <c:ext xmlns:c16="http://schemas.microsoft.com/office/drawing/2014/chart" uri="{C3380CC4-5D6E-409C-BE32-E72D297353CC}">
              <c16:uniqueId val="{00000000-96B1-41B5-A12C-921CB3D7E91A}"/>
            </c:ext>
          </c:extLst>
        </c:ser>
        <c:ser>
          <c:idx val="1"/>
          <c:order val="1"/>
          <c:tx>
            <c:strRef>
              <c:f>Sheet1!$C$1</c:f>
              <c:strCache>
                <c:ptCount val="1"/>
                <c:pt idx="0">
                  <c:v>2019-2020 COHORT</c:v>
                </c:pt>
              </c:strCache>
            </c:strRef>
          </c:tx>
          <c:spPr>
            <a:solidFill>
              <a:srgbClr val="A32B3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Black</c:v>
                </c:pt>
                <c:pt idx="1">
                  <c:v>Latinx</c:v>
                </c:pt>
                <c:pt idx="2">
                  <c:v>White</c:v>
                </c:pt>
              </c:strCache>
            </c:strRef>
          </c:cat>
          <c:val>
            <c:numRef>
              <c:f>Sheet1!$C$2:$C$4</c:f>
              <c:numCache>
                <c:formatCode>0%</c:formatCode>
                <c:ptCount val="3"/>
                <c:pt idx="0">
                  <c:v>0.81589999999999996</c:v>
                </c:pt>
                <c:pt idx="1">
                  <c:v>0.79930000000000001</c:v>
                </c:pt>
                <c:pt idx="2">
                  <c:v>0.80520000000000003</c:v>
                </c:pt>
              </c:numCache>
            </c:numRef>
          </c:val>
          <c:extLst>
            <c:ext xmlns:c16="http://schemas.microsoft.com/office/drawing/2014/chart" uri="{C3380CC4-5D6E-409C-BE32-E72D297353CC}">
              <c16:uniqueId val="{00000000-4A6B-40E8-8D47-FB797B1DBFBD}"/>
            </c:ext>
          </c:extLst>
        </c:ser>
        <c:dLbls>
          <c:showLegendKey val="0"/>
          <c:showVal val="0"/>
          <c:showCatName val="0"/>
          <c:showSerName val="0"/>
          <c:showPercent val="0"/>
          <c:showBubbleSize val="0"/>
        </c:dLbls>
        <c:gapWidth val="219"/>
        <c:overlap val="-27"/>
        <c:axId val="527684136"/>
        <c:axId val="527681840"/>
      </c:barChart>
      <c:catAx>
        <c:axId val="52768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527681840"/>
        <c:crosses val="autoZero"/>
        <c:auto val="1"/>
        <c:lblAlgn val="ctr"/>
        <c:lblOffset val="100"/>
        <c:noMultiLvlLbl val="0"/>
      </c:catAx>
      <c:valAx>
        <c:axId val="527681840"/>
        <c:scaling>
          <c:orientation val="minMax"/>
          <c:min val="0.55000000000000004"/>
        </c:scaling>
        <c:delete val="1"/>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mbria" panose="02040503050406030204" pitchFamily="18" charset="0"/>
                    <a:ea typeface="+mn-ea"/>
                    <a:cs typeface="+mn-cs"/>
                  </a:defRPr>
                </a:pPr>
                <a:r>
                  <a:rPr lang="en-US"/>
                  <a:t>On-Path Percentage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0%" sourceLinked="1"/>
        <c:majorTickMark val="none"/>
        <c:minorTickMark val="none"/>
        <c:tickLblPos val="nextTo"/>
        <c:crossAx val="5276841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800">
          <a:latin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Reduction in Units at Time of Degree Award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Sheet1!$B$14</c:f>
              <c:strCache>
                <c:ptCount val="1"/>
                <c:pt idx="0">
                  <c:v>Average units at Graduation: AA/AS</c:v>
                </c:pt>
              </c:strCache>
            </c:strRef>
          </c:tx>
          <c:spPr>
            <a:solidFill>
              <a:srgbClr val="96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Sheet1!$A$15:$A$17</c:f>
              <c:strCache>
                <c:ptCount val="3"/>
                <c:pt idx="0">
                  <c:v>Pre-Program Mapper (2014-18)</c:v>
                </c:pt>
                <c:pt idx="1">
                  <c:v>Transition Year (2018-19)</c:v>
                </c:pt>
                <c:pt idx="2">
                  <c:v>Program Mapper Implemented (2019-21)</c:v>
                </c:pt>
              </c:strCache>
            </c:strRef>
          </c:cat>
          <c:val>
            <c:numRef>
              <c:f>Sheet1!$B$15:$B$17</c:f>
              <c:numCache>
                <c:formatCode>General</c:formatCode>
                <c:ptCount val="3"/>
                <c:pt idx="0">
                  <c:v>88.125</c:v>
                </c:pt>
                <c:pt idx="1">
                  <c:v>82.2</c:v>
                </c:pt>
                <c:pt idx="2">
                  <c:v>78.650000000000006</c:v>
                </c:pt>
              </c:numCache>
            </c:numRef>
          </c:val>
          <c:extLst>
            <c:ext xmlns:c16="http://schemas.microsoft.com/office/drawing/2014/chart" uri="{C3380CC4-5D6E-409C-BE32-E72D297353CC}">
              <c16:uniqueId val="{00000001-A9B3-4F8D-9956-C42ABA81A6FE}"/>
            </c:ext>
          </c:extLst>
        </c:ser>
        <c:ser>
          <c:idx val="1"/>
          <c:order val="1"/>
          <c:tx>
            <c:strRef>
              <c:f>Sheet1!$C$14</c:f>
              <c:strCache>
                <c:ptCount val="1"/>
                <c:pt idx="0">
                  <c:v>Average units at Graduation: ADT</c:v>
                </c:pt>
              </c:strCache>
            </c:strRef>
          </c:tx>
          <c:spPr>
            <a:solidFill>
              <a:schemeClr val="tx1">
                <a:lumMod val="85000"/>
                <a:lumOff val="1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Sheet1!$A$15:$A$17</c:f>
              <c:strCache>
                <c:ptCount val="3"/>
                <c:pt idx="0">
                  <c:v>Pre-Program Mapper (2014-18)</c:v>
                </c:pt>
                <c:pt idx="1">
                  <c:v>Transition Year (2018-19)</c:v>
                </c:pt>
                <c:pt idx="2">
                  <c:v>Program Mapper Implemented (2019-21)</c:v>
                </c:pt>
              </c:strCache>
            </c:strRef>
          </c:cat>
          <c:val>
            <c:numRef>
              <c:f>Sheet1!$C$15:$C$17</c:f>
              <c:numCache>
                <c:formatCode>General</c:formatCode>
                <c:ptCount val="3"/>
                <c:pt idx="0">
                  <c:v>78.099999999999994</c:v>
                </c:pt>
                <c:pt idx="1">
                  <c:v>76.5</c:v>
                </c:pt>
                <c:pt idx="2">
                  <c:v>74.650000000000006</c:v>
                </c:pt>
              </c:numCache>
            </c:numRef>
          </c:val>
          <c:extLst>
            <c:ext xmlns:c16="http://schemas.microsoft.com/office/drawing/2014/chart" uri="{C3380CC4-5D6E-409C-BE32-E72D297353CC}">
              <c16:uniqueId val="{00000003-A9B3-4F8D-9956-C42ABA81A6FE}"/>
            </c:ext>
          </c:extLst>
        </c:ser>
        <c:dLbls>
          <c:showLegendKey val="0"/>
          <c:showVal val="0"/>
          <c:showCatName val="0"/>
          <c:showSerName val="0"/>
          <c:showPercent val="0"/>
          <c:showBubbleSize val="0"/>
        </c:dLbls>
        <c:gapWidth val="219"/>
        <c:overlap val="-27"/>
        <c:axId val="657057744"/>
        <c:axId val="657050856"/>
      </c:barChart>
      <c:catAx>
        <c:axId val="65705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57050856"/>
        <c:crosses val="autoZero"/>
        <c:auto val="1"/>
        <c:lblAlgn val="ctr"/>
        <c:lblOffset val="100"/>
        <c:noMultiLvlLbl val="0"/>
      </c:catAx>
      <c:valAx>
        <c:axId val="657050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5705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FBE51-CA88-3A48-A970-AA350031C2C6}" type="datetimeFigureOut">
              <a:rPr lang="en-US" smtClean="0"/>
              <a:t>5/7/25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1E7B4-2EC3-8340-AA84-49EF49676ACD}" type="slidenum">
              <a:rPr lang="en-US" smtClean="0"/>
              <a:t>‹#›</a:t>
            </a:fld>
            <a:endParaRPr lang="en-US" dirty="0"/>
          </a:p>
        </p:txBody>
      </p:sp>
    </p:spTree>
    <p:extLst>
      <p:ext uri="{BB962C8B-B14F-4D97-AF65-F5344CB8AC3E}">
        <p14:creationId xmlns:p14="http://schemas.microsoft.com/office/powerpoint/2010/main" val="11179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b770895e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b770895e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Tom/Stan</a:t>
            </a:r>
            <a:endParaRPr dirty="0"/>
          </a:p>
        </p:txBody>
      </p:sp>
    </p:spTree>
    <p:extLst>
      <p:ext uri="{BB962C8B-B14F-4D97-AF65-F5344CB8AC3E}">
        <p14:creationId xmlns:p14="http://schemas.microsoft.com/office/powerpoint/2010/main" val="2190040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76B3-C9F3-4040-8BCA-CF8730A35F58}" type="slidenum">
              <a:rPr lang="en-US" smtClean="0"/>
              <a:t>14</a:t>
            </a:fld>
            <a:endParaRPr lang="en-US" dirty="0"/>
          </a:p>
        </p:txBody>
      </p:sp>
    </p:spTree>
    <p:extLst>
      <p:ext uri="{BB962C8B-B14F-4D97-AF65-F5344CB8AC3E}">
        <p14:creationId xmlns:p14="http://schemas.microsoft.com/office/powerpoint/2010/main" val="190617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BB0AC-EFAF-7D70-FA2D-99E04EFFA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62D66-3C62-6329-AEF4-DE60F1F95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0BC7C-0747-6F39-3786-B87397BC3E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8C8C0F-A38A-439C-0068-88C003507059}"/>
              </a:ext>
            </a:extLst>
          </p:cNvPr>
          <p:cNvSpPr>
            <a:spLocks noGrp="1"/>
          </p:cNvSpPr>
          <p:nvPr>
            <p:ph type="sldNum" sz="quarter" idx="5"/>
          </p:nvPr>
        </p:nvSpPr>
        <p:spPr/>
        <p:txBody>
          <a:bodyPr/>
          <a:lstStyle/>
          <a:p>
            <a:fld id="{139E76B3-C9F3-4040-8BCA-CF8730A35F58}" type="slidenum">
              <a:rPr lang="en-US" smtClean="0"/>
              <a:t>15</a:t>
            </a:fld>
            <a:endParaRPr lang="en-US" dirty="0"/>
          </a:p>
        </p:txBody>
      </p:sp>
    </p:spTree>
    <p:extLst>
      <p:ext uri="{BB962C8B-B14F-4D97-AF65-F5344CB8AC3E}">
        <p14:creationId xmlns:p14="http://schemas.microsoft.com/office/powerpoint/2010/main" val="2626647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657D4-B987-8B37-A4B1-724F099E8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4AD30-1AF7-39E7-E2B0-2088633E4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DB0F5-5CFE-6EBE-F45C-157D616E5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59E142-01E3-D214-6513-973E319B11F7}"/>
              </a:ext>
            </a:extLst>
          </p:cNvPr>
          <p:cNvSpPr>
            <a:spLocks noGrp="1"/>
          </p:cNvSpPr>
          <p:nvPr>
            <p:ph type="sldNum" sz="quarter" idx="5"/>
          </p:nvPr>
        </p:nvSpPr>
        <p:spPr/>
        <p:txBody>
          <a:bodyPr/>
          <a:lstStyle/>
          <a:p>
            <a:fld id="{139E76B3-C9F3-4040-8BCA-CF8730A35F58}" type="slidenum">
              <a:rPr lang="en-US" smtClean="0"/>
              <a:t>16</a:t>
            </a:fld>
            <a:endParaRPr lang="en-US" dirty="0"/>
          </a:p>
        </p:txBody>
      </p:sp>
    </p:spTree>
    <p:extLst>
      <p:ext uri="{BB962C8B-B14F-4D97-AF65-F5344CB8AC3E}">
        <p14:creationId xmlns:p14="http://schemas.microsoft.com/office/powerpoint/2010/main" val="107947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JJ</a:t>
            </a:r>
          </a:p>
        </p:txBody>
      </p:sp>
      <p:sp>
        <p:nvSpPr>
          <p:cNvPr id="4" name="Slide Number Placeholder 3"/>
          <p:cNvSpPr>
            <a:spLocks noGrp="1"/>
          </p:cNvSpPr>
          <p:nvPr>
            <p:ph type="sldNum" sz="quarter" idx="5"/>
          </p:nvPr>
        </p:nvSpPr>
        <p:spPr/>
        <p:txBody>
          <a:bodyPr/>
          <a:lstStyle/>
          <a:p>
            <a:pPr>
              <a:defRPr/>
            </a:pPr>
            <a:fld id="{DD71E48D-9728-2F45-B02D-C2713662B4D4}" type="slidenum">
              <a:rPr lang="en-US" smtClean="0"/>
              <a:pPr>
                <a:defRPr/>
              </a:pPr>
              <a:t>17</a:t>
            </a:fld>
            <a:endParaRPr lang="en-US"/>
          </a:p>
        </p:txBody>
      </p:sp>
    </p:spTree>
    <p:extLst>
      <p:ext uri="{BB962C8B-B14F-4D97-AF65-F5344CB8AC3E}">
        <p14:creationId xmlns:p14="http://schemas.microsoft.com/office/powerpoint/2010/main" val="290781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onboarding process, an orientation to the tool is provided. </a:t>
            </a:r>
          </a:p>
        </p:txBody>
      </p:sp>
      <p:sp>
        <p:nvSpPr>
          <p:cNvPr id="4" name="Slide Number Placeholder 3"/>
          <p:cNvSpPr>
            <a:spLocks noGrp="1"/>
          </p:cNvSpPr>
          <p:nvPr>
            <p:ph type="sldNum" sz="quarter" idx="5"/>
          </p:nvPr>
        </p:nvSpPr>
        <p:spPr/>
        <p:txBody>
          <a:bodyPr/>
          <a:lstStyle/>
          <a:p>
            <a:fld id="{96ACC22A-B672-4D40-9871-B56D9713740A}" type="slidenum">
              <a:rPr lang="en-US" smtClean="0"/>
              <a:t>18</a:t>
            </a:fld>
            <a:endParaRPr lang="en-US"/>
          </a:p>
        </p:txBody>
      </p:sp>
    </p:spTree>
    <p:extLst>
      <p:ext uri="{BB962C8B-B14F-4D97-AF65-F5344CB8AC3E}">
        <p14:creationId xmlns:p14="http://schemas.microsoft.com/office/powerpoint/2010/main" val="157209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9c51c90bcf_0_9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9c51c90bcf_0_9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Choice architecture – based on classic research study by Iyengar &amp; Lepper (2000) in which students who had watched “Twelve Angry Men” as part of a class had the option to write a short essay about the film for extra credit. Some students were given 30 possible prompts to choose from, while other students were given 6 possible prompts. What do you think happened? 74% of the students who had six prompts to choose from completed the extra credit assignment while only 60% of those who had 30 prompts to choose from opted to participate. Moreover, students from the limited choice condition actually performed slightly but significantly better.</a:t>
            </a:r>
            <a:endParaRPr dirty="0"/>
          </a:p>
          <a:p>
            <a:pPr marL="0" lvl="0" indent="0" algn="l" rtl="0">
              <a:spcBef>
                <a:spcPts val="0"/>
              </a:spcBef>
              <a:spcAft>
                <a:spcPts val="0"/>
              </a:spcAft>
              <a:buNone/>
            </a:pPr>
            <a:r>
              <a:rPr lang="en-US" dirty="0"/>
              <a:t>GP Conclusion: We need to provide default program maps that cuts through the catalog craziness, transforming the catalog into something that is easy to understand…</a:t>
            </a:r>
            <a:endParaRPr dirty="0"/>
          </a:p>
          <a:p>
            <a:pPr marL="0" lvl="0" indent="0" algn="l" rtl="0">
              <a:spcBef>
                <a:spcPts val="0"/>
              </a:spcBef>
              <a:spcAft>
                <a:spcPts val="0"/>
              </a:spcAft>
              <a:buNone/>
            </a:pPr>
            <a:endParaRPr dirty="0"/>
          </a:p>
        </p:txBody>
      </p:sp>
      <p:sp>
        <p:nvSpPr>
          <p:cNvPr id="549" name="Google Shape;549;g9c51c90bcf_0_9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36289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4c1cb81f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74c1cb81f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Transition to JJ</a:t>
            </a:r>
          </a:p>
          <a:p>
            <a:endParaRPr lang="en-US" dirty="0"/>
          </a:p>
          <a:p>
            <a:r>
              <a:rPr lang="en-US" dirty="0"/>
              <a:t>PPM doesn’t cover every single thing the student needs to know; pathways are suggested, but each are nuanced</a:t>
            </a:r>
          </a:p>
          <a:p>
            <a:r>
              <a:rPr lang="en-US" dirty="0"/>
              <a:t>Acknowledge here that not everyone in the room has seen the mapper or will be using the mapper; we should stay brief here</a:t>
            </a:r>
          </a:p>
        </p:txBody>
      </p:sp>
      <p:sp>
        <p:nvSpPr>
          <p:cNvPr id="4" name="Slide Number Placeholder 3"/>
          <p:cNvSpPr>
            <a:spLocks noGrp="1"/>
          </p:cNvSpPr>
          <p:nvPr>
            <p:ph type="sldNum" sz="quarter" idx="5"/>
          </p:nvPr>
        </p:nvSpPr>
        <p:spPr/>
        <p:txBody>
          <a:bodyPr/>
          <a:lstStyle/>
          <a:p>
            <a:pPr>
              <a:defRPr/>
            </a:pPr>
            <a:fld id="{DD71E48D-9728-2F45-B02D-C2713662B4D4}" type="slidenum">
              <a:rPr lang="en-US" smtClean="0"/>
              <a:pPr>
                <a:defRPr/>
              </a:pPr>
              <a:t>7</a:t>
            </a:fld>
            <a:endParaRPr lang="en-US"/>
          </a:p>
        </p:txBody>
      </p:sp>
    </p:spTree>
    <p:extLst>
      <p:ext uri="{BB962C8B-B14F-4D97-AF65-F5344CB8AC3E}">
        <p14:creationId xmlns:p14="http://schemas.microsoft.com/office/powerpoint/2010/main" val="259046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76B3-C9F3-4040-8BCA-CF8730A35F58}" type="slidenum">
              <a:rPr lang="en-US" smtClean="0"/>
              <a:t>8</a:t>
            </a:fld>
            <a:endParaRPr lang="en-US" dirty="0"/>
          </a:p>
        </p:txBody>
      </p:sp>
    </p:spTree>
    <p:extLst>
      <p:ext uri="{BB962C8B-B14F-4D97-AF65-F5344CB8AC3E}">
        <p14:creationId xmlns:p14="http://schemas.microsoft.com/office/powerpoint/2010/main" val="351919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76B3-C9F3-4040-8BCA-CF8730A35F58}" type="slidenum">
              <a:rPr lang="en-US" smtClean="0"/>
              <a:t>9</a:t>
            </a:fld>
            <a:endParaRPr lang="en-US" dirty="0"/>
          </a:p>
        </p:txBody>
      </p:sp>
    </p:spTree>
    <p:extLst>
      <p:ext uri="{BB962C8B-B14F-4D97-AF65-F5344CB8AC3E}">
        <p14:creationId xmlns:p14="http://schemas.microsoft.com/office/powerpoint/2010/main" val="134114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76B3-C9F3-4040-8BCA-CF8730A35F58}" type="slidenum">
              <a:rPr lang="en-US" smtClean="0"/>
              <a:t>10</a:t>
            </a:fld>
            <a:endParaRPr lang="en-US" dirty="0"/>
          </a:p>
        </p:txBody>
      </p:sp>
    </p:spTree>
    <p:extLst>
      <p:ext uri="{BB962C8B-B14F-4D97-AF65-F5344CB8AC3E}">
        <p14:creationId xmlns:p14="http://schemas.microsoft.com/office/powerpoint/2010/main" val="188152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Ultimately, increasing OPP will result in more students graduating and more students graduating more efficiently.</a:t>
            </a:r>
            <a:endParaRPr dirty="0"/>
          </a:p>
        </p:txBody>
      </p:sp>
      <p:sp>
        <p:nvSpPr>
          <p:cNvPr id="708" name="Google Shape;70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69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Among students pursuing an ADT, White students increased their on-path percentage by 11 percentage points while Black students increased by 15 percentage points and Latinx students increase by 18 percentage points. PPM levels the playing field by elucidating the hidden curriculum in a radically transparent way. This promotes diversity, equity, and inclusion goals as well as completion goals</a:t>
            </a:r>
          </a:p>
          <a:p>
            <a:pPr marL="0" lvl="0" indent="0" algn="l" rtl="0">
              <a:spcBef>
                <a:spcPts val="0"/>
              </a:spcBef>
              <a:spcAft>
                <a:spcPts val="0"/>
              </a:spcAft>
              <a:buNone/>
            </a:pPr>
            <a:endParaRPr dirty="0"/>
          </a:p>
        </p:txBody>
      </p:sp>
      <p:sp>
        <p:nvSpPr>
          <p:cNvPr id="739" name="Google Shape;73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9831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6000" b="1" cap="all" spc="-50" baseline="0">
                <a:solidFill>
                  <a:srgbClr val="002856"/>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b="0" i="0" cap="all" spc="200" baseline="0">
                <a:solidFill>
                  <a:schemeClr val="tx1"/>
                </a:solidFill>
                <a:latin typeface="Calibri" panose="020F0502020204030204" pitchFamily="34" charset="0"/>
                <a:cs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723584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631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1" i="0">
                <a:solidFill>
                  <a:srgbClr val="002856"/>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a:t>Click to edit Master text styles</a:t>
            </a:r>
          </a:p>
        </p:txBody>
      </p:sp>
      <p:sp>
        <p:nvSpPr>
          <p:cNvPr id="6" name="Footer Placeholder 5"/>
          <p:cNvSpPr>
            <a:spLocks noGrp="1"/>
          </p:cNvSpPr>
          <p:nvPr>
            <p:ph type="ftr" sz="quarter" idx="11"/>
          </p:nvPr>
        </p:nvSpPr>
        <p:spPr>
          <a:xfrm>
            <a:off x="1097279" y="6446838"/>
            <a:ext cx="6818262"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04638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6755E-EF22-4B4E-BC86-DD53EF28A4F3}" type="datetimeFigureOut">
              <a:rPr lang="en-US" smtClean="0"/>
              <a:t>5/7/25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A9284B-B30D-4B03-A0D1-D1C65ECD662A}" type="slidenum">
              <a:rPr lang="en-US" smtClean="0"/>
              <a:t>‹#›</a:t>
            </a:fld>
            <a:endParaRPr lang="en-US"/>
          </a:p>
        </p:txBody>
      </p:sp>
    </p:spTree>
    <p:extLst>
      <p:ext uri="{BB962C8B-B14F-4D97-AF65-F5344CB8AC3E}">
        <p14:creationId xmlns:p14="http://schemas.microsoft.com/office/powerpoint/2010/main" val="2440588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6096000" y="0"/>
            <a:ext cx="6096000" cy="68580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dirty="0"/>
              <a:t>Drag picture to placeholder or click icon to add</a:t>
            </a:r>
          </a:p>
        </p:txBody>
      </p:sp>
      <p:sp>
        <p:nvSpPr>
          <p:cNvPr id="8" name="Text Placeholder 18"/>
          <p:cNvSpPr>
            <a:spLocks noGrp="1"/>
          </p:cNvSpPr>
          <p:nvPr>
            <p:ph type="body" sz="quarter" idx="15" hasCustomPrompt="1"/>
          </p:nvPr>
        </p:nvSpPr>
        <p:spPr>
          <a:xfrm>
            <a:off x="914400" y="1166804"/>
            <a:ext cx="7023100" cy="1271595"/>
          </a:xfrm>
          <a:prstGeom prst="rect">
            <a:avLst/>
          </a:prstGeom>
          <a:solidFill>
            <a:schemeClr val="bg1">
              <a:alpha val="75000"/>
            </a:schemeClr>
          </a:solidFill>
        </p:spPr>
        <p:txBody>
          <a:bodyPr lIns="0" tIns="91440" rIns="274320" bIns="0" anchor="t" anchorCtr="0">
            <a:noAutofit/>
          </a:bodyPr>
          <a:lstStyle>
            <a:lvl1pPr marL="0" marR="0" indent="0" algn="l" defTabSz="937832" rtl="0" eaLnBrk="0" fontAlgn="base" latinLnBrk="0" hangingPunct="0">
              <a:lnSpc>
                <a:spcPct val="100000"/>
              </a:lnSpc>
              <a:spcBef>
                <a:spcPct val="20000"/>
              </a:spcBef>
              <a:spcAft>
                <a:spcPct val="0"/>
              </a:spcAft>
              <a:buClrTx/>
              <a:buSzTx/>
              <a:buFont typeface="Times" charset="0"/>
              <a:buNone/>
              <a:tabLst/>
              <a:defRPr sz="4500" b="1" baseline="0">
                <a:solidFill>
                  <a:schemeClr val="tx2"/>
                </a:solidFill>
              </a:defRPr>
            </a:lvl1pPr>
          </a:lstStyle>
          <a:p>
            <a:pPr lvl="0"/>
            <a:r>
              <a:rPr lang="en-US" dirty="0"/>
              <a:t>Click to add a title</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
        <p:nvSpPr>
          <p:cNvPr id="11" name="Text Placeholder 3"/>
          <p:cNvSpPr>
            <a:spLocks noGrp="1"/>
          </p:cNvSpPr>
          <p:nvPr>
            <p:ph type="body" sz="quarter" idx="25"/>
          </p:nvPr>
        </p:nvSpPr>
        <p:spPr>
          <a:xfrm>
            <a:off x="914400" y="2438400"/>
            <a:ext cx="7023343" cy="3870591"/>
          </a:xfrm>
          <a:solidFill>
            <a:schemeClr val="bg1">
              <a:alpha val="75000"/>
            </a:schemeClr>
          </a:solidFill>
        </p:spPr>
        <p:txBody>
          <a:bodyPr lIns="0" tIns="182880" rIns="274320" bIns="91440">
            <a:noAutofit/>
          </a:bodyPr>
          <a:lstStyle>
            <a:lvl1pPr>
              <a:spcBef>
                <a:spcPts val="750"/>
              </a:spcBef>
              <a:defRPr sz="2667"/>
            </a:lvl1pPr>
            <a:lvl2pPr marL="609576">
              <a:spcBef>
                <a:spcPts val="83"/>
              </a:spcBef>
              <a:defRPr sz="2333"/>
            </a:lvl2pPr>
            <a:lvl3pPr marL="1066757">
              <a:spcBef>
                <a:spcPts val="417"/>
              </a:spcBef>
              <a:defRPr sz="2167"/>
            </a:lvl3pPr>
            <a:lvl4pPr>
              <a:defRPr sz="2000"/>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4027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2487-150E-3E93-8A73-9B476F746F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9C1F3-E93A-73C9-6F54-F7DDBE986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4A2AB-966C-650C-AD8F-F141295F7F4D}"/>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35D4AAD0-67A7-2E1A-E9F5-16B034FAF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E7DDC-FD40-7347-75E6-93CBC7FD902E}"/>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172750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637A-F2E7-CA12-6246-811BFD4BB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69E81-C80B-EFB9-E600-081DA0BEF6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6FB8C-2E86-4AD8-7AEB-1E9449FFCC89}"/>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527811FE-7A13-8081-F8B9-E77EA9CE7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BB00-47F6-D1C1-957A-0C47E75E5125}"/>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210349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BD48-921B-2523-8E88-D2088FA75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3CDC96-9683-FB8A-24FF-2DC5926FB6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2751F1-F56B-7B89-4BDB-D18EBBBAE3C8}"/>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B20F02E4-8EEC-2AF6-C545-F9B6BC5FF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84679-3323-4BDF-9D2B-632454A540F5}"/>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2270789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4BD4-C391-97D8-E40E-1EF7400E7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B83F1-4DC6-3E78-D6F8-01DF11FC7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9DC9F-FE9B-0D7C-3EEC-99EE45A519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8BCF74-6176-512B-D982-866C9B41368F}"/>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6" name="Footer Placeholder 5">
            <a:extLst>
              <a:ext uri="{FF2B5EF4-FFF2-40B4-BE49-F238E27FC236}">
                <a16:creationId xmlns:a16="http://schemas.microsoft.com/office/drawing/2014/main" id="{0FCD9801-0CF1-498F-9A87-6EDAD3A9E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ED50F-9902-CF24-47B3-B3B0EEF19A04}"/>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37197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CDE2-0F0E-BABE-E0D5-B1B6245C60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757A1-8A16-6E5B-5C60-020DA0B66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87644-F251-13F2-7895-02FDA0FB78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E3D183-9882-243F-D051-8E2AE2302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AE531-A96D-6E81-16A7-52E02024BE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ED487A-3529-8017-1AA8-29AA1F2FEA40}"/>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8" name="Footer Placeholder 7">
            <a:extLst>
              <a:ext uri="{FF2B5EF4-FFF2-40B4-BE49-F238E27FC236}">
                <a16:creationId xmlns:a16="http://schemas.microsoft.com/office/drawing/2014/main" id="{E7E67A00-A355-56FC-BAD1-D2C912F25A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9BB6F-35A2-47AB-E0E8-C2E09E5BF05E}"/>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1711392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C8FD-510D-79FD-A8D9-432C80FFC2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DFB0B-BA71-95F5-2A46-302646D8DECC}"/>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4" name="Footer Placeholder 3">
            <a:extLst>
              <a:ext uri="{FF2B5EF4-FFF2-40B4-BE49-F238E27FC236}">
                <a16:creationId xmlns:a16="http://schemas.microsoft.com/office/drawing/2014/main" id="{D7D1FC53-8410-493D-B400-4C5C22FCB1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04AFEE-FF91-9B13-7104-5A99D0E4FEBF}"/>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184925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6000" cap="all" spc="-50" baseline="0">
                <a:solidFill>
                  <a:srgbClr val="002856"/>
                </a:solidFill>
              </a:defRPr>
            </a:lvl1pPr>
          </a:lstStyle>
          <a:p>
            <a:r>
              <a:rPr lang="en-US" noProof="0"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b="0" i="0" cap="all" spc="200" baseline="0">
                <a:solidFill>
                  <a:schemeClr val="tx1"/>
                </a:solidFill>
                <a:latin typeface="Calibri" panose="020F0502020204030204" pitchFamily="34" charset="0"/>
                <a:cs typeface="Calibri" panose="020F050202020403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707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71049-157C-FACD-973B-97B856B892E6}"/>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3" name="Footer Placeholder 2">
            <a:extLst>
              <a:ext uri="{FF2B5EF4-FFF2-40B4-BE49-F238E27FC236}">
                <a16:creationId xmlns:a16="http://schemas.microsoft.com/office/drawing/2014/main" id="{1C292E17-606F-821A-7B3F-93C12C1900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236D4C-BA03-D4BC-A7CE-A7E1AF01A1F1}"/>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635396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C030-69A1-974E-B4CD-E9C7520E6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C0AC89-5935-C3AB-45F4-F706B4B71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CE220D-D164-2D3E-D8A5-473CFB84A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083038-975B-DACF-4588-B1E77DC1239A}"/>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6" name="Footer Placeholder 5">
            <a:extLst>
              <a:ext uri="{FF2B5EF4-FFF2-40B4-BE49-F238E27FC236}">
                <a16:creationId xmlns:a16="http://schemas.microsoft.com/office/drawing/2014/main" id="{142C76D8-4A6E-F989-EEC5-98B5F090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2FD9A-EA1C-97DE-5A1A-208FD08DC11C}"/>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86010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AB58-CD91-F6C1-3BF8-80B2495A1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9D351F-08B9-3D9F-B5EB-1DE251F7C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D25BF8-BC17-D812-FF0C-53ACDA5D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161E2A-E505-9370-3E64-7B168727A488}"/>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6" name="Footer Placeholder 5">
            <a:extLst>
              <a:ext uri="{FF2B5EF4-FFF2-40B4-BE49-F238E27FC236}">
                <a16:creationId xmlns:a16="http://schemas.microsoft.com/office/drawing/2014/main" id="{B3E382EA-4079-8849-C424-310198F99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A3264-56C0-3BC8-704A-29EC5E4629AF}"/>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3916432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68F3-89E2-0A76-3E23-DB454E32EF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80CE6-77AA-294E-983F-C11DA4F9AC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EA8F1-4BAF-FCD7-1702-B0B8F74AA8B7}"/>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9749E735-852D-4D9C-6072-27C199EA8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DE333-EE39-EAED-6402-DD622FB54677}"/>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186400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CF02C-6181-CAEF-07FC-C20B0F9A19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472C3-F4F6-A4A3-706D-7EE224697B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74348-F083-0F03-503D-B77007D36369}"/>
              </a:ext>
            </a:extLst>
          </p:cNvPr>
          <p:cNvSpPr>
            <a:spLocks noGrp="1"/>
          </p:cNvSpPr>
          <p:nvPr>
            <p:ph type="dt" sz="half" idx="10"/>
          </p:nvPr>
        </p:nvSpPr>
        <p:spPr/>
        <p:txBody>
          <a:body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7427A5A8-DF40-3F06-6A33-49C60E3F3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7F816-187D-2846-B8EA-7AE35C45E01E}"/>
              </a:ext>
            </a:extLst>
          </p:cNvPr>
          <p:cNvSpPr>
            <a:spLocks noGrp="1"/>
          </p:cNvSpPr>
          <p:nvPr>
            <p:ph type="sldNum" sz="quarter" idx="12"/>
          </p:nvPr>
        </p:nvSpPr>
        <p:spPr/>
        <p:txBody>
          <a:bodyPr/>
          <a:lstStyle/>
          <a:p>
            <a:fld id="{79AFDEF2-CD57-BC4D-8CC6-018537902975}" type="slidenum">
              <a:rPr lang="en-US" smtClean="0"/>
              <a:t>‹#›</a:t>
            </a:fld>
            <a:endParaRPr lang="en-US"/>
          </a:p>
        </p:txBody>
      </p:sp>
    </p:spTree>
    <p:extLst>
      <p:ext uri="{BB962C8B-B14F-4D97-AF65-F5344CB8AC3E}">
        <p14:creationId xmlns:p14="http://schemas.microsoft.com/office/powerpoint/2010/main" val="37091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6096000" y="0"/>
            <a:ext cx="6096000" cy="68580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dirty="0"/>
              <a:t>Drag picture to placeholder or click icon to add</a:t>
            </a:r>
          </a:p>
        </p:txBody>
      </p:sp>
      <p:sp>
        <p:nvSpPr>
          <p:cNvPr id="8" name="Text Placeholder 18"/>
          <p:cNvSpPr>
            <a:spLocks noGrp="1"/>
          </p:cNvSpPr>
          <p:nvPr>
            <p:ph type="body" sz="quarter" idx="15" hasCustomPrompt="1"/>
          </p:nvPr>
        </p:nvSpPr>
        <p:spPr>
          <a:xfrm>
            <a:off x="914400" y="1166804"/>
            <a:ext cx="7023100" cy="1271595"/>
          </a:xfrm>
          <a:prstGeom prst="rect">
            <a:avLst/>
          </a:prstGeom>
          <a:solidFill>
            <a:schemeClr val="bg1">
              <a:alpha val="75000"/>
            </a:schemeClr>
          </a:solidFill>
        </p:spPr>
        <p:txBody>
          <a:bodyPr lIns="0" tIns="91440" rIns="274320" bIns="0" anchor="t" anchorCtr="0">
            <a:noAutofit/>
          </a:bodyPr>
          <a:lstStyle>
            <a:lvl1pPr marL="0" marR="0" indent="0" algn="l" defTabSz="937832" rtl="0" eaLnBrk="0" fontAlgn="base" latinLnBrk="0" hangingPunct="0">
              <a:lnSpc>
                <a:spcPct val="100000"/>
              </a:lnSpc>
              <a:spcBef>
                <a:spcPct val="20000"/>
              </a:spcBef>
              <a:spcAft>
                <a:spcPct val="0"/>
              </a:spcAft>
              <a:buClrTx/>
              <a:buSzTx/>
              <a:buFont typeface="Times" charset="0"/>
              <a:buNone/>
              <a:tabLst/>
              <a:defRPr sz="4500" b="1" baseline="0">
                <a:solidFill>
                  <a:schemeClr val="tx2"/>
                </a:solidFill>
              </a:defRPr>
            </a:lvl1pPr>
          </a:lstStyle>
          <a:p>
            <a:pPr lvl="0"/>
            <a:r>
              <a:rPr lang="en-US" dirty="0"/>
              <a:t>Click to add a title</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
        <p:nvSpPr>
          <p:cNvPr id="11" name="Text Placeholder 3"/>
          <p:cNvSpPr>
            <a:spLocks noGrp="1"/>
          </p:cNvSpPr>
          <p:nvPr>
            <p:ph type="body" sz="quarter" idx="25"/>
          </p:nvPr>
        </p:nvSpPr>
        <p:spPr>
          <a:xfrm>
            <a:off x="914400" y="2438400"/>
            <a:ext cx="7023343" cy="3870591"/>
          </a:xfrm>
          <a:solidFill>
            <a:schemeClr val="bg1">
              <a:alpha val="75000"/>
            </a:schemeClr>
          </a:solidFill>
        </p:spPr>
        <p:txBody>
          <a:bodyPr lIns="0" tIns="182880" rIns="274320" bIns="91440">
            <a:noAutofit/>
          </a:bodyPr>
          <a:lstStyle>
            <a:lvl1pPr>
              <a:spcBef>
                <a:spcPts val="750"/>
              </a:spcBef>
              <a:defRPr sz="2667"/>
            </a:lvl1pPr>
            <a:lvl2pPr marL="609576">
              <a:spcBef>
                <a:spcPts val="83"/>
              </a:spcBef>
              <a:defRPr sz="2333"/>
            </a:lvl2pPr>
            <a:lvl3pPr marL="1066757">
              <a:spcBef>
                <a:spcPts val="417"/>
              </a:spcBef>
              <a:defRPr sz="2167"/>
            </a:lvl3pPr>
            <a:lvl4pPr>
              <a:defRPr sz="2000"/>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923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02856"/>
                </a:solidFill>
              </a:defRPr>
            </a:lvl1pPr>
          </a:lstStyle>
          <a:p>
            <a:r>
              <a:rPr lang="en-US" noProof="0" dirty="0"/>
              <a:t>CLICK TO EDIT MASTER TITLE STYLE</a:t>
            </a:r>
          </a:p>
        </p:txBody>
      </p:sp>
    </p:spTree>
    <p:extLst>
      <p:ext uri="{BB962C8B-B14F-4D97-AF65-F5344CB8AC3E}">
        <p14:creationId xmlns:p14="http://schemas.microsoft.com/office/powerpoint/2010/main" val="343240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02856"/>
                </a:solidFill>
              </a:defRPr>
            </a:lvl1pPr>
          </a:lstStyle>
          <a:p>
            <a:r>
              <a:rPr lang="en-US" noProof="0" dirty="0"/>
              <a:t>CLICK TO EDIT MASTER TITLE STYLE</a:t>
            </a:r>
          </a:p>
        </p:txBody>
      </p:sp>
    </p:spTree>
    <p:extLst>
      <p:ext uri="{BB962C8B-B14F-4D97-AF65-F5344CB8AC3E}">
        <p14:creationId xmlns:p14="http://schemas.microsoft.com/office/powerpoint/2010/main" val="242322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dirty="0"/>
              <a:t>Click icon to add picture</a:t>
            </a:r>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dirty="0"/>
              <a:t>Click icon to add picture</a:t>
            </a:r>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dirty="0"/>
              <a:t>Click icon to add picture</a:t>
            </a:r>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dirty="0"/>
              <a:t>Click icon to add picture</a:t>
            </a:r>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71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39667345-2558-425A-8533-9BFDBCE15005}" type="datetime1">
              <a:rPr lang="en-US" noProof="0" smtClean="0"/>
              <a:t>5/7/25</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fld id="{39667345-2558-425A-8533-9BFDBCE15005}" type="datetime1">
              <a:rPr lang="en-US" noProof="0" smtClean="0"/>
              <a:t>5/7/25</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78" r:id="rId5"/>
    <p:sldLayoutId id="2147483688" r:id="rId6"/>
    <p:sldLayoutId id="2147483692" r:id="rId7"/>
    <p:sldLayoutId id="2147483691" r:id="rId8"/>
    <p:sldLayoutId id="2147483690" r:id="rId9"/>
    <p:sldLayoutId id="2147483689" r:id="rId10"/>
    <p:sldLayoutId id="2147483683" r:id="rId11"/>
    <p:sldLayoutId id="2147483706" r:id="rId12"/>
    <p:sldLayoutId id="2147483707" r:id="rId13"/>
  </p:sldLayoutIdLst>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2800" b="1" i="0" kern="1200" spc="-50" baseline="0">
          <a:solidFill>
            <a:srgbClr val="002856"/>
          </a:solidFill>
          <a:latin typeface="Calibri" panose="020F0502020204030204" pitchFamily="34" charset="0"/>
          <a:ea typeface="+mj-ea"/>
          <a:cs typeface="Calibri" panose="020F0502020204030204" pitchFamily="34" charset="0"/>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b="0" i="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1F77A-5B27-E56E-9067-D24B4D4A6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32739-4C82-D24D-C4B5-7F90BA4B1A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2B35A-B92E-EFE2-C20F-F16805748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C4733-53ED-C047-BC70-080F122F2468}" type="datetimeFigureOut">
              <a:rPr lang="en-US" smtClean="0"/>
              <a:t>5/7/25</a:t>
            </a:fld>
            <a:endParaRPr lang="en-US"/>
          </a:p>
        </p:txBody>
      </p:sp>
      <p:sp>
        <p:nvSpPr>
          <p:cNvPr id="5" name="Footer Placeholder 4">
            <a:extLst>
              <a:ext uri="{FF2B5EF4-FFF2-40B4-BE49-F238E27FC236}">
                <a16:creationId xmlns:a16="http://schemas.microsoft.com/office/drawing/2014/main" id="{91AF226B-AA20-2B54-43C0-72BD1F70F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BF54E5-21E0-DEE2-378C-D908E9FF5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FDEF2-CD57-BC4D-8CC6-018537902975}" type="slidenum">
              <a:rPr lang="en-US" smtClean="0"/>
              <a:t>‹#›</a:t>
            </a:fld>
            <a:endParaRPr lang="en-US"/>
          </a:p>
        </p:txBody>
      </p:sp>
    </p:spTree>
    <p:extLst>
      <p:ext uri="{BB962C8B-B14F-4D97-AF65-F5344CB8AC3E}">
        <p14:creationId xmlns:p14="http://schemas.microsoft.com/office/powerpoint/2010/main" val="10696231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8" r:id="rId12"/>
  </p:sldLayoutIdLst>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lookerstudio.google.com/u/0/reporting/ceee8b05-aff4-47a7-b3b6-bab220429e84/page/p_e7c87u62i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hyperlink" Target="https://lookerstudio.google.com/u/0/reporting/ceee8b05-aff4-47a7-b3b6-bab220429e84/page/p_e7c87u62i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mailto:tburke5@att.net" TargetMode="External"/><Relationship Id="rId7" Type="http://schemas.openxmlformats.org/officeDocument/2006/relationships/image" Target="../media/image2.png"/><Relationship Id="rId2" Type="http://schemas.openxmlformats.org/officeDocument/2006/relationships/hyperlink" Target="mailto:jzimmerman6@ucmerced.edu" TargetMode="Externa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hyperlink" Target="mailto:jjohnson@programmapper.org" TargetMode="External"/><Relationship Id="rId4" Type="http://schemas.openxmlformats.org/officeDocument/2006/relationships/hyperlink" Target="mailto:gmay@cccco.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rogrammapper.org/about/"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programmapper.org/faq/"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Excel_Worksheet.xlsx"/><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programmap.ucmerced.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715315" y="231494"/>
            <a:ext cx="10761370" cy="5983715"/>
          </a:xfrm>
        </p:spPr>
        <p:txBody>
          <a:bodyPr>
            <a:normAutofit fontScale="90000"/>
          </a:bodyPr>
          <a:lstStyle/>
          <a:p>
            <a:pPr>
              <a:lnSpc>
                <a:spcPct val="100000"/>
              </a:lnSpc>
              <a:spcBef>
                <a:spcPts val="0"/>
              </a:spcBef>
            </a:pP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UC Merced/CVHEC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Transfer Project </a:t>
            </a:r>
            <a:br>
              <a:rPr lang="en-US" dirty="0">
                <a:latin typeface="Arial" panose="020B0604020202020204" pitchFamily="34" charset="0"/>
                <a:cs typeface="Arial" panose="020B0604020202020204" pitchFamily="34" charset="0"/>
              </a:rPr>
            </a:br>
            <a:br>
              <a:rPr lang="en-US" b="1" dirty="0"/>
            </a:br>
            <a:br>
              <a:rPr lang="en-US" sz="6000" b="1" dirty="0">
                <a:highlight>
                  <a:srgbClr val="002856"/>
                </a:highlight>
              </a:rPr>
            </a:br>
            <a:br>
              <a:rPr lang="en-US" b="1" dirty="0"/>
            </a:br>
            <a:r>
              <a:rPr lang="en-US" sz="1400" b="0" dirty="0">
                <a:latin typeface="Arial Narrow" panose="020B0604020202020204" pitchFamily="34" charset="0"/>
                <a:cs typeface="Arial Narrow" panose="020B0604020202020204" pitchFamily="34" charset="0"/>
              </a:rPr>
              <a:t>James Zimmerman     Tom Burke	       Jennifer Johnson	              Ginni May	</a:t>
            </a:r>
            <a:br>
              <a:rPr lang="en-US" sz="1400" b="0" dirty="0">
                <a:latin typeface="Arial Narrow" panose="020B0604020202020204" pitchFamily="34" charset="0"/>
                <a:cs typeface="Arial Narrow" panose="020B0604020202020204" pitchFamily="34" charset="0"/>
              </a:rPr>
            </a:br>
            <a:r>
              <a:rPr lang="en-US" sz="1400" b="0" dirty="0">
                <a:latin typeface="Arial Narrow" panose="020B0604020202020204" pitchFamily="34" charset="0"/>
                <a:cs typeface="Arial Narrow" panose="020B0604020202020204" pitchFamily="34" charset="0"/>
              </a:rPr>
              <a:t>Sr. Assoc VPDUE       CVHEC Coordinator      Chief Partnership Officer      Academic Affairs				</a:t>
            </a:r>
            <a:br>
              <a:rPr lang="en-US" sz="1400" b="0" dirty="0">
                <a:latin typeface="Arial Narrow" panose="020B0604020202020204" pitchFamily="34" charset="0"/>
                <a:cs typeface="Arial Narrow" panose="020B0604020202020204" pitchFamily="34" charset="0"/>
              </a:rPr>
            </a:br>
            <a:r>
              <a:rPr lang="en-US" sz="1400" b="0" dirty="0">
                <a:latin typeface="Arial Narrow" panose="020B0604020202020204" pitchFamily="34" charset="0"/>
                <a:cs typeface="Arial Narrow" panose="020B0604020202020204" pitchFamily="34" charset="0"/>
              </a:rPr>
              <a:t>UC Merced 			        </a:t>
            </a:r>
            <a:r>
              <a:rPr lang="en-US" sz="1400" b="0" dirty="0" err="1">
                <a:latin typeface="Arial Narrow" panose="020B0604020202020204" pitchFamily="34" charset="0"/>
                <a:cs typeface="Arial Narrow" panose="020B0604020202020204" pitchFamily="34" charset="0"/>
              </a:rPr>
              <a:t>fccc</a:t>
            </a:r>
            <a:r>
              <a:rPr lang="en-US" sz="1400" b="0" dirty="0">
                <a:latin typeface="Arial Narrow" panose="020B0604020202020204" pitchFamily="34" charset="0"/>
                <a:cs typeface="Arial Narrow" panose="020B0604020202020204" pitchFamily="34" charset="0"/>
              </a:rPr>
              <a:t>		              CCCCO</a:t>
            </a:r>
            <a:br>
              <a:rPr lang="en-US" sz="2700" dirty="0"/>
            </a:br>
            <a:endParaRPr lang="en-US" sz="2700" b="1" dirty="0">
              <a:solidFill>
                <a:srgbClr val="DAA900"/>
              </a:solidFill>
            </a:endParaRPr>
          </a:p>
        </p:txBody>
      </p:sp>
      <p:pic>
        <p:nvPicPr>
          <p:cNvPr id="3" name="Picture 2">
            <a:extLst>
              <a:ext uri="{FF2B5EF4-FFF2-40B4-BE49-F238E27FC236}">
                <a16:creationId xmlns:a16="http://schemas.microsoft.com/office/drawing/2014/main" id="{AA54B32C-EF48-7B3F-E5FB-CA274525A76A}"/>
              </a:ext>
            </a:extLst>
          </p:cNvPr>
          <p:cNvPicPr>
            <a:picLocks noChangeAspect="1"/>
          </p:cNvPicPr>
          <p:nvPr/>
        </p:nvPicPr>
        <p:blipFill>
          <a:blip r:embed="rId2"/>
          <a:stretch>
            <a:fillRect/>
          </a:stretch>
        </p:blipFill>
        <p:spPr>
          <a:xfrm>
            <a:off x="9477039" y="1485900"/>
            <a:ext cx="1624701" cy="1647772"/>
          </a:xfrm>
          <a:prstGeom prst="rect">
            <a:avLst/>
          </a:prstGeom>
        </p:spPr>
      </p:pic>
      <p:pic>
        <p:nvPicPr>
          <p:cNvPr id="6" name="Picture 5" descr="A blue and black logo&#10;&#10;AI-generated content may be incorrect.">
            <a:extLst>
              <a:ext uri="{FF2B5EF4-FFF2-40B4-BE49-F238E27FC236}">
                <a16:creationId xmlns:a16="http://schemas.microsoft.com/office/drawing/2014/main" id="{FD5F6EAD-1EC6-9418-3828-B03CC39BC668}"/>
              </a:ext>
            </a:extLst>
          </p:cNvPr>
          <p:cNvPicPr>
            <a:picLocks noChangeAspect="1"/>
          </p:cNvPicPr>
          <p:nvPr/>
        </p:nvPicPr>
        <p:blipFill>
          <a:blip r:embed="rId3"/>
          <a:stretch>
            <a:fillRect/>
          </a:stretch>
        </p:blipFill>
        <p:spPr>
          <a:xfrm>
            <a:off x="7378700" y="4388078"/>
            <a:ext cx="3946603" cy="1827131"/>
          </a:xfrm>
          <a:prstGeom prst="rect">
            <a:avLst/>
          </a:prstGeom>
        </p:spPr>
      </p:pic>
    </p:spTree>
    <p:extLst>
      <p:ext uri="{BB962C8B-B14F-4D97-AF65-F5344CB8AC3E}">
        <p14:creationId xmlns:p14="http://schemas.microsoft.com/office/powerpoint/2010/main" val="1833365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FF770-1AF2-4FF7-BAFD-03ABFD70DD67}"/>
              </a:ext>
            </a:extLst>
          </p:cNvPr>
          <p:cNvPicPr>
            <a:picLocks noChangeAspect="1"/>
          </p:cNvPicPr>
          <p:nvPr/>
        </p:nvPicPr>
        <p:blipFill rotWithShape="1">
          <a:blip r:embed="rId3"/>
          <a:srcRect r="425" b="-1"/>
          <a:stretch/>
        </p:blipFill>
        <p:spPr>
          <a:xfrm>
            <a:off x="20" y="-183685"/>
            <a:ext cx="12191980" cy="6856718"/>
          </a:xfrm>
          <a:prstGeom prst="rect">
            <a:avLst/>
          </a:prstGeom>
        </p:spPr>
      </p:pic>
      <p:sp>
        <p:nvSpPr>
          <p:cNvPr id="8" name="TextBox 7">
            <a:extLst>
              <a:ext uri="{FF2B5EF4-FFF2-40B4-BE49-F238E27FC236}">
                <a16:creationId xmlns:a16="http://schemas.microsoft.com/office/drawing/2014/main" id="{98E80B7A-B909-452C-A7FF-F1B130754F4A}"/>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Program Pathways Mapper – UC Merced Transfer applications</a:t>
            </a:r>
            <a:endParaRPr lang="en-US" sz="4000" dirty="0">
              <a:solidFill>
                <a:schemeClr val="bg1"/>
              </a:solidFill>
              <a:latin typeface="Bebas Neue Bold" panose="020B0606020202050201" pitchFamily="34" charset="0"/>
            </a:endParaRPr>
          </a:p>
        </p:txBody>
      </p:sp>
      <p:pic>
        <p:nvPicPr>
          <p:cNvPr id="5" name="image8.png">
            <a:extLst>
              <a:ext uri="{FF2B5EF4-FFF2-40B4-BE49-F238E27FC236}">
                <a16:creationId xmlns:a16="http://schemas.microsoft.com/office/drawing/2014/main" id="{19BE210C-E8A8-A868-4B09-D183ECA0ED99}"/>
              </a:ext>
            </a:extLst>
          </p:cNvPr>
          <p:cNvPicPr/>
          <p:nvPr/>
        </p:nvPicPr>
        <p:blipFill>
          <a:blip r:embed="rId4"/>
          <a:srcRect/>
          <a:stretch>
            <a:fillRect/>
          </a:stretch>
        </p:blipFill>
        <p:spPr>
          <a:xfrm>
            <a:off x="1352550" y="1536700"/>
            <a:ext cx="8299450" cy="4718050"/>
          </a:xfrm>
          <a:prstGeom prst="rect">
            <a:avLst/>
          </a:prstGeom>
          <a:ln/>
        </p:spPr>
      </p:pic>
      <p:sp>
        <p:nvSpPr>
          <p:cNvPr id="6" name="TextBox 5">
            <a:extLst>
              <a:ext uri="{FF2B5EF4-FFF2-40B4-BE49-F238E27FC236}">
                <a16:creationId xmlns:a16="http://schemas.microsoft.com/office/drawing/2014/main" id="{3C87D08F-B523-7E6E-8F68-AC98CAF2941D}"/>
              </a:ext>
            </a:extLst>
          </p:cNvPr>
          <p:cNvSpPr txBox="1"/>
          <p:nvPr/>
        </p:nvSpPr>
        <p:spPr>
          <a:xfrm>
            <a:off x="2819400" y="1704975"/>
            <a:ext cx="6343650" cy="369332"/>
          </a:xfrm>
          <a:prstGeom prst="rect">
            <a:avLst/>
          </a:prstGeom>
          <a:noFill/>
        </p:spPr>
        <p:txBody>
          <a:bodyPr wrap="square" rtlCol="0">
            <a:spAutoFit/>
          </a:bodyPr>
          <a:lstStyle/>
          <a:p>
            <a:r>
              <a:rPr lang="en-US" dirty="0">
                <a:highlight>
                  <a:srgbClr val="F6F9FF"/>
                </a:highlight>
              </a:rPr>
              <a:t>Additional Increase in Transfer Applications to UC Merced</a:t>
            </a:r>
          </a:p>
        </p:txBody>
      </p:sp>
    </p:spTree>
    <p:extLst>
      <p:ext uri="{BB962C8B-B14F-4D97-AF65-F5344CB8AC3E}">
        <p14:creationId xmlns:p14="http://schemas.microsoft.com/office/powerpoint/2010/main" val="314754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52"/>
          <p:cNvSpPr txBox="1">
            <a:spLocks noGrp="1"/>
          </p:cNvSpPr>
          <p:nvPr>
            <p:ph type="title"/>
          </p:nvPr>
        </p:nvSpPr>
        <p:spPr>
          <a:xfrm>
            <a:off x="-1" y="261"/>
            <a:ext cx="12192000" cy="1325463"/>
          </a:xfrm>
          <a:prstGeom prst="rect">
            <a:avLst/>
          </a:prstGeom>
          <a:noFill/>
          <a:ln>
            <a:noFill/>
          </a:ln>
        </p:spPr>
        <p:txBody>
          <a:bodyPr spcFirstLastPara="1" vert="horz" wrap="square" lIns="91425" tIns="45700" rIns="91425" bIns="45700" rtlCol="0" anchor="ctr" anchorCtr="0">
            <a:noAutofit/>
          </a:bodyPr>
          <a:lstStyle/>
          <a:p>
            <a:pPr algn="ctr">
              <a:lnSpc>
                <a:spcPct val="100000"/>
              </a:lnSpc>
              <a:buSzPts val="3750"/>
            </a:pPr>
            <a:r>
              <a:rPr lang="en-US" sz="3751" dirty="0">
                <a:ea typeface="Arial"/>
                <a:cs typeface="Arial"/>
                <a:sym typeface="Arial"/>
              </a:rPr>
              <a:t>Evidence of PPM Effectiveness</a:t>
            </a:r>
            <a:br>
              <a:rPr lang="en-US" sz="3751" dirty="0">
                <a:ea typeface="Arial"/>
                <a:cs typeface="Arial"/>
                <a:sym typeface="Arial"/>
              </a:rPr>
            </a:br>
            <a:r>
              <a:rPr lang="en-US" sz="2000" dirty="0">
                <a:solidFill>
                  <a:schemeClr val="tx1">
                    <a:lumMod val="75000"/>
                    <a:lumOff val="25000"/>
                  </a:schemeClr>
                </a:solidFill>
                <a:ea typeface="Arial"/>
                <a:cs typeface="Arial"/>
                <a:sym typeface="Arial"/>
              </a:rPr>
              <a:t>Student Course-Taking Becomes More Focused</a:t>
            </a:r>
            <a:endParaRPr sz="2000" dirty="0">
              <a:solidFill>
                <a:schemeClr val="tx1">
                  <a:lumMod val="75000"/>
                  <a:lumOff val="25000"/>
                </a:schemeClr>
              </a:solidFill>
            </a:endParaRPr>
          </a:p>
        </p:txBody>
      </p:sp>
      <p:pic>
        <p:nvPicPr>
          <p:cNvPr id="712" name="Google Shape;712;p52" descr="Graphic showing students' on-path percentage increasing from 63% in 2016 to 78% in 2019."/>
          <p:cNvPicPr preferRelativeResize="0">
            <a:picLocks noGrp="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607882" y="1773911"/>
            <a:ext cx="6048408" cy="4468761"/>
          </a:xfrm>
          <a:prstGeom prst="rect">
            <a:avLst/>
          </a:prstGeom>
          <a:noFill/>
          <a:ln>
            <a:noFill/>
          </a:ln>
        </p:spPr>
      </p:pic>
      <p:sp>
        <p:nvSpPr>
          <p:cNvPr id="711" name="Google Shape;711;p52"/>
          <p:cNvSpPr/>
          <p:nvPr/>
        </p:nvSpPr>
        <p:spPr>
          <a:xfrm>
            <a:off x="462" y="3895800"/>
            <a:ext cx="184719" cy="307736"/>
          </a:xfrm>
          <a:prstGeom prst="rect">
            <a:avLst/>
          </a:prstGeom>
          <a:noFill/>
          <a:ln>
            <a:noFill/>
          </a:ln>
        </p:spPr>
        <p:txBody>
          <a:bodyPr spcFirstLastPara="1" wrap="square" lIns="91425" tIns="45700" rIns="91425" bIns="45700" anchor="ctr" anchorCtr="0">
            <a:spAutoFit/>
          </a:bodyPr>
          <a:lstStyle/>
          <a:p>
            <a:endParaRPr sz="1400">
              <a:solidFill>
                <a:schemeClr val="dk1"/>
              </a:solidFill>
              <a:latin typeface="Calibri"/>
              <a:ea typeface="Calibri"/>
              <a:cs typeface="Calibri"/>
              <a:sym typeface="Calibri"/>
            </a:endParaRPr>
          </a:p>
        </p:txBody>
      </p:sp>
      <p:sp>
        <p:nvSpPr>
          <p:cNvPr id="713" name="Google Shape;713;p52"/>
          <p:cNvSpPr/>
          <p:nvPr/>
        </p:nvSpPr>
        <p:spPr>
          <a:xfrm>
            <a:off x="2368735" y="1064735"/>
            <a:ext cx="6453499" cy="87936"/>
          </a:xfrm>
          <a:prstGeom prst="rect">
            <a:avLst/>
          </a:prstGeom>
          <a:solidFill>
            <a:schemeClr val="lt1"/>
          </a:solidFill>
          <a:ln>
            <a:noFill/>
          </a:ln>
        </p:spPr>
        <p:txBody>
          <a:bodyPr spcFirstLastPara="1" wrap="square" lIns="91425" tIns="45700" rIns="91425" bIns="45700" anchor="ctr" anchorCtr="0">
            <a:noAutofit/>
          </a:bodyPr>
          <a:lstStyle/>
          <a:p>
            <a:pPr algn="ctr"/>
            <a:endParaRPr sz="2500">
              <a:solidFill>
                <a:schemeClr val="lt1"/>
              </a:solidFill>
              <a:latin typeface="Calibri"/>
              <a:ea typeface="Calibri"/>
              <a:cs typeface="Calibri"/>
              <a:sym typeface="Calibri"/>
            </a:endParaRPr>
          </a:p>
        </p:txBody>
      </p:sp>
      <p:graphicFrame>
        <p:nvGraphicFramePr>
          <p:cNvPr id="6" name="Google Shape;742;p56">
            <a:extLst>
              <a:ext uri="{FF2B5EF4-FFF2-40B4-BE49-F238E27FC236}">
                <a16:creationId xmlns:a16="http://schemas.microsoft.com/office/drawing/2014/main" id="{48205098-9837-46BB-9F49-D6D1DAF03038}"/>
              </a:ext>
            </a:extLst>
          </p:cNvPr>
          <p:cNvGraphicFramePr/>
          <p:nvPr/>
        </p:nvGraphicFramePr>
        <p:xfrm>
          <a:off x="6861862" y="1773912"/>
          <a:ext cx="5061155" cy="446876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97BEBC99-7060-4108-B4BE-0A3EC07ADFC2}"/>
              </a:ext>
            </a:extLst>
          </p:cNvPr>
          <p:cNvSpPr txBox="1"/>
          <p:nvPr/>
        </p:nvSpPr>
        <p:spPr>
          <a:xfrm>
            <a:off x="7095381" y="6300332"/>
            <a:ext cx="1819729" cy="261610"/>
          </a:xfrm>
          <a:prstGeom prst="rect">
            <a:avLst/>
          </a:prstGeom>
          <a:noFill/>
        </p:spPr>
        <p:txBody>
          <a:bodyPr wrap="none" rtlCol="0">
            <a:spAutoFit/>
          </a:bodyPr>
          <a:lstStyle/>
          <a:p>
            <a:r>
              <a:rPr lang="en-US" sz="1100" dirty="0">
                <a:latin typeface="Cambria" panose="02040503050406030204" pitchFamily="18" charset="0"/>
                <a:ea typeface="Cambria" panose="02040503050406030204" pitchFamily="18" charset="0"/>
              </a:rPr>
              <a:t>Source: Bakersfield College</a:t>
            </a:r>
          </a:p>
        </p:txBody>
      </p:sp>
    </p:spTree>
    <p:extLst>
      <p:ext uri="{BB962C8B-B14F-4D97-AF65-F5344CB8AC3E}">
        <p14:creationId xmlns:p14="http://schemas.microsoft.com/office/powerpoint/2010/main" val="153477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6"/>
          <p:cNvSpPr txBox="1">
            <a:spLocks noGrp="1"/>
          </p:cNvSpPr>
          <p:nvPr>
            <p:ph type="title"/>
          </p:nvPr>
        </p:nvSpPr>
        <p:spPr>
          <a:xfrm>
            <a:off x="838200" y="365125"/>
            <a:ext cx="10515600" cy="1132203"/>
          </a:xfrm>
          <a:prstGeom prst="rect">
            <a:avLst/>
          </a:prstGeom>
          <a:noFill/>
          <a:ln>
            <a:noFill/>
          </a:ln>
        </p:spPr>
        <p:txBody>
          <a:bodyPr spcFirstLastPara="1" vert="horz" wrap="square" lIns="91425" tIns="45700" rIns="91425" bIns="45700" rtlCol="0" anchor="ctr" anchorCtr="0">
            <a:normAutofit/>
          </a:bodyPr>
          <a:lstStyle/>
          <a:p>
            <a:pPr>
              <a:buSzPts val="4400"/>
            </a:pPr>
            <a:r>
              <a:rPr lang="en-US" dirty="0">
                <a:ea typeface="Arial"/>
                <a:cs typeface="Arial"/>
                <a:sym typeface="Arial"/>
              </a:rPr>
              <a:t>Evidence of PPM Impact on Equity </a:t>
            </a:r>
            <a:br>
              <a:rPr lang="en-US" sz="3200" dirty="0">
                <a:ea typeface="Arial"/>
                <a:cs typeface="Arial"/>
                <a:sym typeface="Arial"/>
              </a:rPr>
            </a:br>
            <a:r>
              <a:rPr lang="en-US" sz="2700" dirty="0">
                <a:solidFill>
                  <a:schemeClr val="tx1">
                    <a:lumMod val="75000"/>
                    <a:lumOff val="25000"/>
                  </a:schemeClr>
                </a:solidFill>
              </a:rPr>
              <a:t>The PPM has already advanced the equity agenda</a:t>
            </a:r>
            <a:endParaRPr sz="2700" dirty="0">
              <a:solidFill>
                <a:schemeClr val="tx1">
                  <a:lumMod val="75000"/>
                  <a:lumOff val="25000"/>
                </a:schemeClr>
              </a:solidFill>
            </a:endParaRPr>
          </a:p>
        </p:txBody>
      </p:sp>
      <p:sp>
        <p:nvSpPr>
          <p:cNvPr id="743" name="Google Shape;743;p56"/>
          <p:cNvSpPr txBox="1">
            <a:spLocks noGrp="1"/>
          </p:cNvSpPr>
          <p:nvPr>
            <p:ph type="sldNum" sz="quarter" idx="12"/>
          </p:nvPr>
        </p:nvSpPr>
        <p:spPr>
          <a:xfrm>
            <a:off x="8610600" y="6356351"/>
            <a:ext cx="27432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12</a:t>
            </a:fld>
            <a:endParaRPr/>
          </a:p>
        </p:txBody>
      </p:sp>
      <p:graphicFrame>
        <p:nvGraphicFramePr>
          <p:cNvPr id="742" name="Google Shape;742;p56"/>
          <p:cNvGraphicFramePr/>
          <p:nvPr/>
        </p:nvGraphicFramePr>
        <p:xfrm>
          <a:off x="838202" y="1497330"/>
          <a:ext cx="10515599" cy="465892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3A73873-2B89-4E02-8723-7DFBB78383CE}"/>
              </a:ext>
            </a:extLst>
          </p:cNvPr>
          <p:cNvSpPr txBox="1"/>
          <p:nvPr/>
        </p:nvSpPr>
        <p:spPr>
          <a:xfrm>
            <a:off x="977661" y="6408108"/>
            <a:ext cx="1819729" cy="261610"/>
          </a:xfrm>
          <a:prstGeom prst="rect">
            <a:avLst/>
          </a:prstGeom>
          <a:noFill/>
        </p:spPr>
        <p:txBody>
          <a:bodyPr wrap="none" rtlCol="0">
            <a:spAutoFit/>
          </a:bodyPr>
          <a:lstStyle/>
          <a:p>
            <a:r>
              <a:rPr lang="en-US" sz="1100" dirty="0">
                <a:latin typeface="Cambria" panose="02040503050406030204" pitchFamily="18" charset="0"/>
                <a:ea typeface="Cambria" panose="02040503050406030204" pitchFamily="18" charset="0"/>
              </a:rPr>
              <a:t>Source: Bakersfield College</a:t>
            </a:r>
          </a:p>
        </p:txBody>
      </p:sp>
    </p:spTree>
    <p:extLst>
      <p:ext uri="{BB962C8B-B14F-4D97-AF65-F5344CB8AC3E}">
        <p14:creationId xmlns:p14="http://schemas.microsoft.com/office/powerpoint/2010/main" val="1900531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9F80-5546-0424-B35D-BB7F0ACE9B13}"/>
              </a:ext>
            </a:extLst>
          </p:cNvPr>
          <p:cNvSpPr>
            <a:spLocks noGrp="1"/>
          </p:cNvSpPr>
          <p:nvPr>
            <p:ph type="title"/>
          </p:nvPr>
        </p:nvSpPr>
        <p:spPr>
          <a:xfrm>
            <a:off x="838200" y="0"/>
            <a:ext cx="10515600" cy="1325563"/>
          </a:xfrm>
        </p:spPr>
        <p:txBody>
          <a:bodyPr>
            <a:normAutofit/>
          </a:bodyPr>
          <a:lstStyle/>
          <a:p>
            <a:r>
              <a:rPr lang="en-US" sz="4000" dirty="0"/>
              <a:t>Reducing Units Earned at Degree Completion</a:t>
            </a:r>
          </a:p>
        </p:txBody>
      </p:sp>
      <p:graphicFrame>
        <p:nvGraphicFramePr>
          <p:cNvPr id="4" name="Content Placeholder 3">
            <a:extLst>
              <a:ext uri="{FF2B5EF4-FFF2-40B4-BE49-F238E27FC236}">
                <a16:creationId xmlns:a16="http://schemas.microsoft.com/office/drawing/2014/main" id="{D61C0A49-1A54-4AB3-A109-EA30C965B038}"/>
              </a:ext>
            </a:extLst>
          </p:cNvPr>
          <p:cNvGraphicFramePr>
            <a:graphicFrameLocks noGrp="1"/>
          </p:cNvGraphicFramePr>
          <p:nvPr>
            <p:ph idx="1"/>
          </p:nvPr>
        </p:nvGraphicFramePr>
        <p:xfrm>
          <a:off x="578735" y="1325564"/>
          <a:ext cx="11088546" cy="53877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0156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FF770-1AF2-4FF7-BAFD-03ABFD70DD67}"/>
              </a:ext>
            </a:extLst>
          </p:cNvPr>
          <p:cNvPicPr>
            <a:picLocks noChangeAspect="1"/>
          </p:cNvPicPr>
          <p:nvPr/>
        </p:nvPicPr>
        <p:blipFill rotWithShape="1">
          <a:blip r:embed="rId3"/>
          <a:srcRect r="425"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8E80B7A-B909-452C-A7FF-F1B130754F4A}"/>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Program Pathways Mapper – UC Merced Ready to respond</a:t>
            </a:r>
            <a:endParaRPr lang="en-US" sz="4000" dirty="0">
              <a:solidFill>
                <a:schemeClr val="bg1"/>
              </a:solidFill>
              <a:latin typeface="Bebas Neue Bold" panose="020B0606020202050201" pitchFamily="34" charset="0"/>
            </a:endParaRPr>
          </a:p>
        </p:txBody>
      </p:sp>
      <p:sp>
        <p:nvSpPr>
          <p:cNvPr id="2" name="TextBox 1">
            <a:extLst>
              <a:ext uri="{FF2B5EF4-FFF2-40B4-BE49-F238E27FC236}">
                <a16:creationId xmlns:a16="http://schemas.microsoft.com/office/drawing/2014/main" id="{A85C5678-4294-EA4F-ED7C-E46F222CB921}"/>
              </a:ext>
            </a:extLst>
          </p:cNvPr>
          <p:cNvSpPr txBox="1"/>
          <p:nvPr/>
        </p:nvSpPr>
        <p:spPr>
          <a:xfrm>
            <a:off x="1244600" y="1828800"/>
            <a:ext cx="9220200" cy="4154984"/>
          </a:xfrm>
          <a:prstGeom prst="rect">
            <a:avLst/>
          </a:prstGeom>
          <a:noFill/>
        </p:spPr>
        <p:txBody>
          <a:bodyPr wrap="square" rtlCol="0">
            <a:spAutoFit/>
          </a:bodyPr>
          <a:lstStyle/>
          <a:p>
            <a:pPr marL="285750" indent="-285750">
              <a:buFont typeface="Arial" panose="020B0604020202020204" pitchFamily="34" charset="0"/>
              <a:buChar char="•"/>
            </a:pPr>
            <a:r>
              <a:rPr lang="en-US" sz="4400" dirty="0"/>
              <a:t>AB 928 – Berman Bill – Common Course Numbering in California CCs</a:t>
            </a:r>
          </a:p>
          <a:p>
            <a:pPr marL="285750" indent="-285750">
              <a:buFont typeface="Arial" panose="020B0604020202020204" pitchFamily="34" charset="0"/>
              <a:buChar char="•"/>
            </a:pPr>
            <a:r>
              <a:rPr lang="en-US" sz="4400" dirty="0"/>
              <a:t>California General Education Transfer Curriculum (CAL-GETC)</a:t>
            </a:r>
          </a:p>
          <a:p>
            <a:pPr marL="285750" indent="-285750">
              <a:buFont typeface="Arial" panose="020B0604020202020204" pitchFamily="34" charset="0"/>
              <a:buChar char="•"/>
            </a:pPr>
            <a:r>
              <a:rPr lang="en-US" sz="4400" dirty="0"/>
              <a:t>UCOP Transfer Recommendations (UCTP) </a:t>
            </a:r>
          </a:p>
        </p:txBody>
      </p:sp>
    </p:spTree>
    <p:extLst>
      <p:ext uri="{BB962C8B-B14F-4D97-AF65-F5344CB8AC3E}">
        <p14:creationId xmlns:p14="http://schemas.microsoft.com/office/powerpoint/2010/main" val="2710063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D7E7-B01A-D607-4CBF-1D21B05E83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605D82D-E7E9-9A24-31F9-3AC022273317}"/>
              </a:ext>
            </a:extLst>
          </p:cNvPr>
          <p:cNvPicPr>
            <a:picLocks noChangeAspect="1"/>
          </p:cNvPicPr>
          <p:nvPr/>
        </p:nvPicPr>
        <p:blipFill rotWithShape="1">
          <a:blip r:embed="rId3"/>
          <a:srcRect r="425"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22E7282-8E9A-796C-EC04-E566BEF2CD79}"/>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Program Pathways Mapper – Key New Developments</a:t>
            </a:r>
            <a:endParaRPr lang="en-US" sz="4000" dirty="0">
              <a:solidFill>
                <a:schemeClr val="bg1"/>
              </a:solidFill>
              <a:latin typeface="Bebas Neue Bold" panose="020B0606020202050201" pitchFamily="34" charset="0"/>
            </a:endParaRPr>
          </a:p>
        </p:txBody>
      </p:sp>
      <p:sp>
        <p:nvSpPr>
          <p:cNvPr id="2" name="TextBox 1">
            <a:hlinkClick r:id="rId4"/>
            <a:extLst>
              <a:ext uri="{FF2B5EF4-FFF2-40B4-BE49-F238E27FC236}">
                <a16:creationId xmlns:a16="http://schemas.microsoft.com/office/drawing/2014/main" id="{A3741CA5-B078-432B-1A89-253A0869C3E2}"/>
              </a:ext>
            </a:extLst>
          </p:cNvPr>
          <p:cNvSpPr txBox="1"/>
          <p:nvPr/>
        </p:nvSpPr>
        <p:spPr>
          <a:xfrm>
            <a:off x="801539" y="1287244"/>
            <a:ext cx="9973297" cy="59400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Analytics</a:t>
            </a:r>
            <a:r>
              <a:rPr lang="en-US" sz="2400" dirty="0"/>
              <a:t> </a:t>
            </a:r>
            <a:r>
              <a:rPr lang="en-US" sz="2400" dirty="0">
                <a:hlinkClick r:id="rId4"/>
              </a:rPr>
              <a:t>https://lookerstudio.google.com/u/0/reporting/ceee8b05-aff4-47a7-b3b6-bab220429e84/page/p_e7c87u62id</a:t>
            </a:r>
            <a:r>
              <a:rPr lang="en-US" sz="2400" dirty="0"/>
              <a:t>   </a:t>
            </a:r>
            <a:r>
              <a:rPr lang="en-US" sz="4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API Integration Capability</a:t>
            </a:r>
          </a:p>
          <a:p>
            <a:pPr marL="742950" lvl="1" indent="-285750">
              <a:buFont typeface="Arial" panose="020B0604020202020204" pitchFamily="34" charset="0"/>
              <a:buChar char="•"/>
            </a:pPr>
            <a:r>
              <a:rPr lang="en-US" sz="2400" dirty="0" err="1"/>
              <a:t>curriQunet</a:t>
            </a:r>
            <a:endParaRPr lang="en-US" sz="2400" dirty="0"/>
          </a:p>
          <a:p>
            <a:pPr marL="742950" lvl="1" indent="-285750">
              <a:buFont typeface="Arial" panose="020B0604020202020204" pitchFamily="34" charset="0"/>
              <a:buChar char="•"/>
            </a:pPr>
            <a:r>
              <a:rPr lang="en-US" sz="2400" dirty="0" err="1"/>
              <a:t>eLumen</a:t>
            </a:r>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Grant Funding Opportunity</a:t>
            </a:r>
          </a:p>
          <a:p>
            <a:pPr lvl="1"/>
            <a:r>
              <a:rPr lang="en-US" sz="1600" b="1" i="1" u="none" strike="noStrike" baseline="0" dirty="0">
                <a:solidFill>
                  <a:srgbClr val="555759"/>
                </a:solidFill>
                <a:latin typeface="Poppins-BoldItalic"/>
              </a:rPr>
              <a:t>Up to $60,000 in funding is available to support either the implementation of PPM or the sustainability of existing PPM maps.</a:t>
            </a:r>
          </a:p>
          <a:p>
            <a:pPr lvl="1"/>
            <a:r>
              <a:rPr lang="en-US" sz="1600" b="0" i="0" u="none" strike="noStrike" baseline="0" dirty="0">
                <a:solidFill>
                  <a:srgbClr val="555759"/>
                </a:solidFill>
                <a:latin typeface="Poppins-Regular"/>
              </a:rPr>
              <a:t>     This grant opportunity is designed to support CCC, UC, and CSU schools </a:t>
            </a:r>
            <a:r>
              <a:rPr lang="en-US" sz="1600" dirty="0">
                <a:solidFill>
                  <a:srgbClr val="555759"/>
                </a:solidFill>
                <a:latin typeface="Poppins-Regular"/>
              </a:rPr>
              <a:t>with </a:t>
            </a:r>
            <a:r>
              <a:rPr lang="en-US" sz="1600" b="0" i="0" u="none" strike="noStrike" baseline="0" dirty="0">
                <a:solidFill>
                  <a:srgbClr val="555759"/>
                </a:solidFill>
                <a:latin typeface="Poppins-Regular"/>
              </a:rPr>
              <a:t>two options</a:t>
            </a:r>
          </a:p>
          <a:p>
            <a:pPr lvl="1"/>
            <a:r>
              <a:rPr lang="en-US" sz="1600" dirty="0">
                <a:solidFill>
                  <a:srgbClr val="555759"/>
                </a:solidFill>
                <a:latin typeface="ArialMT"/>
              </a:rPr>
              <a:t>   </a:t>
            </a:r>
          </a:p>
          <a:p>
            <a:pPr lvl="1"/>
            <a:r>
              <a:rPr lang="en-US" sz="1600" b="1" i="0" u="none" strike="noStrike" baseline="0" dirty="0">
                <a:solidFill>
                  <a:srgbClr val="555759"/>
                </a:solidFill>
                <a:latin typeface="Poppins-Regular"/>
              </a:rPr>
              <a:t>Option A: </a:t>
            </a:r>
            <a:r>
              <a:rPr lang="en-US" sz="1600" b="0" i="0" u="none" strike="noStrike" baseline="0" dirty="0">
                <a:solidFill>
                  <a:srgbClr val="555759"/>
                </a:solidFill>
                <a:latin typeface="Poppins-Regular"/>
              </a:rPr>
              <a:t>Implementing PPM (up to $60,000)</a:t>
            </a:r>
          </a:p>
          <a:p>
            <a:pPr lvl="1"/>
            <a:r>
              <a:rPr lang="en-US" sz="1600" dirty="0">
                <a:solidFill>
                  <a:srgbClr val="555759"/>
                </a:solidFill>
                <a:latin typeface="ArialMT"/>
              </a:rPr>
              <a:t>   </a:t>
            </a:r>
            <a:r>
              <a:rPr lang="en-US" sz="1600" b="0" i="0" u="none" strike="noStrike" baseline="0" dirty="0">
                <a:solidFill>
                  <a:srgbClr val="555759"/>
                </a:solidFill>
                <a:latin typeface="Poppins-Regular"/>
              </a:rPr>
              <a:t>For schools new to PPM or those looking to fully implement and institutionalize it</a:t>
            </a:r>
          </a:p>
          <a:p>
            <a:pPr lvl="1"/>
            <a:r>
              <a:rPr lang="en-US" sz="1600" dirty="0">
                <a:solidFill>
                  <a:srgbClr val="555759"/>
                </a:solidFill>
                <a:latin typeface="ArialMT"/>
              </a:rPr>
              <a:t>   </a:t>
            </a:r>
          </a:p>
          <a:p>
            <a:pPr lvl="1"/>
            <a:r>
              <a:rPr lang="en-US" sz="1600" b="1" i="0" u="none" strike="noStrike" baseline="0" dirty="0">
                <a:solidFill>
                  <a:srgbClr val="555759"/>
                </a:solidFill>
                <a:latin typeface="Poppins-Regular"/>
              </a:rPr>
              <a:t>Option B: </a:t>
            </a:r>
            <a:r>
              <a:rPr lang="en-US" sz="1600" b="0" i="0" u="none" strike="noStrike" baseline="0" dirty="0">
                <a:solidFill>
                  <a:srgbClr val="555759"/>
                </a:solidFill>
                <a:latin typeface="Poppins-Regular"/>
              </a:rPr>
              <a:t>Sustaining PPM Maps (up to $60,000)</a:t>
            </a:r>
          </a:p>
          <a:p>
            <a:pPr lvl="1"/>
            <a:r>
              <a:rPr lang="en-US" sz="1600" dirty="0">
                <a:solidFill>
                  <a:srgbClr val="555759"/>
                </a:solidFill>
                <a:latin typeface="ArialMT"/>
              </a:rPr>
              <a:t>   </a:t>
            </a:r>
            <a:r>
              <a:rPr lang="en-US" sz="1600" b="0" i="0" u="none" strike="noStrike" baseline="0" dirty="0">
                <a:solidFill>
                  <a:srgbClr val="555759"/>
                </a:solidFill>
                <a:latin typeface="Poppins-Regular"/>
              </a:rPr>
              <a:t>For schools with existing PPM maps looking to ensure long-term sustainability</a:t>
            </a:r>
            <a:endParaRPr lang="en-US" sz="1600" dirty="0"/>
          </a:p>
          <a:p>
            <a:pPr lvl="1"/>
            <a:endParaRPr lang="en-US" sz="2400" dirty="0"/>
          </a:p>
        </p:txBody>
      </p:sp>
    </p:spTree>
    <p:extLst>
      <p:ext uri="{BB962C8B-B14F-4D97-AF65-F5344CB8AC3E}">
        <p14:creationId xmlns:p14="http://schemas.microsoft.com/office/powerpoint/2010/main" val="127001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559D-8F4A-E9DC-71A4-3CF32B8279A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F6F4D46-FFB3-957F-B786-D16FD708E0E1}"/>
              </a:ext>
            </a:extLst>
          </p:cNvPr>
          <p:cNvPicPr>
            <a:picLocks noChangeAspect="1"/>
          </p:cNvPicPr>
          <p:nvPr/>
        </p:nvPicPr>
        <p:blipFill rotWithShape="1">
          <a:blip r:embed="rId3"/>
          <a:srcRect r="425"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14775588-094E-59C9-AC3A-5141F6B7CAFD}"/>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			Program Pathways Mapper </a:t>
            </a:r>
          </a:p>
        </p:txBody>
      </p:sp>
      <p:sp>
        <p:nvSpPr>
          <p:cNvPr id="2" name="TextBox 1">
            <a:hlinkClick r:id="rId4"/>
            <a:extLst>
              <a:ext uri="{FF2B5EF4-FFF2-40B4-BE49-F238E27FC236}">
                <a16:creationId xmlns:a16="http://schemas.microsoft.com/office/drawing/2014/main" id="{93F943B3-A008-2427-AE74-B255390E3297}"/>
              </a:ext>
            </a:extLst>
          </p:cNvPr>
          <p:cNvSpPr txBox="1"/>
          <p:nvPr/>
        </p:nvSpPr>
        <p:spPr>
          <a:xfrm>
            <a:off x="801539" y="1287244"/>
            <a:ext cx="9973297" cy="461665"/>
          </a:xfrm>
          <a:prstGeom prst="rect">
            <a:avLst/>
          </a:prstGeom>
          <a:noFill/>
        </p:spPr>
        <p:txBody>
          <a:bodyPr wrap="square" rtlCol="0">
            <a:spAutoFit/>
          </a:bodyPr>
          <a:lstStyle/>
          <a:p>
            <a:pPr lvl="1"/>
            <a:endParaRPr lang="en-US" sz="2400" dirty="0"/>
          </a:p>
        </p:txBody>
      </p:sp>
      <p:pic>
        <p:nvPicPr>
          <p:cNvPr id="6" name="Picture 5">
            <a:extLst>
              <a:ext uri="{FF2B5EF4-FFF2-40B4-BE49-F238E27FC236}">
                <a16:creationId xmlns:a16="http://schemas.microsoft.com/office/drawing/2014/main" id="{9F9EBE62-84FF-B9D6-2A20-A45C4F4F205A}"/>
              </a:ext>
            </a:extLst>
          </p:cNvPr>
          <p:cNvPicPr>
            <a:picLocks noChangeAspect="1"/>
          </p:cNvPicPr>
          <p:nvPr/>
        </p:nvPicPr>
        <p:blipFill>
          <a:blip r:embed="rId5"/>
          <a:stretch>
            <a:fillRect/>
          </a:stretch>
        </p:blipFill>
        <p:spPr>
          <a:xfrm>
            <a:off x="1852816" y="2840685"/>
            <a:ext cx="8486368" cy="1176630"/>
          </a:xfrm>
          <a:prstGeom prst="rect">
            <a:avLst/>
          </a:prstGeom>
        </p:spPr>
      </p:pic>
    </p:spTree>
    <p:extLst>
      <p:ext uri="{BB962C8B-B14F-4D97-AF65-F5344CB8AC3E}">
        <p14:creationId xmlns:p14="http://schemas.microsoft.com/office/powerpoint/2010/main" val="2160917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women, one in glasses and blazer, talking in business office">
            <a:extLst>
              <a:ext uri="{FF2B5EF4-FFF2-40B4-BE49-F238E27FC236}">
                <a16:creationId xmlns:a16="http://schemas.microsoft.com/office/drawing/2014/main" id="{6F83E390-2A1B-2B0F-B5C2-C65AB4FEB4F8}"/>
              </a:ext>
            </a:extLst>
          </p:cNvPr>
          <p:cNvPicPr>
            <a:picLocks noGrp="1" noChangeAspect="1"/>
          </p:cNvPicPr>
          <p:nvPr>
            <p:ph type="pic" sz="quarter" idx="10"/>
          </p:nvPr>
        </p:nvPicPr>
        <p:blipFill>
          <a:blip r:embed="rId3"/>
          <a:srcRect l="8388" r="8388"/>
          <a:stretch/>
        </p:blipFill>
        <p:spPr/>
      </p:pic>
      <p:sp>
        <p:nvSpPr>
          <p:cNvPr id="5" name="Text Placeholder 4">
            <a:extLst>
              <a:ext uri="{FF2B5EF4-FFF2-40B4-BE49-F238E27FC236}">
                <a16:creationId xmlns:a16="http://schemas.microsoft.com/office/drawing/2014/main" id="{43294AA7-1EEA-5A2C-33B3-72613086B935}"/>
              </a:ext>
            </a:extLst>
          </p:cNvPr>
          <p:cNvSpPr>
            <a:spLocks noGrp="1"/>
          </p:cNvSpPr>
          <p:nvPr>
            <p:ph type="body" sz="quarter" idx="25"/>
          </p:nvPr>
        </p:nvSpPr>
        <p:spPr>
          <a:xfrm>
            <a:off x="587202" y="2380634"/>
            <a:ext cx="5181600" cy="4025853"/>
          </a:xfrm>
        </p:spPr>
        <p:txBody>
          <a:bodyPr/>
          <a:lstStyle/>
          <a:p>
            <a:r>
              <a:rPr lang="en-US" dirty="0"/>
              <a:t>Conversations with faculty</a:t>
            </a:r>
          </a:p>
          <a:p>
            <a:r>
              <a:rPr lang="en-US" dirty="0"/>
              <a:t>Student input</a:t>
            </a:r>
          </a:p>
          <a:p>
            <a:r>
              <a:rPr lang="en-US" dirty="0"/>
              <a:t>Visualize term by term sequenced courses</a:t>
            </a:r>
          </a:p>
          <a:p>
            <a:pPr marL="0" indent="0">
              <a:buNone/>
            </a:pPr>
            <a:endParaRPr lang="en-US" dirty="0"/>
          </a:p>
        </p:txBody>
      </p:sp>
      <p:sp>
        <p:nvSpPr>
          <p:cNvPr id="3" name="Text Placeholder 2">
            <a:extLst>
              <a:ext uri="{FF2B5EF4-FFF2-40B4-BE49-F238E27FC236}">
                <a16:creationId xmlns:a16="http://schemas.microsoft.com/office/drawing/2014/main" id="{CB057232-56DF-A29B-9E26-C1FE25B1823A}"/>
              </a:ext>
            </a:extLst>
          </p:cNvPr>
          <p:cNvSpPr>
            <a:spLocks noGrp="1"/>
          </p:cNvSpPr>
          <p:nvPr>
            <p:ph type="body" sz="quarter" idx="15"/>
          </p:nvPr>
        </p:nvSpPr>
        <p:spPr>
          <a:xfrm>
            <a:off x="483782" y="348097"/>
            <a:ext cx="5468679" cy="1481458"/>
          </a:xfrm>
        </p:spPr>
        <p:txBody>
          <a:bodyPr/>
          <a:lstStyle/>
          <a:p>
            <a:pPr algn="ctr"/>
            <a:r>
              <a:rPr lang="en-US" dirty="0"/>
              <a:t>Creating Clear Maps</a:t>
            </a:r>
          </a:p>
        </p:txBody>
      </p:sp>
      <p:sp>
        <p:nvSpPr>
          <p:cNvPr id="4" name="Slide Number Placeholder 3">
            <a:extLst>
              <a:ext uri="{FF2B5EF4-FFF2-40B4-BE49-F238E27FC236}">
                <a16:creationId xmlns:a16="http://schemas.microsoft.com/office/drawing/2014/main" id="{E4E75F8B-AC31-ADF9-62B7-2EC5803B1A7D}"/>
              </a:ext>
            </a:extLst>
          </p:cNvPr>
          <p:cNvSpPr>
            <a:spLocks noGrp="1"/>
          </p:cNvSpPr>
          <p:nvPr>
            <p:ph type="sldNum" sz="quarter" idx="24"/>
          </p:nvPr>
        </p:nvSpPr>
        <p:spPr/>
        <p:txBody>
          <a:bodyPr/>
          <a:lstStyle/>
          <a:p>
            <a:fld id="{9E131138-2B84-A04F-86C2-ABA3FF6E7279}" type="slidenum">
              <a:rPr lang="en-US" altLang="en-US" smtClean="0"/>
              <a:pPr/>
              <a:t>17</a:t>
            </a:fld>
            <a:endParaRPr lang="en-US" altLang="en-US"/>
          </a:p>
        </p:txBody>
      </p:sp>
    </p:spTree>
    <p:extLst>
      <p:ext uri="{BB962C8B-B14F-4D97-AF65-F5344CB8AC3E}">
        <p14:creationId xmlns:p14="http://schemas.microsoft.com/office/powerpoint/2010/main" val="1845367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writing on board">
            <a:extLst>
              <a:ext uri="{FF2B5EF4-FFF2-40B4-BE49-F238E27FC236}">
                <a16:creationId xmlns:a16="http://schemas.microsoft.com/office/drawing/2014/main" id="{35E95EDF-BC6F-0B1F-1AD5-42C69991D8A5}"/>
              </a:ext>
            </a:extLst>
          </p:cNvPr>
          <p:cNvPicPr>
            <a:picLocks noGrp="1" noChangeAspect="1"/>
          </p:cNvPicPr>
          <p:nvPr>
            <p:ph type="pic" sz="quarter" idx="10"/>
          </p:nvPr>
        </p:nvPicPr>
        <p:blipFill>
          <a:blip r:embed="rId3"/>
          <a:srcRect l="20370" r="20370"/>
          <a:stretch>
            <a:fillRect/>
          </a:stretch>
        </p:blipFill>
        <p:spPr>
          <a:xfrm>
            <a:off x="7435999" y="286968"/>
            <a:ext cx="4756001" cy="6251944"/>
          </a:xfrm>
        </p:spPr>
      </p:pic>
      <p:sp>
        <p:nvSpPr>
          <p:cNvPr id="5" name="Text Placeholder 4">
            <a:extLst>
              <a:ext uri="{FF2B5EF4-FFF2-40B4-BE49-F238E27FC236}">
                <a16:creationId xmlns:a16="http://schemas.microsoft.com/office/drawing/2014/main" id="{76DE1D7B-51DC-9970-4A4C-3879896BB253}"/>
              </a:ext>
            </a:extLst>
          </p:cNvPr>
          <p:cNvSpPr>
            <a:spLocks noGrp="1"/>
          </p:cNvSpPr>
          <p:nvPr>
            <p:ph type="body" sz="quarter" idx="25"/>
          </p:nvPr>
        </p:nvSpPr>
        <p:spPr>
          <a:xfrm>
            <a:off x="350874" y="1493704"/>
            <a:ext cx="3285460" cy="4179791"/>
          </a:xfrm>
          <a:ln w="12700">
            <a:solidFill>
              <a:schemeClr val="tx1"/>
            </a:solidFill>
          </a:ln>
        </p:spPr>
        <p:txBody>
          <a:bodyPr/>
          <a:lstStyle/>
          <a:p>
            <a:pPr marL="0" indent="0">
              <a:buNone/>
            </a:pPr>
            <a:r>
              <a:rPr lang="en-US" sz="1800" b="1" i="1" dirty="0"/>
              <a:t>For the curricular work of map creation</a:t>
            </a:r>
          </a:p>
          <a:p>
            <a:r>
              <a:rPr lang="en-US" sz="2400" dirty="0"/>
              <a:t>Academic Leadership (</a:t>
            </a:r>
            <a:r>
              <a:rPr lang="en-US" sz="2400" dirty="0" err="1"/>
              <a:t>Proj</a:t>
            </a:r>
            <a:r>
              <a:rPr lang="en-US" sz="2400" dirty="0"/>
              <a:t>. Manager)</a:t>
            </a:r>
          </a:p>
          <a:p>
            <a:r>
              <a:rPr lang="en-US" sz="2400" dirty="0"/>
              <a:t>Advisor/counselor</a:t>
            </a:r>
          </a:p>
          <a:p>
            <a:r>
              <a:rPr lang="en-US" sz="2400" dirty="0"/>
              <a:t>Faculty</a:t>
            </a:r>
          </a:p>
          <a:p>
            <a:r>
              <a:rPr lang="en-US" sz="2400" dirty="0"/>
              <a:t>Articulation officer </a:t>
            </a:r>
          </a:p>
          <a:p>
            <a:r>
              <a:rPr lang="en-US" sz="2400" dirty="0"/>
              <a:t>Curriculum chairs/expert</a:t>
            </a:r>
          </a:p>
        </p:txBody>
      </p:sp>
      <p:sp>
        <p:nvSpPr>
          <p:cNvPr id="3" name="Text Placeholder 2">
            <a:extLst>
              <a:ext uri="{FF2B5EF4-FFF2-40B4-BE49-F238E27FC236}">
                <a16:creationId xmlns:a16="http://schemas.microsoft.com/office/drawing/2014/main" id="{E2B600AB-2011-F981-AA18-90C1B85C65FA}"/>
              </a:ext>
            </a:extLst>
          </p:cNvPr>
          <p:cNvSpPr>
            <a:spLocks noGrp="1"/>
          </p:cNvSpPr>
          <p:nvPr>
            <p:ph type="body" sz="quarter" idx="15"/>
          </p:nvPr>
        </p:nvSpPr>
        <p:spPr>
          <a:xfrm>
            <a:off x="1648046" y="0"/>
            <a:ext cx="3657600" cy="1577161"/>
          </a:xfrm>
        </p:spPr>
        <p:txBody>
          <a:bodyPr/>
          <a:lstStyle/>
          <a:p>
            <a:r>
              <a:rPr lang="en-US" dirty="0"/>
              <a:t> Participants</a:t>
            </a:r>
          </a:p>
        </p:txBody>
      </p:sp>
      <p:sp>
        <p:nvSpPr>
          <p:cNvPr id="4" name="Slide Number Placeholder 3">
            <a:extLst>
              <a:ext uri="{FF2B5EF4-FFF2-40B4-BE49-F238E27FC236}">
                <a16:creationId xmlns:a16="http://schemas.microsoft.com/office/drawing/2014/main" id="{16037A83-1CD2-C24C-B1F6-365CEF168851}"/>
              </a:ext>
            </a:extLst>
          </p:cNvPr>
          <p:cNvSpPr>
            <a:spLocks noGrp="1"/>
          </p:cNvSpPr>
          <p:nvPr>
            <p:ph type="sldNum" sz="quarter" idx="24"/>
          </p:nvPr>
        </p:nvSpPr>
        <p:spPr/>
        <p:txBody>
          <a:bodyPr/>
          <a:lstStyle/>
          <a:p>
            <a:fld id="{9E131138-2B84-A04F-86C2-ABA3FF6E7279}" type="slidenum">
              <a:rPr lang="en-US" altLang="en-US" smtClean="0"/>
              <a:pPr/>
              <a:t>18</a:t>
            </a:fld>
            <a:endParaRPr lang="en-US" altLang="en-US"/>
          </a:p>
        </p:txBody>
      </p:sp>
      <p:sp>
        <p:nvSpPr>
          <p:cNvPr id="2" name="TextBox 1">
            <a:extLst>
              <a:ext uri="{FF2B5EF4-FFF2-40B4-BE49-F238E27FC236}">
                <a16:creationId xmlns:a16="http://schemas.microsoft.com/office/drawing/2014/main" id="{5FFDCF0E-00A9-D796-6F0D-B1079875AAB4}"/>
              </a:ext>
            </a:extLst>
          </p:cNvPr>
          <p:cNvSpPr txBox="1"/>
          <p:nvPr/>
        </p:nvSpPr>
        <p:spPr>
          <a:xfrm>
            <a:off x="3858880" y="1518511"/>
            <a:ext cx="3453189" cy="4893647"/>
          </a:xfrm>
          <a:prstGeom prst="rect">
            <a:avLst/>
          </a:prstGeom>
          <a:noFill/>
          <a:ln>
            <a:solidFill>
              <a:schemeClr val="tx1"/>
            </a:solidFill>
          </a:ln>
        </p:spPr>
        <p:txBody>
          <a:bodyPr wrap="square" rtlCol="0">
            <a:spAutoFit/>
          </a:bodyPr>
          <a:lstStyle/>
          <a:p>
            <a:r>
              <a:rPr lang="en-US" b="1" i="1" dirty="0"/>
              <a:t>For the technical work of </a:t>
            </a:r>
          </a:p>
          <a:p>
            <a:r>
              <a:rPr lang="en-US" b="1" i="1" dirty="0"/>
              <a:t>map creation in the tool</a:t>
            </a:r>
          </a:p>
          <a:p>
            <a:pPr marL="285750" indent="-285750">
              <a:buFont typeface="Wingdings" panose="05000000000000000000" pitchFamily="2" charset="2"/>
              <a:buChar char="Ø"/>
            </a:pPr>
            <a:endParaRPr lang="en-US" b="1" i="1" dirty="0"/>
          </a:p>
          <a:p>
            <a:pPr marL="342900" indent="-342900">
              <a:buFont typeface="Wingdings" panose="05000000000000000000" pitchFamily="2" charset="2"/>
              <a:buChar char="Ø"/>
            </a:pPr>
            <a:r>
              <a:rPr lang="en-US" sz="2400" dirty="0"/>
              <a:t>Academic Leadership</a:t>
            </a:r>
          </a:p>
          <a:p>
            <a:r>
              <a:rPr lang="en-US" sz="2400" dirty="0"/>
              <a:t>  (</a:t>
            </a:r>
            <a:r>
              <a:rPr lang="en-US" sz="2400" dirty="0" err="1"/>
              <a:t>Proj</a:t>
            </a:r>
            <a:r>
              <a:rPr lang="en-US" sz="2400" dirty="0"/>
              <a:t>. Manager)</a:t>
            </a:r>
          </a:p>
          <a:p>
            <a:pPr marL="342900" indent="-342900">
              <a:buFont typeface="Wingdings" panose="05000000000000000000" pitchFamily="2" charset="2"/>
              <a:buChar char="Ø"/>
            </a:pPr>
            <a:r>
              <a:rPr lang="en-US" sz="2400" dirty="0"/>
              <a:t>Author of maps </a:t>
            </a:r>
          </a:p>
          <a:p>
            <a:r>
              <a:rPr lang="en-US" sz="2400" dirty="0"/>
              <a:t>    in the Mapper</a:t>
            </a:r>
          </a:p>
          <a:p>
            <a:pPr marL="342900" indent="-342900">
              <a:buFont typeface="Wingdings" panose="05000000000000000000" pitchFamily="2" charset="2"/>
              <a:buChar char="Ø"/>
            </a:pPr>
            <a:r>
              <a:rPr lang="en-US" sz="2400" dirty="0"/>
              <a:t>IT</a:t>
            </a:r>
          </a:p>
          <a:p>
            <a:r>
              <a:rPr lang="en-US" sz="2400" dirty="0"/>
              <a:t>Possible consults with</a:t>
            </a:r>
          </a:p>
          <a:p>
            <a:r>
              <a:rPr lang="en-US" sz="2400" dirty="0"/>
              <a:t> Registrar,  Articulation</a:t>
            </a:r>
          </a:p>
          <a:p>
            <a:r>
              <a:rPr lang="en-US" sz="2400" dirty="0"/>
              <a:t> Officer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0447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FE83D-5203-1E4A-BC03-BF9F9D0FC073}"/>
              </a:ext>
            </a:extLst>
          </p:cNvPr>
          <p:cNvSpPr/>
          <p:nvPr/>
        </p:nvSpPr>
        <p:spPr>
          <a:xfrm>
            <a:off x="861660" y="1129117"/>
            <a:ext cx="5392384" cy="3785652"/>
          </a:xfrm>
          <a:prstGeom prst="rect">
            <a:avLst/>
          </a:prstGeom>
        </p:spPr>
        <p:txBody>
          <a:bodyPr wrap="square">
            <a:spAutoFit/>
          </a:bodyPr>
          <a:lstStyle/>
          <a:p>
            <a:pPr algn="ctr">
              <a:buClr>
                <a:schemeClr val="dk1"/>
              </a:buClr>
              <a:buSzPts val="1100"/>
            </a:pPr>
            <a:endParaRPr lang="en-US" sz="3600" dirty="0">
              <a:latin typeface="Calibri" panose="020F0502020204030204" pitchFamily="34" charset="0"/>
              <a:ea typeface="Proxima Nova"/>
              <a:cs typeface="Calibri" panose="020F0502020204030204" pitchFamily="34" charset="0"/>
              <a:sym typeface="Proxima Nova"/>
            </a:endParaRPr>
          </a:p>
          <a:p>
            <a:pPr algn="ctr">
              <a:buClr>
                <a:schemeClr val="dk1"/>
              </a:buClr>
              <a:buSzPts val="1100"/>
            </a:pPr>
            <a:r>
              <a:rPr lang="en-US" sz="3600" dirty="0">
                <a:latin typeface="Calibri" panose="020F0502020204030204" pitchFamily="34" charset="0"/>
                <a:ea typeface="Proxima Nova"/>
                <a:cs typeface="Calibri" panose="020F0502020204030204" pitchFamily="34" charset="0"/>
                <a:sym typeface="Proxima Nova"/>
              </a:rPr>
              <a:t>We are happy to answer any questions you might have.</a:t>
            </a:r>
          </a:p>
          <a:p>
            <a:pPr algn="ctr">
              <a:buClr>
                <a:schemeClr val="dk1"/>
              </a:buClr>
              <a:buSzPts val="1100"/>
            </a:pPr>
            <a:r>
              <a:rPr lang="en-US" sz="2400" dirty="0">
                <a:latin typeface="Calibri" panose="020F0502020204030204" pitchFamily="34" charset="0"/>
                <a:ea typeface="Proxima Nova"/>
                <a:cs typeface="Calibri" panose="020F0502020204030204" pitchFamily="34" charset="0"/>
                <a:sym typeface="Proxima Nova"/>
                <a:hlinkClick r:id="rId2"/>
              </a:rPr>
              <a:t>jzimmerman6@ucmerced.edu</a:t>
            </a:r>
            <a:endParaRPr lang="en-US" sz="2400" dirty="0">
              <a:latin typeface="Calibri" panose="020F0502020204030204" pitchFamily="34" charset="0"/>
              <a:ea typeface="Proxima Nova"/>
              <a:cs typeface="Calibri" panose="020F0502020204030204" pitchFamily="34" charset="0"/>
              <a:sym typeface="Proxima Nova"/>
            </a:endParaRPr>
          </a:p>
          <a:p>
            <a:pPr algn="ctr">
              <a:buClr>
                <a:schemeClr val="dk1"/>
              </a:buClr>
              <a:buSzPts val="1100"/>
            </a:pPr>
            <a:r>
              <a:rPr lang="en-US" sz="2400" dirty="0">
                <a:latin typeface="Calibri" panose="020F0502020204030204" pitchFamily="34" charset="0"/>
                <a:ea typeface="Proxima Nova"/>
                <a:cs typeface="Calibri" panose="020F0502020204030204" pitchFamily="34" charset="0"/>
                <a:sym typeface="Proxima Nova"/>
                <a:hlinkClick r:id="rId3"/>
              </a:rPr>
              <a:t>tburke5@att.net</a:t>
            </a:r>
            <a:endParaRPr lang="en-US" sz="2400" dirty="0">
              <a:latin typeface="Calibri" panose="020F0502020204030204" pitchFamily="34" charset="0"/>
              <a:ea typeface="Proxima Nova"/>
              <a:cs typeface="Calibri" panose="020F0502020204030204" pitchFamily="34" charset="0"/>
              <a:sym typeface="Proxima Nova"/>
            </a:endParaRPr>
          </a:p>
          <a:p>
            <a:pPr algn="ctr">
              <a:buClr>
                <a:schemeClr val="dk1"/>
              </a:buClr>
              <a:buSzPts val="1100"/>
            </a:pPr>
            <a:r>
              <a:rPr lang="en-US" sz="2400" dirty="0">
                <a:latin typeface="Calibri" panose="020F0502020204030204" pitchFamily="34" charset="0"/>
                <a:ea typeface="Proxima Nova"/>
                <a:cs typeface="Calibri" panose="020F0502020204030204" pitchFamily="34" charset="0"/>
                <a:sym typeface="Proxima Nova"/>
                <a:hlinkClick r:id="rId4"/>
              </a:rPr>
              <a:t>gmay@cccco.edu </a:t>
            </a:r>
            <a:endParaRPr lang="en-US" sz="2400" dirty="0">
              <a:latin typeface="Calibri" panose="020F0502020204030204" pitchFamily="34" charset="0"/>
              <a:ea typeface="Proxima Nova"/>
              <a:cs typeface="Calibri" panose="020F0502020204030204" pitchFamily="34" charset="0"/>
              <a:sym typeface="Proxima Nova"/>
            </a:endParaRPr>
          </a:p>
          <a:p>
            <a:pPr algn="ctr">
              <a:buClr>
                <a:schemeClr val="dk1"/>
              </a:buClr>
              <a:buSzPts val="1100"/>
            </a:pPr>
            <a:r>
              <a:rPr lang="en-US" sz="1600" dirty="0">
                <a:latin typeface="Calibri" panose="020F0502020204030204" pitchFamily="34" charset="0"/>
                <a:ea typeface="Proxima Nova"/>
                <a:cs typeface="Calibri" panose="020F0502020204030204" pitchFamily="34" charset="0"/>
                <a:sym typeface="Proxima Nova"/>
              </a:rPr>
              <a:t> </a:t>
            </a:r>
            <a:r>
              <a:rPr lang="en-US" sz="2400" dirty="0">
                <a:latin typeface="Calibri" panose="020F0502020204030204" pitchFamily="34" charset="0"/>
                <a:ea typeface="Proxima Nova"/>
                <a:cs typeface="Calibri" panose="020F0502020204030204" pitchFamily="34" charset="0"/>
                <a:sym typeface="Proxima Nova"/>
                <a:hlinkClick r:id="rId5"/>
              </a:rPr>
              <a:t>jjohnson@programmapper.org</a:t>
            </a:r>
            <a:endParaRPr lang="en-US" sz="2400" dirty="0">
              <a:latin typeface="Calibri" panose="020F0502020204030204" pitchFamily="34" charset="0"/>
              <a:ea typeface="Proxima Nova"/>
              <a:cs typeface="Calibri" panose="020F0502020204030204" pitchFamily="34" charset="0"/>
              <a:sym typeface="Proxima Nova"/>
            </a:endParaRPr>
          </a:p>
        </p:txBody>
      </p:sp>
      <p:sp>
        <p:nvSpPr>
          <p:cNvPr id="3" name="TextBox 2">
            <a:extLst>
              <a:ext uri="{FF2B5EF4-FFF2-40B4-BE49-F238E27FC236}">
                <a16:creationId xmlns:a16="http://schemas.microsoft.com/office/drawing/2014/main" id="{F0C42888-C6C0-9245-A861-00BE3E6B0C28}"/>
              </a:ext>
            </a:extLst>
          </p:cNvPr>
          <p:cNvSpPr txBox="1"/>
          <p:nvPr/>
        </p:nvSpPr>
        <p:spPr>
          <a:xfrm>
            <a:off x="4554733" y="705677"/>
            <a:ext cx="3082533" cy="830997"/>
          </a:xfrm>
          <a:prstGeom prst="rect">
            <a:avLst/>
          </a:prstGeom>
          <a:noFill/>
        </p:spPr>
        <p:txBody>
          <a:bodyPr wrap="square" rtlCol="0">
            <a:spAutoFit/>
          </a:bodyPr>
          <a:lstStyle/>
          <a:p>
            <a:pPr algn="ctr"/>
            <a:r>
              <a:rPr lang="en-US" sz="4800" dirty="0">
                <a:latin typeface="Calibri" panose="020F0502020204030204" pitchFamily="34" charset="0"/>
                <a:cs typeface="Calibri" panose="020F0502020204030204" pitchFamily="34" charset="0"/>
              </a:rPr>
              <a:t>Q and A</a:t>
            </a:r>
          </a:p>
        </p:txBody>
      </p:sp>
      <p:pic>
        <p:nvPicPr>
          <p:cNvPr id="10" name="Picture 9">
            <a:extLst>
              <a:ext uri="{FF2B5EF4-FFF2-40B4-BE49-F238E27FC236}">
                <a16:creationId xmlns:a16="http://schemas.microsoft.com/office/drawing/2014/main" id="{050D603C-5D0F-12EE-B39A-3630EDC88C51}"/>
              </a:ext>
            </a:extLst>
          </p:cNvPr>
          <p:cNvPicPr>
            <a:picLocks noChangeAspect="1"/>
          </p:cNvPicPr>
          <p:nvPr/>
        </p:nvPicPr>
        <p:blipFill>
          <a:blip r:embed="rId6"/>
          <a:stretch>
            <a:fillRect/>
          </a:stretch>
        </p:blipFill>
        <p:spPr>
          <a:xfrm>
            <a:off x="9296401" y="1129116"/>
            <a:ext cx="2033940" cy="2266637"/>
          </a:xfrm>
          <a:prstGeom prst="rect">
            <a:avLst/>
          </a:prstGeom>
        </p:spPr>
      </p:pic>
      <p:pic>
        <p:nvPicPr>
          <p:cNvPr id="4" name="Picture 3" descr="A blue and black logo&#10;&#10;AI-generated content may be incorrect.">
            <a:extLst>
              <a:ext uri="{FF2B5EF4-FFF2-40B4-BE49-F238E27FC236}">
                <a16:creationId xmlns:a16="http://schemas.microsoft.com/office/drawing/2014/main" id="{B55D7751-CB89-A5CD-B717-26BBE34A2520}"/>
              </a:ext>
            </a:extLst>
          </p:cNvPr>
          <p:cNvPicPr>
            <a:picLocks noChangeAspect="1"/>
          </p:cNvPicPr>
          <p:nvPr/>
        </p:nvPicPr>
        <p:blipFill>
          <a:blip r:embed="rId7"/>
          <a:stretch>
            <a:fillRect/>
          </a:stretch>
        </p:blipFill>
        <p:spPr>
          <a:xfrm>
            <a:off x="7742175" y="4375811"/>
            <a:ext cx="3946603" cy="1827131"/>
          </a:xfrm>
          <a:prstGeom prst="rect">
            <a:avLst/>
          </a:prstGeom>
        </p:spPr>
      </p:pic>
    </p:spTree>
    <p:extLst>
      <p:ext uri="{BB962C8B-B14F-4D97-AF65-F5344CB8AC3E}">
        <p14:creationId xmlns:p14="http://schemas.microsoft.com/office/powerpoint/2010/main" val="341007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pPr algn="ctr"/>
            <a:r>
              <a:rPr lang="en-US"/>
              <a:t>Fast Facts</a:t>
            </a:r>
            <a:endParaRPr lang="en-US" sz="2700" dirty="0"/>
          </a:p>
        </p:txBody>
      </p:sp>
      <p:sp>
        <p:nvSpPr>
          <p:cNvPr id="11" name="Google Shape;495;p74">
            <a:extLst>
              <a:ext uri="{FF2B5EF4-FFF2-40B4-BE49-F238E27FC236}">
                <a16:creationId xmlns:a16="http://schemas.microsoft.com/office/drawing/2014/main" id="{163B8C26-F89E-4941-8D1C-F21B2182F17C}"/>
              </a:ext>
            </a:extLst>
          </p:cNvPr>
          <p:cNvSpPr txBox="1">
            <a:spLocks/>
          </p:cNvSpPr>
          <p:nvPr/>
        </p:nvSpPr>
        <p:spPr>
          <a:xfrm>
            <a:off x="880153" y="1533298"/>
            <a:ext cx="10431694" cy="4697820"/>
          </a:xfrm>
          <a:prstGeom prst="rect">
            <a:avLst/>
          </a:prstGeom>
        </p:spPr>
        <p:txBody>
          <a:bodyPr spcFirstLastPara="1" vert="horz" wrap="square" lIns="121900" tIns="121900" rIns="121900" bIns="121900" rtlCol="0" anchor="t"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96" indent="-457200"/>
            <a:r>
              <a:rPr lang="en-US" sz="2400" b="1" dirty="0">
                <a:latin typeface="+mn-lt"/>
              </a:rPr>
              <a:t>Number of maps developed to date: 14,969</a:t>
            </a:r>
          </a:p>
          <a:p>
            <a:pPr marL="609596" indent="-457200"/>
            <a:endParaRPr lang="en-US" sz="2400" dirty="0">
              <a:latin typeface="+mn-lt"/>
            </a:endParaRPr>
          </a:p>
          <a:p>
            <a:pPr marL="609596" indent="-457200"/>
            <a:r>
              <a:rPr lang="en-US" sz="2400" b="1" dirty="0">
                <a:latin typeface="+mn-lt"/>
              </a:rPr>
              <a:t>75 campuses with published maps</a:t>
            </a:r>
          </a:p>
          <a:p>
            <a:pPr marL="1066796" lvl="1" indent="-457200"/>
            <a:r>
              <a:rPr lang="en-US" dirty="0">
                <a:latin typeface="+mn-lt"/>
              </a:rPr>
              <a:t>59 California Community Colleges</a:t>
            </a:r>
          </a:p>
          <a:p>
            <a:pPr marL="1066796" lvl="1" indent="-457200"/>
            <a:r>
              <a:rPr lang="en-US" dirty="0">
                <a:latin typeface="+mn-lt"/>
              </a:rPr>
              <a:t> 8 CSU’s</a:t>
            </a:r>
          </a:p>
          <a:p>
            <a:pPr marL="1066796" lvl="1" indent="-457200"/>
            <a:r>
              <a:rPr lang="en-US" dirty="0">
                <a:latin typeface="+mn-lt"/>
              </a:rPr>
              <a:t> 2  UC’s</a:t>
            </a:r>
          </a:p>
          <a:p>
            <a:pPr marL="1066796" lvl="1" indent="-457200"/>
            <a:r>
              <a:rPr lang="en-US" dirty="0">
                <a:latin typeface="+mn-lt"/>
              </a:rPr>
              <a:t> 6 Out-of-state institutions (WA &amp; OR)</a:t>
            </a:r>
          </a:p>
          <a:p>
            <a:pPr marL="609596" indent="-457200"/>
            <a:endParaRPr lang="en-US" sz="2400" dirty="0">
              <a:latin typeface="+mn-lt"/>
            </a:endParaRPr>
          </a:p>
          <a:p>
            <a:pPr marL="609596" indent="-457200"/>
            <a:r>
              <a:rPr lang="en-US" sz="2400" b="1" dirty="0">
                <a:latin typeface="+mn-lt"/>
              </a:rPr>
              <a:t>PPM Implementation in progress:</a:t>
            </a:r>
          </a:p>
          <a:p>
            <a:pPr marL="1066796" lvl="1" indent="-457200"/>
            <a:r>
              <a:rPr lang="en-US" sz="2000" dirty="0">
                <a:latin typeface="+mn-lt"/>
              </a:rPr>
              <a:t>21 California Community Colleges</a:t>
            </a:r>
          </a:p>
          <a:p>
            <a:pPr marL="1066796" lvl="1" indent="-457200"/>
            <a:r>
              <a:rPr lang="en-US" sz="2000" dirty="0">
                <a:latin typeface="+mn-lt"/>
              </a:rPr>
              <a:t>2   CSU’s </a:t>
            </a:r>
          </a:p>
          <a:p>
            <a:pPr marL="1066796" lvl="1" indent="-457200"/>
            <a:r>
              <a:rPr lang="en-US" sz="2000" dirty="0">
                <a:latin typeface="+mn-lt"/>
              </a:rPr>
              <a:t>1   UC (UCLA)</a:t>
            </a:r>
          </a:p>
          <a:p>
            <a:pPr marL="609596" indent="-457200"/>
            <a:endParaRPr lang="en-US" sz="2400" b="1" dirty="0"/>
          </a:p>
          <a:p>
            <a:pPr marL="609596" indent="-457200"/>
            <a:r>
              <a:rPr lang="en-US" sz="2400" b="1" dirty="0"/>
              <a:t>Program Pathway Mapper web site </a:t>
            </a:r>
            <a:r>
              <a:rPr lang="en-US" sz="2400" b="1" dirty="0">
                <a:hlinkClick r:id="rId3"/>
              </a:rPr>
              <a:t>https://programmapper.org/about/</a:t>
            </a:r>
            <a:endParaRPr lang="en-US" sz="2400" b="1" dirty="0"/>
          </a:p>
          <a:p>
            <a:pPr marL="609596" indent="-457200"/>
            <a:endParaRPr lang="en-US" sz="2400" b="1" dirty="0">
              <a:latin typeface="+mn-lt"/>
            </a:endParaRPr>
          </a:p>
          <a:p>
            <a:pPr marL="609596" indent="-457200"/>
            <a:r>
              <a:rPr lang="en-US" sz="2400" b="1" dirty="0">
                <a:latin typeface="+mn-lt"/>
              </a:rPr>
              <a:t>Frequently Asked Questions </a:t>
            </a:r>
            <a:r>
              <a:rPr lang="en-US" sz="2400" b="1" dirty="0">
                <a:latin typeface="+mn-lt"/>
                <a:hlinkClick r:id="rId4"/>
              </a:rPr>
              <a:t>https://programmapper.org/faq/</a:t>
            </a:r>
            <a:endParaRPr lang="en-US" sz="2400" b="1" dirty="0">
              <a:latin typeface="+mn-lt"/>
            </a:endParaRPr>
          </a:p>
          <a:p>
            <a:pPr marL="609596" indent="-457200"/>
            <a:endParaRPr lang="en-US" sz="2400" dirty="0">
              <a:latin typeface="+mn-lt"/>
            </a:endParaRPr>
          </a:p>
        </p:txBody>
      </p:sp>
    </p:spTree>
    <p:extLst>
      <p:ext uri="{BB962C8B-B14F-4D97-AF65-F5344CB8AC3E}">
        <p14:creationId xmlns:p14="http://schemas.microsoft.com/office/powerpoint/2010/main" val="3869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10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10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fade">
                                      <p:cBhvr>
                                        <p:cTn id="37" dur="1000"/>
                                        <p:tgtEl>
                                          <p:spTgt spid="1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9" end="9"/>
                                            </p:txEl>
                                          </p:spTgt>
                                        </p:tgtEl>
                                        <p:attrNameLst>
                                          <p:attrName>style.visibility</p:attrName>
                                        </p:attrNameLst>
                                      </p:cBhvr>
                                      <p:to>
                                        <p:strVal val="visible"/>
                                      </p:to>
                                    </p:set>
                                    <p:animEffect transition="in" filter="fade">
                                      <p:cBhvr>
                                        <p:cTn id="42" dur="1000"/>
                                        <p:tgtEl>
                                          <p:spTgt spid="1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animEffect transition="in" filter="fade">
                                      <p:cBhvr>
                                        <p:cTn id="47" dur="1000"/>
                                        <p:tgtEl>
                                          <p:spTgt spid="1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11" end="11"/>
                                            </p:txEl>
                                          </p:spTgt>
                                        </p:tgtEl>
                                        <p:attrNameLst>
                                          <p:attrName>style.visibility</p:attrName>
                                        </p:attrNameLst>
                                      </p:cBhvr>
                                      <p:to>
                                        <p:strVal val="visible"/>
                                      </p:to>
                                    </p:set>
                                    <p:animEffect transition="in" filter="fade">
                                      <p:cBhvr>
                                        <p:cTn id="52" dur="1000"/>
                                        <p:tgtEl>
                                          <p:spTgt spid="11">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13" end="13"/>
                                            </p:txEl>
                                          </p:spTgt>
                                        </p:tgtEl>
                                        <p:attrNameLst>
                                          <p:attrName>style.visibility</p:attrName>
                                        </p:attrNameLst>
                                      </p:cBhvr>
                                      <p:to>
                                        <p:strVal val="visible"/>
                                      </p:to>
                                    </p:set>
                                    <p:animEffect transition="in" filter="fade">
                                      <p:cBhvr>
                                        <p:cTn id="57" dur="1000"/>
                                        <p:tgtEl>
                                          <p:spTgt spid="11">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15" end="15"/>
                                            </p:txEl>
                                          </p:spTgt>
                                        </p:tgtEl>
                                        <p:attrNameLst>
                                          <p:attrName>style.visibility</p:attrName>
                                        </p:attrNameLst>
                                      </p:cBhvr>
                                      <p:to>
                                        <p:strVal val="visible"/>
                                      </p:to>
                                    </p:set>
                                    <p:animEffect transition="in" filter="fade">
                                      <p:cBhvr>
                                        <p:cTn id="62" dur="1000"/>
                                        <p:tgtEl>
                                          <p:spTgt spid="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DFD3-6610-C293-0C4E-15B5200F797C}"/>
              </a:ext>
            </a:extLst>
          </p:cNvPr>
          <p:cNvSpPr>
            <a:spLocks noGrp="1"/>
          </p:cNvSpPr>
          <p:nvPr>
            <p:ph type="title"/>
          </p:nvPr>
        </p:nvSpPr>
        <p:spPr>
          <a:xfrm>
            <a:off x="1097280" y="942871"/>
            <a:ext cx="10058400" cy="46943"/>
          </a:xfrm>
        </p:spPr>
        <p:txBody>
          <a:bodyPr>
            <a:normAutofit fontScale="90000"/>
          </a:bodyPr>
          <a:lstStyle/>
          <a:p>
            <a:pPr algn="ctr"/>
            <a:r>
              <a:rPr lang="en-US" sz="3600" dirty="0"/>
              <a:t>Central Valley Transfer Project Status</a:t>
            </a:r>
            <a:br>
              <a:rPr lang="en-US" dirty="0"/>
            </a:br>
            <a:endParaRPr lang="en-US" dirty="0"/>
          </a:p>
        </p:txBody>
      </p:sp>
      <p:graphicFrame>
        <p:nvGraphicFramePr>
          <p:cNvPr id="16" name="Object 15">
            <a:extLst>
              <a:ext uri="{FF2B5EF4-FFF2-40B4-BE49-F238E27FC236}">
                <a16:creationId xmlns:a16="http://schemas.microsoft.com/office/drawing/2014/main" id="{F508F6CB-EB9E-1BD7-2453-CA96629E08F1}"/>
              </a:ext>
            </a:extLst>
          </p:cNvPr>
          <p:cNvGraphicFramePr>
            <a:graphicFrameLocks noChangeAspect="1"/>
          </p:cNvGraphicFramePr>
          <p:nvPr>
            <p:extLst>
              <p:ext uri="{D42A27DB-BD31-4B8C-83A1-F6EECF244321}">
                <p14:modId xmlns:p14="http://schemas.microsoft.com/office/powerpoint/2010/main" val="2539459986"/>
              </p:ext>
            </p:extLst>
          </p:nvPr>
        </p:nvGraphicFramePr>
        <p:xfrm>
          <a:off x="2066925" y="1102936"/>
          <a:ext cx="8058150" cy="5147035"/>
        </p:xfrm>
        <a:graphic>
          <a:graphicData uri="http://schemas.openxmlformats.org/presentationml/2006/ole">
            <mc:AlternateContent xmlns:mc="http://schemas.openxmlformats.org/markup-compatibility/2006">
              <mc:Choice xmlns:v="urn:schemas-microsoft-com:vml" Requires="v">
                <p:oleObj name="Worksheet" r:id="rId2" imgW="8058035" imgH="5781539" progId="Excel.Sheet.12">
                  <p:embed/>
                </p:oleObj>
              </mc:Choice>
              <mc:Fallback>
                <p:oleObj name="Worksheet" r:id="rId2" imgW="8058035" imgH="5781539" progId="Excel.Sheet.12">
                  <p:embed/>
                  <p:pic>
                    <p:nvPicPr>
                      <p:cNvPr id="16" name="Object 15">
                        <a:extLst>
                          <a:ext uri="{FF2B5EF4-FFF2-40B4-BE49-F238E27FC236}">
                            <a16:creationId xmlns:a16="http://schemas.microsoft.com/office/drawing/2014/main" id="{F508F6CB-EB9E-1BD7-2453-CA96629E08F1}"/>
                          </a:ext>
                        </a:extLst>
                      </p:cNvPr>
                      <p:cNvPicPr/>
                      <p:nvPr/>
                    </p:nvPicPr>
                    <p:blipFill>
                      <a:blip r:embed="rId3"/>
                      <a:stretch>
                        <a:fillRect/>
                      </a:stretch>
                    </p:blipFill>
                    <p:spPr>
                      <a:xfrm>
                        <a:off x="2066925" y="1102936"/>
                        <a:ext cx="8058150" cy="5147035"/>
                      </a:xfrm>
                      <a:prstGeom prst="rect">
                        <a:avLst/>
                      </a:prstGeom>
                    </p:spPr>
                  </p:pic>
                </p:oleObj>
              </mc:Fallback>
            </mc:AlternateContent>
          </a:graphicData>
        </a:graphic>
      </p:graphicFrame>
    </p:spTree>
    <p:extLst>
      <p:ext uri="{BB962C8B-B14F-4D97-AF65-F5344CB8AC3E}">
        <p14:creationId xmlns:p14="http://schemas.microsoft.com/office/powerpoint/2010/main" val="2388733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9c51c90bcf_0_967"/>
          <p:cNvSpPr txBox="1">
            <a:spLocks noGrp="1"/>
          </p:cNvSpPr>
          <p:nvPr>
            <p:ph type="title"/>
          </p:nvPr>
        </p:nvSpPr>
        <p:spPr>
          <a:xfrm>
            <a:off x="962402" y="937459"/>
            <a:ext cx="3483462" cy="1331711"/>
          </a:xfrm>
          <a:prstGeom prst="rect">
            <a:avLst/>
          </a:prstGeom>
          <a:noFill/>
          <a:ln>
            <a:noFill/>
          </a:ln>
        </p:spPr>
        <p:txBody>
          <a:bodyPr spcFirstLastPara="1" wrap="square" lIns="91425" tIns="45700" rIns="91425" bIns="45700" anchor="ctr" anchorCtr="0">
            <a:noAutofit/>
          </a:bodyPr>
          <a:lstStyle/>
          <a:p>
            <a:pPr algn="r"/>
            <a:r>
              <a:rPr lang="en-US" sz="4000" dirty="0">
                <a:ea typeface="Roboto Slab"/>
                <a:cs typeface="Roboto Slab"/>
                <a:sym typeface="Roboto Slab"/>
              </a:rPr>
              <a:t>What Students </a:t>
            </a:r>
            <a:br>
              <a:rPr lang="en-US" sz="4000" dirty="0">
                <a:ea typeface="Roboto Slab"/>
                <a:cs typeface="Roboto Slab"/>
                <a:sym typeface="Roboto Slab"/>
              </a:rPr>
            </a:br>
            <a:r>
              <a:rPr lang="en-US" sz="4000" dirty="0">
                <a:ea typeface="Roboto Slab"/>
                <a:cs typeface="Roboto Slab"/>
                <a:sym typeface="Roboto Slab"/>
              </a:rPr>
              <a:t>See Now </a:t>
            </a:r>
            <a:r>
              <a:rPr lang="en-US" sz="4000" dirty="0">
                <a:ea typeface="Roboto Slab"/>
                <a:cs typeface="Roboto Slab"/>
                <a:sym typeface="Wingdings" panose="05000000000000000000" pitchFamily="2" charset="2"/>
              </a:rPr>
              <a:t></a:t>
            </a:r>
            <a:endParaRPr lang="en-US" sz="4000" dirty="0">
              <a:highlight>
                <a:srgbClr val="FFFF00"/>
              </a:highlight>
              <a:ea typeface="Roboto Slab"/>
              <a:cs typeface="Roboto Slab"/>
              <a:sym typeface="Roboto Slab"/>
            </a:endParaRPr>
          </a:p>
        </p:txBody>
      </p:sp>
      <p:pic>
        <p:nvPicPr>
          <p:cNvPr id="552" name="Google Shape;552;g9c51c90bcf_0_967" descr="Image of a page from a course catalog with long lists of course requirements."/>
          <p:cNvPicPr preferRelativeResize="0"/>
          <p:nvPr/>
        </p:nvPicPr>
        <p:blipFill rotWithShape="1">
          <a:blip r:embed="rId3">
            <a:alphaModFix/>
          </a:blip>
          <a:srcRect/>
          <a:stretch/>
        </p:blipFill>
        <p:spPr>
          <a:xfrm>
            <a:off x="4890680" y="701369"/>
            <a:ext cx="7002078" cy="5642438"/>
          </a:xfrm>
          <a:prstGeom prst="rect">
            <a:avLst/>
          </a:prstGeom>
          <a:noFill/>
          <a:ln>
            <a:noFill/>
          </a:ln>
        </p:spPr>
      </p:pic>
      <p:sp>
        <p:nvSpPr>
          <p:cNvPr id="2" name="Explosion: 14 Points 1">
            <a:extLst>
              <a:ext uri="{FF2B5EF4-FFF2-40B4-BE49-F238E27FC236}">
                <a16:creationId xmlns:a16="http://schemas.microsoft.com/office/drawing/2014/main" id="{E0AFF0C4-8A38-4AAE-9433-EE8905489A8C}"/>
              </a:ext>
            </a:extLst>
          </p:cNvPr>
          <p:cNvSpPr/>
          <p:nvPr/>
        </p:nvSpPr>
        <p:spPr>
          <a:xfrm>
            <a:off x="0" y="2332034"/>
            <a:ext cx="5068561" cy="297331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solidFill>
                <a:srgbClr val="FF0000"/>
              </a:solidFill>
              <a:latin typeface="Cambria" panose="02040503050406030204" pitchFamily="18" charset="0"/>
              <a:ea typeface="Cambria" panose="02040503050406030204" pitchFamily="18" charset="0"/>
            </a:endParaRPr>
          </a:p>
          <a:p>
            <a:pPr algn="ctr"/>
            <a:r>
              <a:rPr lang="en-US" sz="2800" b="1" dirty="0">
                <a:solidFill>
                  <a:schemeClr val="bg1">
                    <a:lumMod val="95000"/>
                  </a:schemeClr>
                </a:solidFill>
                <a:latin typeface="Cambria" panose="02040503050406030204" pitchFamily="18" charset="0"/>
                <a:ea typeface="Cambria" panose="02040503050406030204" pitchFamily="18" charset="0"/>
              </a:rPr>
              <a:t>Cognitive</a:t>
            </a:r>
            <a:r>
              <a:rPr lang="en-US" sz="2800" b="1" dirty="0">
                <a:solidFill>
                  <a:srgbClr val="FF0000"/>
                </a:solidFill>
                <a:latin typeface="Cambria" panose="02040503050406030204" pitchFamily="18" charset="0"/>
                <a:ea typeface="Cambria" panose="02040503050406030204" pitchFamily="18" charset="0"/>
              </a:rPr>
              <a:t> </a:t>
            </a:r>
            <a:r>
              <a:rPr lang="en-US" sz="2800" b="1" dirty="0">
                <a:solidFill>
                  <a:schemeClr val="bg1">
                    <a:lumMod val="95000"/>
                  </a:schemeClr>
                </a:solidFill>
                <a:latin typeface="Cambria" panose="02040503050406030204" pitchFamily="18" charset="0"/>
                <a:ea typeface="Cambria" panose="02040503050406030204" pitchFamily="18" charset="0"/>
              </a:rPr>
              <a:t>Overload!</a:t>
            </a:r>
          </a:p>
          <a:p>
            <a:pPr algn="ctr"/>
            <a:endParaRPr lang="en-US" dirty="0"/>
          </a:p>
        </p:txBody>
      </p:sp>
    </p:spTree>
    <p:extLst>
      <p:ext uri="{BB962C8B-B14F-4D97-AF65-F5344CB8AC3E}">
        <p14:creationId xmlns:p14="http://schemas.microsoft.com/office/powerpoint/2010/main" val="349760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9"/>
          <p:cNvSpPr txBox="1">
            <a:spLocks noGrp="1"/>
          </p:cNvSpPr>
          <p:nvPr>
            <p:ph type="title"/>
          </p:nvPr>
        </p:nvSpPr>
        <p:spPr>
          <a:xfrm>
            <a:off x="788918" y="442209"/>
            <a:ext cx="10515600" cy="635192"/>
          </a:xfrm>
          <a:prstGeom prst="rect">
            <a:avLst/>
          </a:prstGeom>
        </p:spPr>
        <p:txBody>
          <a:bodyPr spcFirstLastPara="1" vert="horz" wrap="square" lIns="121900" tIns="121900" rIns="121900" bIns="121900" rtlCol="0" anchor="t" anchorCtr="0">
            <a:noAutofit/>
          </a:bodyPr>
          <a:lstStyle/>
          <a:p>
            <a:pPr algn="ctr"/>
            <a:r>
              <a:rPr lang="en-US" sz="3600" dirty="0">
                <a:solidFill>
                  <a:srgbClr val="163768"/>
                </a:solidFill>
                <a:ea typeface="Roboto Slab"/>
                <a:cs typeface="Roboto Slab"/>
                <a:sym typeface="Roboto Slab"/>
              </a:rPr>
              <a:t>W</a:t>
            </a:r>
            <a:r>
              <a:rPr lang="en" sz="3600" dirty="0">
                <a:solidFill>
                  <a:srgbClr val="163768"/>
                </a:solidFill>
                <a:ea typeface="Roboto Slab"/>
                <a:cs typeface="Roboto Slab"/>
                <a:sym typeface="Roboto Slab"/>
              </a:rPr>
              <a:t>hat Is Program Pathways Mapper?</a:t>
            </a:r>
            <a:endParaRPr sz="3600" dirty="0">
              <a:solidFill>
                <a:srgbClr val="163768"/>
              </a:solidFill>
              <a:highlight>
                <a:srgbClr val="FFFF00"/>
              </a:highlight>
              <a:ea typeface="Roboto Slab"/>
              <a:cs typeface="Roboto Slab"/>
              <a:sym typeface="Roboto Slab"/>
            </a:endParaRPr>
          </a:p>
        </p:txBody>
      </p:sp>
      <p:sp>
        <p:nvSpPr>
          <p:cNvPr id="428" name="Google Shape;428;p79"/>
          <p:cNvSpPr txBox="1"/>
          <p:nvPr/>
        </p:nvSpPr>
        <p:spPr>
          <a:xfrm>
            <a:off x="788918" y="1019744"/>
            <a:ext cx="11071315" cy="927381"/>
          </a:xfrm>
          <a:prstGeom prst="rect">
            <a:avLst/>
          </a:prstGeom>
          <a:noFill/>
          <a:ln>
            <a:noFill/>
          </a:ln>
        </p:spPr>
        <p:txBody>
          <a:bodyPr spcFirstLastPara="1" wrap="square" lIns="121900" tIns="121900" rIns="121900" bIns="121900" anchor="t" anchorCtr="0">
            <a:noAutofit/>
          </a:bodyPr>
          <a:lstStyle/>
          <a:p>
            <a:pPr algn="ctr"/>
            <a:r>
              <a:rPr lang="en" sz="1600" dirty="0">
                <a:latin typeface="Cambria" panose="02040503050406030204" pitchFamily="18" charset="0"/>
                <a:ea typeface="Roboto Slab"/>
                <a:cs typeface="Roboto Slab"/>
                <a:sym typeface="Roboto Slab"/>
              </a:rPr>
              <a:t>PPM is a tool that creates interactive, pathway-based visualizations. </a:t>
            </a:r>
            <a:r>
              <a:rPr lang="en" sz="1600" dirty="0">
                <a:solidFill>
                  <a:srgbClr val="595959"/>
                </a:solidFill>
                <a:latin typeface="Cambria" panose="02040503050406030204" pitchFamily="18" charset="0"/>
                <a:ea typeface="Lato Light"/>
                <a:cs typeface="Lato Light"/>
                <a:sym typeface="Lato Light"/>
              </a:rPr>
              <a:t>Similar to a GPS mobile app, PPM displays a term-by-term course map that any student can follow to complete their desired program, either at the community college, at the university, or at both, as a transfer student. </a:t>
            </a:r>
            <a:endParaRPr sz="1600" dirty="0">
              <a:solidFill>
                <a:srgbClr val="595959"/>
              </a:solidFill>
              <a:latin typeface="Cambria" panose="02040503050406030204" pitchFamily="18" charset="0"/>
              <a:ea typeface="Lato Light"/>
              <a:cs typeface="Lato Light"/>
              <a:sym typeface="Lato Light"/>
            </a:endParaRPr>
          </a:p>
        </p:txBody>
      </p:sp>
      <p:grpSp>
        <p:nvGrpSpPr>
          <p:cNvPr id="429" name="Google Shape;429;p79"/>
          <p:cNvGrpSpPr/>
          <p:nvPr/>
        </p:nvGrpSpPr>
        <p:grpSpPr>
          <a:xfrm>
            <a:off x="8483734" y="2467004"/>
            <a:ext cx="3073526" cy="524800"/>
            <a:chOff x="5243050" y="1652613"/>
            <a:chExt cx="2305145" cy="393600"/>
          </a:xfrm>
        </p:grpSpPr>
        <p:sp>
          <p:nvSpPr>
            <p:cNvPr id="430" name="Google Shape;430;p79"/>
            <p:cNvSpPr/>
            <p:nvPr/>
          </p:nvSpPr>
          <p:spPr>
            <a:xfrm>
              <a:off x="5243050" y="1757900"/>
              <a:ext cx="183000" cy="183000"/>
            </a:xfrm>
            <a:prstGeom prst="ellipse">
              <a:avLst/>
            </a:prstGeom>
            <a:solidFill>
              <a:srgbClr val="A32B30"/>
            </a:solidFill>
            <a:ln>
              <a:noFill/>
            </a:ln>
          </p:spPr>
          <p:txBody>
            <a:bodyPr spcFirstLastPara="1" wrap="square" lIns="121900" tIns="121900" rIns="121900" bIns="121900" anchor="ctr" anchorCtr="0">
              <a:noAutofit/>
            </a:bodyPr>
            <a:lstStyle/>
            <a:p>
              <a:endParaRPr sz="2400" dirty="0">
                <a:latin typeface="Cambria" panose="02040503050406030204" pitchFamily="18" charset="0"/>
              </a:endParaRPr>
            </a:p>
          </p:txBody>
        </p:sp>
        <p:sp>
          <p:nvSpPr>
            <p:cNvPr id="431" name="Google Shape;431;p79"/>
            <p:cNvSpPr txBox="1"/>
            <p:nvPr/>
          </p:nvSpPr>
          <p:spPr>
            <a:xfrm>
              <a:off x="5507175" y="1652613"/>
              <a:ext cx="2041020" cy="393600"/>
            </a:xfrm>
            <a:prstGeom prst="rect">
              <a:avLst/>
            </a:prstGeom>
            <a:noFill/>
            <a:ln>
              <a:noFill/>
            </a:ln>
          </p:spPr>
          <p:txBody>
            <a:bodyPr spcFirstLastPara="1" wrap="square" lIns="121900" tIns="121900" rIns="121900" bIns="121900" anchor="ctr" anchorCtr="0">
              <a:noAutofit/>
            </a:bodyPr>
            <a:lstStyle/>
            <a:p>
              <a:r>
                <a:rPr lang="en" sz="1600" b="1" dirty="0">
                  <a:solidFill>
                    <a:srgbClr val="595959"/>
                  </a:solidFill>
                  <a:latin typeface="Cambria" panose="02040503050406030204" pitchFamily="18" charset="0"/>
                  <a:ea typeface="Lato"/>
                  <a:cs typeface="Lato"/>
                  <a:sym typeface="Lato"/>
                </a:rPr>
                <a:t>Program Exploration: </a:t>
              </a:r>
              <a:endParaRPr sz="1600" b="1" dirty="0">
                <a:solidFill>
                  <a:srgbClr val="595959"/>
                </a:solidFill>
                <a:latin typeface="Cambria" panose="02040503050406030204" pitchFamily="18" charset="0"/>
                <a:ea typeface="Lato"/>
                <a:cs typeface="Lato"/>
                <a:sym typeface="Lato"/>
              </a:endParaRPr>
            </a:p>
            <a:p>
              <a:r>
                <a:rPr lang="en" sz="1500" dirty="0">
                  <a:solidFill>
                    <a:srgbClr val="595959"/>
                  </a:solidFill>
                  <a:latin typeface="Cambria" panose="02040503050406030204" pitchFamily="18" charset="0"/>
                  <a:ea typeface="Lato Light"/>
                  <a:cs typeface="Lato Light"/>
                  <a:sym typeface="Lato Light"/>
                </a:rPr>
                <a:t>Students are able to learn about academic programs</a:t>
              </a:r>
              <a:r>
                <a:rPr lang="en" sz="1500" dirty="0">
                  <a:solidFill>
                    <a:srgbClr val="595959"/>
                  </a:solidFill>
                  <a:latin typeface="Cambria" panose="02040503050406030204" pitchFamily="18" charset="0"/>
                  <a:ea typeface="Lato"/>
                  <a:cs typeface="Lato"/>
                  <a:sym typeface="Lato"/>
                </a:rPr>
                <a:t> </a:t>
              </a:r>
              <a:r>
                <a:rPr lang="en" sz="1500" dirty="0">
                  <a:solidFill>
                    <a:srgbClr val="595959"/>
                  </a:solidFill>
                  <a:latin typeface="Cambria" panose="02040503050406030204" pitchFamily="18" charset="0"/>
                  <a:ea typeface="Lato Light"/>
                  <a:cs typeface="Lato Light"/>
                  <a:sym typeface="Lato Light"/>
                </a:rPr>
                <a:t>in the context of expected employment outcomes or general desired areas of interest.</a:t>
              </a:r>
              <a:endParaRPr sz="1500" dirty="0">
                <a:solidFill>
                  <a:srgbClr val="595959"/>
                </a:solidFill>
                <a:latin typeface="Cambria" panose="02040503050406030204" pitchFamily="18" charset="0"/>
                <a:ea typeface="Lato Light"/>
                <a:cs typeface="Lato Light"/>
                <a:sym typeface="Lato Light"/>
              </a:endParaRPr>
            </a:p>
          </p:txBody>
        </p:sp>
      </p:grpSp>
      <p:grpSp>
        <p:nvGrpSpPr>
          <p:cNvPr id="432" name="Google Shape;432;p79"/>
          <p:cNvGrpSpPr/>
          <p:nvPr/>
        </p:nvGrpSpPr>
        <p:grpSpPr>
          <a:xfrm>
            <a:off x="8483732" y="4420900"/>
            <a:ext cx="3073525" cy="524800"/>
            <a:chOff x="5243050" y="2262213"/>
            <a:chExt cx="2305144" cy="393600"/>
          </a:xfrm>
        </p:grpSpPr>
        <p:sp>
          <p:nvSpPr>
            <p:cNvPr id="433" name="Google Shape;433;p79"/>
            <p:cNvSpPr/>
            <p:nvPr/>
          </p:nvSpPr>
          <p:spPr>
            <a:xfrm>
              <a:off x="5243050" y="2367500"/>
              <a:ext cx="183000" cy="183000"/>
            </a:xfrm>
            <a:prstGeom prst="ellipse">
              <a:avLst/>
            </a:prstGeom>
            <a:solidFill>
              <a:srgbClr val="A32B30"/>
            </a:solidFill>
            <a:ln>
              <a:noFill/>
            </a:ln>
          </p:spPr>
          <p:txBody>
            <a:bodyPr spcFirstLastPara="1" wrap="square" lIns="121900" tIns="121900" rIns="121900" bIns="121900" anchor="ctr" anchorCtr="0">
              <a:noAutofit/>
            </a:bodyPr>
            <a:lstStyle/>
            <a:p>
              <a:endParaRPr sz="2400" dirty="0"/>
            </a:p>
          </p:txBody>
        </p:sp>
        <p:sp>
          <p:nvSpPr>
            <p:cNvPr id="434" name="Google Shape;434;p79"/>
            <p:cNvSpPr txBox="1"/>
            <p:nvPr/>
          </p:nvSpPr>
          <p:spPr>
            <a:xfrm>
              <a:off x="5507175" y="2262213"/>
              <a:ext cx="2041019" cy="393600"/>
            </a:xfrm>
            <a:prstGeom prst="rect">
              <a:avLst/>
            </a:prstGeom>
            <a:noFill/>
            <a:ln>
              <a:noFill/>
            </a:ln>
          </p:spPr>
          <p:txBody>
            <a:bodyPr spcFirstLastPara="1" wrap="square" lIns="121900" tIns="121900" rIns="121900" bIns="121900" anchor="ctr" anchorCtr="0">
              <a:noAutofit/>
            </a:bodyPr>
            <a:lstStyle/>
            <a:p>
              <a:endParaRPr lang="en" sz="1600" b="1" dirty="0">
                <a:solidFill>
                  <a:srgbClr val="595959"/>
                </a:solidFill>
                <a:latin typeface="Lato"/>
                <a:ea typeface="Lato"/>
                <a:cs typeface="Lato"/>
                <a:sym typeface="Lato"/>
              </a:endParaRPr>
            </a:p>
            <a:p>
              <a:r>
                <a:rPr lang="en" sz="1600" b="1" dirty="0">
                  <a:solidFill>
                    <a:srgbClr val="595959"/>
                  </a:solidFill>
                  <a:latin typeface="Lato"/>
                  <a:ea typeface="Lato"/>
                  <a:cs typeface="Lato"/>
                  <a:sym typeface="Lato"/>
                </a:rPr>
                <a:t>Academic </a:t>
              </a:r>
              <a:r>
                <a:rPr lang="en" sz="1600" b="1" dirty="0">
                  <a:solidFill>
                    <a:srgbClr val="595959"/>
                  </a:solidFill>
                  <a:latin typeface="Cambria" panose="02040503050406030204" pitchFamily="18" charset="0"/>
                  <a:ea typeface="Lato"/>
                  <a:cs typeface="Lato"/>
                  <a:sym typeface="Lato"/>
                </a:rPr>
                <a:t>Wayfinding</a:t>
              </a:r>
              <a:r>
                <a:rPr lang="en" sz="1600" b="1" dirty="0">
                  <a:solidFill>
                    <a:srgbClr val="595959"/>
                  </a:solidFill>
                  <a:latin typeface="Lato"/>
                  <a:ea typeface="Lato"/>
                  <a:cs typeface="Lato"/>
                  <a:sym typeface="Lato"/>
                </a:rPr>
                <a:t>: </a:t>
              </a:r>
              <a:endParaRPr sz="1600" b="1" dirty="0">
                <a:solidFill>
                  <a:srgbClr val="595959"/>
                </a:solidFill>
                <a:latin typeface="Lato"/>
                <a:ea typeface="Lato"/>
                <a:cs typeface="Lato"/>
                <a:sym typeface="Lato"/>
              </a:endParaRPr>
            </a:p>
            <a:p>
              <a:r>
                <a:rPr lang="en" sz="1500" dirty="0">
                  <a:solidFill>
                    <a:srgbClr val="595959"/>
                  </a:solidFill>
                  <a:latin typeface="Cambria" panose="02040503050406030204" pitchFamily="18" charset="0"/>
                  <a:ea typeface="Lato Light"/>
                  <a:cs typeface="Lato Light"/>
                  <a:sym typeface="Lato Light"/>
                </a:rPr>
                <a:t>Each academic map features a term-by-term plan that displays all general education and major requirements. Intersegmental maps clarifying the pathway to the Bachelors for transfer students have been developed with various partnerships. </a:t>
              </a:r>
              <a:endParaRPr sz="1500" dirty="0">
                <a:solidFill>
                  <a:srgbClr val="595959"/>
                </a:solidFill>
                <a:latin typeface="Cambria" panose="02040503050406030204" pitchFamily="18" charset="0"/>
                <a:ea typeface="Lato Light"/>
                <a:cs typeface="Lato Light"/>
                <a:sym typeface="Lato Light"/>
              </a:endParaRPr>
            </a:p>
          </p:txBody>
        </p:sp>
      </p:grpSp>
      <p:cxnSp>
        <p:nvCxnSpPr>
          <p:cNvPr id="435" name="Google Shape;435;p79"/>
          <p:cNvCxnSpPr/>
          <p:nvPr/>
        </p:nvCxnSpPr>
        <p:spPr>
          <a:xfrm>
            <a:off x="8340665" y="2088680"/>
            <a:ext cx="0" cy="4512000"/>
          </a:xfrm>
          <a:prstGeom prst="straightConnector1">
            <a:avLst/>
          </a:prstGeom>
          <a:noFill/>
          <a:ln w="9525" cap="flat" cmpd="sng">
            <a:solidFill>
              <a:srgbClr val="D9D9D9"/>
            </a:solidFill>
            <a:prstDash val="solid"/>
            <a:round/>
            <a:headEnd type="none" w="med" len="med"/>
            <a:tailEnd type="none" w="med" len="med"/>
          </a:ln>
        </p:spPr>
      </p:cxnSp>
      <p:pic>
        <p:nvPicPr>
          <p:cNvPr id="17" name="Google Shape;425;p79">
            <a:extLst>
              <a:ext uri="{FF2B5EF4-FFF2-40B4-BE49-F238E27FC236}">
                <a16:creationId xmlns:a16="http://schemas.microsoft.com/office/drawing/2014/main" id="{8CBFB662-F91F-4E12-989D-65C95F7BB90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8954" y="2393800"/>
            <a:ext cx="1906567" cy="3391200"/>
          </a:xfrm>
          <a:prstGeom prst="rect">
            <a:avLst/>
          </a:prstGeom>
          <a:noFill/>
          <a:ln>
            <a:noFill/>
          </a:ln>
        </p:spPr>
      </p:pic>
      <p:sp>
        <p:nvSpPr>
          <p:cNvPr id="18" name="Google Shape;426;p79">
            <a:extLst>
              <a:ext uri="{FF2B5EF4-FFF2-40B4-BE49-F238E27FC236}">
                <a16:creationId xmlns:a16="http://schemas.microsoft.com/office/drawing/2014/main" id="{041802CE-1B58-40B4-B5E7-1F498E698FBD}"/>
              </a:ext>
            </a:extLst>
          </p:cNvPr>
          <p:cNvSpPr/>
          <p:nvPr/>
        </p:nvSpPr>
        <p:spPr>
          <a:xfrm>
            <a:off x="2567869" y="3819880"/>
            <a:ext cx="786400" cy="524800"/>
          </a:xfrm>
          <a:prstGeom prst="rightArrow">
            <a:avLst>
              <a:gd name="adj1" fmla="val 50000"/>
              <a:gd name="adj2" fmla="val 50000"/>
            </a:avLst>
          </a:prstGeom>
          <a:solidFill>
            <a:srgbClr val="A32B3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400"/>
          </a:p>
        </p:txBody>
      </p:sp>
      <p:pic>
        <p:nvPicPr>
          <p:cNvPr id="20" name="Google Shape;427;p79">
            <a:extLst>
              <a:ext uri="{FF2B5EF4-FFF2-40B4-BE49-F238E27FC236}">
                <a16:creationId xmlns:a16="http://schemas.microsoft.com/office/drawing/2014/main" id="{10A4B79B-03D5-4F4F-9CAB-D90CF321BA3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1041" t="3936" r="2118" b="4705"/>
          <a:stretch/>
        </p:blipFill>
        <p:spPr>
          <a:xfrm>
            <a:off x="3546616" y="2716306"/>
            <a:ext cx="4584367" cy="2528047"/>
          </a:xfrm>
          <a:prstGeom prst="rect">
            <a:avLst/>
          </a:prstGeom>
          <a:noFill/>
          <a:ln w="28575" cap="flat" cmpd="sng">
            <a:noFill/>
            <a:prstDash val="solid"/>
            <a:round/>
            <a:headEnd type="none" w="sm" len="sm"/>
            <a:tailEnd type="none" w="sm" len="sm"/>
          </a:ln>
        </p:spPr>
      </p:pic>
      <p:pic>
        <p:nvPicPr>
          <p:cNvPr id="5" name="Picture 4">
            <a:extLst>
              <a:ext uri="{FF2B5EF4-FFF2-40B4-BE49-F238E27FC236}">
                <a16:creationId xmlns:a16="http://schemas.microsoft.com/office/drawing/2014/main" id="{6DDC291D-27E8-4B1D-9779-B427E88B39B3}"/>
              </a:ext>
            </a:extLst>
          </p:cNvPr>
          <p:cNvPicPr>
            <a:picLocks noChangeAspect="1"/>
          </p:cNvPicPr>
          <p:nvPr/>
        </p:nvPicPr>
        <p:blipFill>
          <a:blip r:embed="rId5"/>
          <a:stretch>
            <a:fillRect/>
          </a:stretch>
        </p:blipFill>
        <p:spPr>
          <a:xfrm>
            <a:off x="3622000" y="2911964"/>
            <a:ext cx="3472186" cy="2136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3C9AD-84C0-87F8-B716-CE5DA659B14E}"/>
              </a:ext>
            </a:extLst>
          </p:cNvPr>
          <p:cNvPicPr>
            <a:picLocks noChangeAspect="1"/>
          </p:cNvPicPr>
          <p:nvPr/>
        </p:nvPicPr>
        <p:blipFill>
          <a:blip r:embed="rId2"/>
          <a:stretch>
            <a:fillRect/>
          </a:stretch>
        </p:blipFill>
        <p:spPr>
          <a:xfrm>
            <a:off x="477078" y="1327187"/>
            <a:ext cx="10889974" cy="5067979"/>
          </a:xfrm>
          <a:prstGeom prst="rect">
            <a:avLst/>
          </a:prstGeom>
        </p:spPr>
      </p:pic>
      <p:sp>
        <p:nvSpPr>
          <p:cNvPr id="4" name="Google Shape;423;p79">
            <a:extLst>
              <a:ext uri="{FF2B5EF4-FFF2-40B4-BE49-F238E27FC236}">
                <a16:creationId xmlns:a16="http://schemas.microsoft.com/office/drawing/2014/main" id="{D0EEA83D-F635-9DC4-0FC6-BDAC6FADB6FA}"/>
              </a:ext>
            </a:extLst>
          </p:cNvPr>
          <p:cNvSpPr txBox="1">
            <a:spLocks/>
          </p:cNvSpPr>
          <p:nvPr/>
        </p:nvSpPr>
        <p:spPr>
          <a:xfrm>
            <a:off x="103156" y="259112"/>
            <a:ext cx="11637817" cy="884486"/>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b="1" kern="1200">
                <a:solidFill>
                  <a:schemeClr val="tx1">
                    <a:lumMod val="85000"/>
                    <a:lumOff val="15000"/>
                  </a:schemeClr>
                </a:solidFill>
                <a:latin typeface="Cambria" panose="02040503050406030204" pitchFamily="18" charset="0"/>
                <a:ea typeface="+mj-ea"/>
                <a:cs typeface="+mj-cs"/>
              </a:defRPr>
            </a:lvl1pPr>
          </a:lstStyle>
          <a:p>
            <a:r>
              <a:rPr lang="en-US" sz="3200" b="0" dirty="0">
                <a:solidFill>
                  <a:srgbClr val="163768"/>
                </a:solidFill>
                <a:ea typeface="Roboto Slab"/>
                <a:cs typeface="Roboto Slab"/>
                <a:sym typeface="Roboto Slab"/>
              </a:rPr>
              <a:t>What students see in the PPM</a:t>
            </a:r>
            <a:r>
              <a:rPr lang="en-US" sz="3200" b="0" dirty="0">
                <a:ea typeface="Roboto Slab"/>
                <a:cs typeface="Roboto Slab"/>
                <a:sym typeface="Roboto Slab"/>
              </a:rPr>
              <a:t> </a:t>
            </a:r>
          </a:p>
        </p:txBody>
      </p:sp>
    </p:spTree>
    <p:extLst>
      <p:ext uri="{BB962C8B-B14F-4D97-AF65-F5344CB8AC3E}">
        <p14:creationId xmlns:p14="http://schemas.microsoft.com/office/powerpoint/2010/main" val="327774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DFDA0A-3ACF-46B2-9148-D63972C47EAC}"/>
              </a:ext>
            </a:extLst>
          </p:cNvPr>
          <p:cNvSpPr>
            <a:spLocks noGrp="1"/>
          </p:cNvSpPr>
          <p:nvPr>
            <p:ph idx="1"/>
          </p:nvPr>
        </p:nvSpPr>
        <p:spPr/>
        <p:txBody>
          <a:bodyPr>
            <a:normAutofit/>
          </a:bodyPr>
          <a:lstStyle/>
          <a:p>
            <a:r>
              <a:rPr lang="en-US" dirty="0"/>
              <a:t>Key features  of the Mapper</a:t>
            </a:r>
          </a:p>
        </p:txBody>
      </p:sp>
      <p:sp>
        <p:nvSpPr>
          <p:cNvPr id="4" name="Slide Number Placeholder 3">
            <a:extLst>
              <a:ext uri="{FF2B5EF4-FFF2-40B4-BE49-F238E27FC236}">
                <a16:creationId xmlns:a16="http://schemas.microsoft.com/office/drawing/2014/main" id="{52D8F1A3-E5C1-E132-C71B-E2A0FC3C2750}"/>
              </a:ext>
            </a:extLst>
          </p:cNvPr>
          <p:cNvSpPr>
            <a:spLocks noGrp="1"/>
          </p:cNvSpPr>
          <p:nvPr>
            <p:ph type="sldNum" sz="quarter" idx="12"/>
          </p:nvPr>
        </p:nvSpPr>
        <p:spPr/>
        <p:txBody>
          <a:bodyPr/>
          <a:lstStyle/>
          <a:p>
            <a:fld id="{9E131138-2B84-A04F-86C2-ABA3FF6E7279}" type="slidenum">
              <a:rPr lang="en-US" altLang="en-US" smtClean="0"/>
              <a:pPr/>
              <a:t>7</a:t>
            </a:fld>
            <a:endParaRPr lang="en-US" altLang="en-US"/>
          </a:p>
        </p:txBody>
      </p:sp>
      <p:sp>
        <p:nvSpPr>
          <p:cNvPr id="5" name="Text Placeholder 4">
            <a:extLst>
              <a:ext uri="{FF2B5EF4-FFF2-40B4-BE49-F238E27FC236}">
                <a16:creationId xmlns:a16="http://schemas.microsoft.com/office/drawing/2014/main" id="{BC83C591-131A-DDCF-0B2A-87568E6EFF68}"/>
              </a:ext>
            </a:extLst>
          </p:cNvPr>
          <p:cNvSpPr>
            <a:spLocks noGrp="1"/>
          </p:cNvSpPr>
          <p:nvPr>
            <p:ph type="body" sz="quarter" idx="4294967295"/>
          </p:nvPr>
        </p:nvSpPr>
        <p:spPr>
          <a:xfrm>
            <a:off x="1186991" y="2682722"/>
            <a:ext cx="3302957" cy="3328105"/>
          </a:xfrm>
        </p:spPr>
        <p:txBody>
          <a:bodyPr>
            <a:normAutofit/>
          </a:bodyPr>
          <a:lstStyle/>
          <a:p>
            <a:pPr>
              <a:buFont typeface="Arial" panose="020B0604020202020204" pitchFamily="34" charset="0"/>
              <a:buChar char="•"/>
            </a:pPr>
            <a:r>
              <a:rPr lang="en-US" dirty="0"/>
              <a:t>No log-in required</a:t>
            </a:r>
          </a:p>
          <a:p>
            <a:pPr>
              <a:buFont typeface="Arial" panose="020B0604020202020204" pitchFamily="34" charset="0"/>
              <a:buChar char="•"/>
            </a:pPr>
            <a:r>
              <a:rPr lang="en-US" dirty="0"/>
              <a:t>Mobile friendly</a:t>
            </a:r>
          </a:p>
          <a:p>
            <a:pPr>
              <a:buFont typeface="Arial" panose="020B0604020202020204" pitchFamily="34" charset="0"/>
              <a:buChar char="•"/>
            </a:pPr>
            <a:r>
              <a:rPr lang="en-US" dirty="0"/>
              <a:t>Course Sequencing</a:t>
            </a:r>
          </a:p>
          <a:p>
            <a:pPr>
              <a:buFont typeface="Arial" panose="020B0604020202020204" pitchFamily="34" charset="0"/>
              <a:buChar char="•"/>
            </a:pPr>
            <a:r>
              <a:rPr lang="en-US" dirty="0"/>
              <a:t>Unit load and course balance</a:t>
            </a:r>
          </a:p>
          <a:p>
            <a:pPr>
              <a:buFont typeface="Arial" panose="020B0604020202020204" pitchFamily="34" charset="0"/>
              <a:buChar char="•"/>
            </a:pPr>
            <a:r>
              <a:rPr lang="en-US" dirty="0"/>
              <a:t>GE Identified</a:t>
            </a:r>
          </a:p>
          <a:p>
            <a:pPr>
              <a:buFont typeface="Arial" panose="020B0604020202020204" pitchFamily="34" charset="0"/>
              <a:buChar char="•"/>
            </a:pPr>
            <a:r>
              <a:rPr lang="en-US" dirty="0"/>
              <a:t>Indicators where 2+2 maps exist</a:t>
            </a:r>
          </a:p>
        </p:txBody>
      </p:sp>
      <p:pic>
        <p:nvPicPr>
          <p:cNvPr id="11" name="Picture 10">
            <a:extLst>
              <a:ext uri="{FF2B5EF4-FFF2-40B4-BE49-F238E27FC236}">
                <a16:creationId xmlns:a16="http://schemas.microsoft.com/office/drawing/2014/main" id="{004E1799-4FD6-9E5D-57A6-1180EDD646F5}"/>
              </a:ext>
            </a:extLst>
          </p:cNvPr>
          <p:cNvPicPr>
            <a:picLocks noChangeAspect="1"/>
          </p:cNvPicPr>
          <p:nvPr/>
        </p:nvPicPr>
        <p:blipFill>
          <a:blip r:embed="rId3"/>
          <a:stretch>
            <a:fillRect/>
          </a:stretch>
        </p:blipFill>
        <p:spPr>
          <a:xfrm>
            <a:off x="4339276" y="847173"/>
            <a:ext cx="7014524" cy="5163654"/>
          </a:xfrm>
          <a:prstGeom prst="rect">
            <a:avLst/>
          </a:prstGeom>
        </p:spPr>
      </p:pic>
    </p:spTree>
    <p:extLst>
      <p:ext uri="{BB962C8B-B14F-4D97-AF65-F5344CB8AC3E}">
        <p14:creationId xmlns:p14="http://schemas.microsoft.com/office/powerpoint/2010/main" val="44397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FF770-1AF2-4FF7-BAFD-03ABFD70DD67}"/>
              </a:ext>
            </a:extLst>
          </p:cNvPr>
          <p:cNvPicPr>
            <a:picLocks noChangeAspect="1"/>
          </p:cNvPicPr>
          <p:nvPr/>
        </p:nvPicPr>
        <p:blipFill rotWithShape="1">
          <a:blip r:embed="rId3"/>
          <a:srcRect r="425" b="-1"/>
          <a:stretch/>
        </p:blipFill>
        <p:spPr>
          <a:xfrm>
            <a:off x="20" y="-183685"/>
            <a:ext cx="12191980" cy="6856718"/>
          </a:xfrm>
          <a:prstGeom prst="rect">
            <a:avLst/>
          </a:prstGeom>
        </p:spPr>
      </p:pic>
      <p:sp>
        <p:nvSpPr>
          <p:cNvPr id="8" name="TextBox 7">
            <a:extLst>
              <a:ext uri="{FF2B5EF4-FFF2-40B4-BE49-F238E27FC236}">
                <a16:creationId xmlns:a16="http://schemas.microsoft.com/office/drawing/2014/main" id="{98E80B7A-B909-452C-A7FF-F1B130754F4A}"/>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Program Pathways Mapper – UC Merced Transfer applications</a:t>
            </a:r>
            <a:endParaRPr lang="en-US" sz="4000" dirty="0">
              <a:solidFill>
                <a:schemeClr val="bg1"/>
              </a:solidFill>
              <a:latin typeface="Bebas Neue Bold" panose="020B0606020202050201" pitchFamily="34" charset="0"/>
            </a:endParaRPr>
          </a:p>
        </p:txBody>
      </p:sp>
      <p:sp>
        <p:nvSpPr>
          <p:cNvPr id="2" name="TextBox 1">
            <a:extLst>
              <a:ext uri="{FF2B5EF4-FFF2-40B4-BE49-F238E27FC236}">
                <a16:creationId xmlns:a16="http://schemas.microsoft.com/office/drawing/2014/main" id="{14ADA5B6-AF6C-1D31-6A33-BB02CE0D4B25}"/>
              </a:ext>
            </a:extLst>
          </p:cNvPr>
          <p:cNvSpPr txBox="1"/>
          <p:nvPr/>
        </p:nvSpPr>
        <p:spPr>
          <a:xfrm>
            <a:off x="139357" y="3244674"/>
            <a:ext cx="12979400" cy="1292662"/>
          </a:xfrm>
          <a:prstGeom prst="rect">
            <a:avLst/>
          </a:prstGeom>
          <a:noFill/>
        </p:spPr>
        <p:txBody>
          <a:bodyPr wrap="square" rtlCol="0">
            <a:spAutoFit/>
          </a:bodyPr>
          <a:lstStyle/>
          <a:p>
            <a:r>
              <a:rPr lang="en-US" sz="6000" dirty="0">
                <a:hlinkClick r:id="rId4"/>
              </a:rPr>
              <a:t>https://programmap.ucmerced.edu/</a:t>
            </a:r>
            <a:endParaRPr lang="en-US" sz="6000" dirty="0"/>
          </a:p>
          <a:p>
            <a:endParaRPr lang="en-US" dirty="0"/>
          </a:p>
        </p:txBody>
      </p:sp>
    </p:spTree>
    <p:extLst>
      <p:ext uri="{BB962C8B-B14F-4D97-AF65-F5344CB8AC3E}">
        <p14:creationId xmlns:p14="http://schemas.microsoft.com/office/powerpoint/2010/main" val="385091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FF770-1AF2-4FF7-BAFD-03ABFD70DD67}"/>
              </a:ext>
            </a:extLst>
          </p:cNvPr>
          <p:cNvPicPr>
            <a:picLocks noChangeAspect="1"/>
          </p:cNvPicPr>
          <p:nvPr/>
        </p:nvPicPr>
        <p:blipFill rotWithShape="1">
          <a:blip r:embed="rId3"/>
          <a:srcRect r="425"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8E80B7A-B909-452C-A7FF-F1B130754F4A}"/>
              </a:ext>
            </a:extLst>
          </p:cNvPr>
          <p:cNvSpPr txBox="1"/>
          <p:nvPr/>
        </p:nvSpPr>
        <p:spPr>
          <a:xfrm>
            <a:off x="599403" y="-183685"/>
            <a:ext cx="11592577" cy="1591113"/>
          </a:xfrm>
          <a:prstGeom prst="rect">
            <a:avLst/>
          </a:prstGeom>
          <a:noFill/>
        </p:spPr>
        <p:txBody>
          <a:bodyPr wrap="square" lIns="457200" rIns="0" rtlCol="0" anchor="ctr" anchorCtr="0">
            <a:noAutofit/>
          </a:bodyPr>
          <a:lstStyle/>
          <a:p>
            <a:pPr>
              <a:lnSpc>
                <a:spcPts val="5000"/>
              </a:lnSpc>
            </a:pPr>
            <a:r>
              <a:rPr lang="en-US" sz="4000" b="1" dirty="0">
                <a:solidFill>
                  <a:schemeClr val="bg1"/>
                </a:solidFill>
                <a:latin typeface="Bebas Neue Bold" panose="020B0606020202050201" pitchFamily="34" charset="0"/>
                <a:ea typeface="Arial" charset="0"/>
                <a:cs typeface="Arial" charset="0"/>
              </a:rPr>
              <a:t>Program Pathways Mapper – UC Merced degree Programs Status</a:t>
            </a:r>
            <a:endParaRPr lang="en-US" sz="4000" dirty="0">
              <a:solidFill>
                <a:schemeClr val="bg1"/>
              </a:solidFill>
              <a:latin typeface="Bebas Neue Bold" panose="020B0606020202050201" pitchFamily="34" charset="0"/>
            </a:endParaRPr>
          </a:p>
        </p:txBody>
      </p:sp>
      <p:graphicFrame>
        <p:nvGraphicFramePr>
          <p:cNvPr id="9" name="Table 7">
            <a:extLst>
              <a:ext uri="{FF2B5EF4-FFF2-40B4-BE49-F238E27FC236}">
                <a16:creationId xmlns:a16="http://schemas.microsoft.com/office/drawing/2014/main" id="{DA0FF852-74C6-F642-97DA-43E9C342010C}"/>
              </a:ext>
            </a:extLst>
          </p:cNvPr>
          <p:cNvGraphicFramePr>
            <a:graphicFrameLocks noGrp="1"/>
          </p:cNvGraphicFramePr>
          <p:nvPr>
            <p:ph idx="1"/>
          </p:nvPr>
        </p:nvGraphicFramePr>
        <p:xfrm>
          <a:off x="275573" y="1530455"/>
          <a:ext cx="11592577" cy="4770138"/>
        </p:xfrm>
        <a:graphic>
          <a:graphicData uri="http://schemas.openxmlformats.org/drawingml/2006/table">
            <a:tbl>
              <a:tblPr firstRow="1" bandRow="1">
                <a:tableStyleId>{5C22544A-7EE6-4342-B048-85BDC9FD1C3A}</a:tableStyleId>
              </a:tblPr>
              <a:tblGrid>
                <a:gridCol w="3496174">
                  <a:extLst>
                    <a:ext uri="{9D8B030D-6E8A-4147-A177-3AD203B41FA5}">
                      <a16:colId xmlns:a16="http://schemas.microsoft.com/office/drawing/2014/main" val="502223390"/>
                    </a:ext>
                  </a:extLst>
                </a:gridCol>
                <a:gridCol w="2698801">
                  <a:extLst>
                    <a:ext uri="{9D8B030D-6E8A-4147-A177-3AD203B41FA5}">
                      <a16:colId xmlns:a16="http://schemas.microsoft.com/office/drawing/2014/main" val="1055911376"/>
                    </a:ext>
                  </a:extLst>
                </a:gridCol>
                <a:gridCol w="2698801">
                  <a:extLst>
                    <a:ext uri="{9D8B030D-6E8A-4147-A177-3AD203B41FA5}">
                      <a16:colId xmlns:a16="http://schemas.microsoft.com/office/drawing/2014/main" val="185639598"/>
                    </a:ext>
                  </a:extLst>
                </a:gridCol>
                <a:gridCol w="2698801">
                  <a:extLst>
                    <a:ext uri="{9D8B030D-6E8A-4147-A177-3AD203B41FA5}">
                      <a16:colId xmlns:a16="http://schemas.microsoft.com/office/drawing/2014/main" val="3464583806"/>
                    </a:ext>
                  </a:extLst>
                </a:gridCol>
              </a:tblGrid>
              <a:tr h="445992">
                <a:tc gridSpan="2">
                  <a:txBody>
                    <a:bodyPr/>
                    <a:lstStyle/>
                    <a:p>
                      <a:pPr algn="ctr"/>
                      <a:r>
                        <a:rPr lang="en-US" dirty="0">
                          <a:latin typeface="Kievit Offc Pro" panose="020B0504030101020102" pitchFamily="34" charset="0"/>
                        </a:rPr>
                        <a:t>Completed</a:t>
                      </a:r>
                    </a:p>
                  </a:txBody>
                  <a:tcPr/>
                </a:tc>
                <a:tc hMerge="1">
                  <a:txBody>
                    <a:bodyPr/>
                    <a:lstStyle/>
                    <a:p>
                      <a:r>
                        <a:rPr lang="en-US" dirty="0"/>
                        <a:t>Near Completion</a:t>
                      </a:r>
                    </a:p>
                  </a:txBody>
                  <a:tcPr/>
                </a:tc>
                <a:tc>
                  <a:txBody>
                    <a:bodyPr/>
                    <a:lstStyle/>
                    <a:p>
                      <a:r>
                        <a:rPr lang="en-US" dirty="0">
                          <a:latin typeface="Kievit Offc Pro" panose="020B0504030101020102" pitchFamily="34" charset="0"/>
                        </a:rPr>
                        <a:t>Near Completion</a:t>
                      </a:r>
                    </a:p>
                  </a:txBody>
                  <a:tcPr/>
                </a:tc>
                <a:tc>
                  <a:txBody>
                    <a:bodyPr/>
                    <a:lstStyle/>
                    <a:p>
                      <a:r>
                        <a:rPr lang="en-US" dirty="0">
                          <a:latin typeface="Kievit Offc Pro" panose="020B0504030101020102" pitchFamily="34" charset="0"/>
                        </a:rPr>
                        <a:t>On-deck</a:t>
                      </a:r>
                    </a:p>
                  </a:txBody>
                  <a:tcPr/>
                </a:tc>
                <a:extLst>
                  <a:ext uri="{0D108BD9-81ED-4DB2-BD59-A6C34878D82A}">
                    <a16:rowId xmlns:a16="http://schemas.microsoft.com/office/drawing/2014/main" val="729245498"/>
                  </a:ext>
                </a:extLst>
              </a:tr>
              <a:tr h="674230">
                <a:tc>
                  <a:txBody>
                    <a:bodyPr/>
                    <a:lstStyle/>
                    <a:p>
                      <a:pPr algn="ctr" fontAlgn="b"/>
                      <a:r>
                        <a:rPr lang="en-US" sz="1800" b="0" i="0" u="none" strike="noStrike" dirty="0">
                          <a:solidFill>
                            <a:srgbClr val="000000"/>
                          </a:solidFill>
                          <a:effectLst/>
                          <a:latin typeface="Kievit Offc Pro" panose="020B0504030101020102" pitchFamily="34" charset="0"/>
                        </a:rPr>
                        <a:t>Applied Mathematical Sciences</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Kievit Offc Pro" panose="020B0504030101020102" pitchFamily="34" charset="0"/>
                        </a:rPr>
                        <a:t>Material Sciences and Engineering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Kievit Offc Pro" panose="020B0504030101020102" pitchFamily="34" charset="0"/>
                        </a:rPr>
                        <a:t>Computer Science and Engineering</a:t>
                      </a:r>
                    </a:p>
                  </a:txBody>
                  <a:tcPr anchor="ctr"/>
                </a:tc>
                <a:tc>
                  <a:txBody>
                    <a:bodyPr/>
                    <a:lstStyle/>
                    <a:p>
                      <a:pPr algn="ctr" fontAlgn="b"/>
                      <a:r>
                        <a:rPr lang="en-US" sz="1800" b="0" i="0" u="none" strike="noStrike" dirty="0">
                          <a:solidFill>
                            <a:srgbClr val="000000"/>
                          </a:solidFill>
                          <a:effectLst/>
                          <a:latin typeface="Kievit Offc Pro" panose="020B0504030101020102" pitchFamily="34" charset="0"/>
                        </a:rPr>
                        <a:t>Bioengineering</a:t>
                      </a:r>
                    </a:p>
                  </a:txBody>
                  <a:tcPr marL="9525" marR="9525" marT="9525" marB="0" anchor="ctr"/>
                </a:tc>
                <a:extLst>
                  <a:ext uri="{0D108BD9-81ED-4DB2-BD59-A6C34878D82A}">
                    <a16:rowId xmlns:a16="http://schemas.microsoft.com/office/drawing/2014/main" val="855439513"/>
                  </a:ext>
                </a:extLst>
              </a:tr>
              <a:tr h="587944">
                <a:tc>
                  <a:txBody>
                    <a:bodyPr/>
                    <a:lstStyle/>
                    <a:p>
                      <a:pPr algn="ctr" fontAlgn="b"/>
                      <a:r>
                        <a:rPr lang="en-US" sz="1800" b="0" i="0" u="none" strike="noStrike" dirty="0">
                          <a:solidFill>
                            <a:srgbClr val="000000"/>
                          </a:solidFill>
                          <a:effectLst/>
                          <a:latin typeface="Kievit Offc Pro" panose="020B0504030101020102" pitchFamily="34" charset="0"/>
                        </a:rPr>
                        <a:t>Biological Sciences</a:t>
                      </a:r>
                    </a:p>
                  </a:txBody>
                  <a:tcPr marL="9525" marR="9525" marT="9525" marB="0" anchor="ctr"/>
                </a:tc>
                <a:tc>
                  <a:txBody>
                    <a:bodyPr/>
                    <a:lstStyle/>
                    <a:p>
                      <a:pPr algn="ctr" fontAlgn="b"/>
                      <a:r>
                        <a:rPr lang="en-US" sz="1800" b="0" i="0" u="none" strike="noStrike" dirty="0">
                          <a:solidFill>
                            <a:srgbClr val="000000"/>
                          </a:solidFill>
                          <a:effectLst/>
                          <a:latin typeface="Kievit Offc Pro" panose="020B0504030101020102" pitchFamily="34" charset="0"/>
                        </a:rPr>
                        <a:t>Anthropology</a:t>
                      </a:r>
                    </a:p>
                  </a:txBody>
                  <a:tcPr marL="9525" marR="9525" marT="9525" marB="0" anchor="ctr"/>
                </a:tc>
                <a:tc>
                  <a:txBody>
                    <a:bodyPr/>
                    <a:lstStyle/>
                    <a:p>
                      <a:pPr algn="ctr" fontAlgn="b"/>
                      <a:r>
                        <a:rPr lang="en-US" sz="1800" b="0" i="0" u="none" strike="noStrike" dirty="0">
                          <a:solidFill>
                            <a:srgbClr val="000000"/>
                          </a:solidFill>
                          <a:effectLst/>
                          <a:latin typeface="Kievit Offc Pro" panose="020B0504030101020102" pitchFamily="34" charset="0"/>
                        </a:rPr>
                        <a:t>Management and Business Economics</a:t>
                      </a:r>
                    </a:p>
                  </a:txBody>
                  <a:tcPr marL="9525" marR="9525" marT="9525" marB="0" anchor="ctr"/>
                </a:tc>
                <a:tc>
                  <a:txBody>
                    <a:bodyPr/>
                    <a:lstStyle/>
                    <a:p>
                      <a:pPr algn="ctr" fontAlgn="b"/>
                      <a:r>
                        <a:rPr lang="en-US" sz="1800" b="0" i="0" u="none" strike="noStrike" dirty="0">
                          <a:solidFill>
                            <a:srgbClr val="000000"/>
                          </a:solidFill>
                          <a:effectLst/>
                          <a:latin typeface="Kievit Offc Pro" panose="020B0504030101020102" pitchFamily="34" charset="0"/>
                        </a:rPr>
                        <a:t>Civil Engineering</a:t>
                      </a:r>
                    </a:p>
                  </a:txBody>
                  <a:tcPr marL="9525" marR="9525" marT="9525" marB="0" anchor="ctr"/>
                </a:tc>
                <a:extLst>
                  <a:ext uri="{0D108BD9-81ED-4DB2-BD59-A6C34878D82A}">
                    <a16:rowId xmlns:a16="http://schemas.microsoft.com/office/drawing/2014/main" val="4183079860"/>
                  </a:ext>
                </a:extLst>
              </a:tr>
              <a:tr h="674230">
                <a:tc>
                  <a:txBody>
                    <a:bodyPr/>
                    <a:lstStyle/>
                    <a:p>
                      <a:pPr algn="ctr" fontAlgn="b"/>
                      <a:r>
                        <a:rPr lang="en-US" sz="1800" b="0" i="0" u="none" strike="noStrike" dirty="0">
                          <a:solidFill>
                            <a:srgbClr val="000000"/>
                          </a:solidFill>
                          <a:effectLst/>
                          <a:latin typeface="Kievit Offc Pro" panose="020B0504030101020102" pitchFamily="34" charset="0"/>
                        </a:rPr>
                        <a:t>Chemical Sciences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History</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Political Science</a:t>
                      </a:r>
                    </a:p>
                  </a:txBody>
                  <a:tcPr marL="9525" marR="9525" marT="9525" marB="0" anchor="ctr"/>
                </a:tc>
                <a:tc>
                  <a:txBody>
                    <a:bodyPr/>
                    <a:lstStyle/>
                    <a:p>
                      <a:pPr algn="ctr"/>
                      <a:r>
                        <a:rPr lang="en-US" sz="1800" dirty="0">
                          <a:latin typeface="Kievit Offc Pro" panose="020B0504030101020102" pitchFamily="34" charset="0"/>
                        </a:rPr>
                        <a:t>Critical Race and Ethnic Studies</a:t>
                      </a:r>
                    </a:p>
                  </a:txBody>
                  <a:tcPr anchor="ctr"/>
                </a:tc>
                <a:extLst>
                  <a:ext uri="{0D108BD9-81ED-4DB2-BD59-A6C34878D82A}">
                    <a16:rowId xmlns:a16="http://schemas.microsoft.com/office/drawing/2014/main" val="383516463"/>
                  </a:ext>
                </a:extLst>
              </a:tr>
              <a:tr h="67423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Physics</a:t>
                      </a:r>
                    </a:p>
                  </a:txBody>
                  <a:tcPr marL="9525" marR="9525" marT="9525" marB="0" anchor="ctr"/>
                </a:tc>
                <a:tc>
                  <a:txBody>
                    <a:bodyPr/>
                    <a:lstStyle/>
                    <a:p>
                      <a:pPr algn="ctr" fontAlgn="b"/>
                      <a:r>
                        <a:rPr lang="en-US" sz="1800" b="0" i="0" u="none" strike="noStrike" dirty="0">
                          <a:solidFill>
                            <a:srgbClr val="000000"/>
                          </a:solidFill>
                          <a:effectLst/>
                          <a:latin typeface="Kievit Offc Pro" panose="020B0504030101020102" pitchFamily="34" charset="0"/>
                        </a:rPr>
                        <a:t>Economics</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Cognitive Science</a:t>
                      </a:r>
                    </a:p>
                  </a:txBody>
                  <a:tcPr anchor="ctr"/>
                </a:tc>
                <a:tc>
                  <a:txBody>
                    <a:bodyPr/>
                    <a:lstStyle/>
                    <a:p>
                      <a:pPr algn="ctr"/>
                      <a:r>
                        <a:rPr lang="en-US" sz="1800" dirty="0">
                          <a:latin typeface="Kievit Offc Pro" panose="020B0504030101020102" pitchFamily="34" charset="0"/>
                        </a:rPr>
                        <a:t>Global Arts Studies Program</a:t>
                      </a:r>
                    </a:p>
                  </a:txBody>
                  <a:tcPr anchor="ctr"/>
                </a:tc>
                <a:extLst>
                  <a:ext uri="{0D108BD9-81ED-4DB2-BD59-A6C34878D82A}">
                    <a16:rowId xmlns:a16="http://schemas.microsoft.com/office/drawing/2014/main" val="2433421158"/>
                  </a:ext>
                </a:extLst>
              </a:tr>
              <a:tr h="674230">
                <a:tc>
                  <a:txBody>
                    <a:bodyPr/>
                    <a:lstStyle/>
                    <a:p>
                      <a:pPr algn="ctr" fontAlgn="b"/>
                      <a:r>
                        <a:rPr lang="en-US" sz="1800" b="0" i="0" u="none" strike="noStrike" dirty="0">
                          <a:solidFill>
                            <a:srgbClr val="000000"/>
                          </a:solidFill>
                          <a:effectLst/>
                          <a:latin typeface="Kievit Offc Pro" panose="020B0504030101020102" pitchFamily="34" charset="0"/>
                        </a:rPr>
                        <a:t>Psychology</a:t>
                      </a:r>
                    </a:p>
                  </a:txBody>
                  <a:tcPr marL="9525" marR="9525" marT="9525" marB="0" anchor="ctr"/>
                </a:tc>
                <a:tc>
                  <a:txBody>
                    <a:bodyPr/>
                    <a:lstStyle/>
                    <a:p>
                      <a:pPr algn="ctr" fontAlgn="b"/>
                      <a:r>
                        <a:rPr lang="en-US" sz="1800" b="0" i="0" u="none" strike="noStrike" dirty="0">
                          <a:solidFill>
                            <a:srgbClr val="000000"/>
                          </a:solidFill>
                          <a:effectLst/>
                          <a:latin typeface="Kievit Offc Pro" panose="020B0504030101020102" pitchFamily="34" charset="0"/>
                        </a:rPr>
                        <a:t>English</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Environmental Systems Science</a:t>
                      </a:r>
                    </a:p>
                  </a:txBody>
                  <a:tcPr anchor="ctr"/>
                </a:tc>
                <a:tc>
                  <a:txBody>
                    <a:bodyPr/>
                    <a:lstStyle/>
                    <a:p>
                      <a:pPr algn="ctr"/>
                      <a:endParaRPr lang="en-US" sz="1800" dirty="0">
                        <a:latin typeface="Kievit Offc Pro" panose="020B0504030101020102" pitchFamily="34" charset="0"/>
                      </a:endParaRPr>
                    </a:p>
                  </a:txBody>
                  <a:tcPr anchor="ctr"/>
                </a:tc>
                <a:extLst>
                  <a:ext uri="{0D108BD9-81ED-4DB2-BD59-A6C34878D82A}">
                    <a16:rowId xmlns:a16="http://schemas.microsoft.com/office/drawing/2014/main" val="687184684"/>
                  </a:ext>
                </a:extLst>
              </a:tr>
              <a:tr h="451338">
                <a:tc>
                  <a:txBody>
                    <a:bodyPr/>
                    <a:lstStyle/>
                    <a:p>
                      <a:pPr algn="ctr" fontAlgn="b"/>
                      <a:r>
                        <a:rPr lang="en-US" sz="1800" b="0" i="0" u="none" strike="noStrike" dirty="0">
                          <a:solidFill>
                            <a:srgbClr val="000000"/>
                          </a:solidFill>
                          <a:effectLst/>
                          <a:latin typeface="Kievit Offc Pro" panose="020B0504030101020102" pitchFamily="34" charset="0"/>
                        </a:rPr>
                        <a:t>Sociology</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Philosophy</a:t>
                      </a:r>
                    </a:p>
                  </a:txBody>
                  <a:tcPr marL="9525" marR="9525" marT="9525" marB="0" anchor="ctr"/>
                </a:tc>
                <a:tc>
                  <a:txBody>
                    <a:bodyPr/>
                    <a:lstStyle/>
                    <a:p>
                      <a:pPr algn="ctr"/>
                      <a:r>
                        <a:rPr lang="en-US" sz="1800" dirty="0">
                          <a:latin typeface="Kievit Offc Pro" panose="020B0504030101020102" pitchFamily="34" charset="0"/>
                        </a:rPr>
                        <a:t>Public Health</a:t>
                      </a:r>
                    </a:p>
                  </a:txBody>
                  <a:tcPr anchor="ctr"/>
                </a:tc>
                <a:tc>
                  <a:txBody>
                    <a:bodyPr/>
                    <a:lstStyle/>
                    <a:p>
                      <a:pPr algn="ctr"/>
                      <a:endParaRPr lang="en-US" sz="1800" dirty="0">
                        <a:latin typeface="Kievit Offc Pro" panose="020B0504030101020102" pitchFamily="34" charset="0"/>
                      </a:endParaRPr>
                    </a:p>
                  </a:txBody>
                  <a:tcPr anchor="ctr"/>
                </a:tc>
                <a:extLst>
                  <a:ext uri="{0D108BD9-81ED-4DB2-BD59-A6C34878D82A}">
                    <a16:rowId xmlns:a16="http://schemas.microsoft.com/office/drawing/2014/main" val="3908548589"/>
                  </a:ext>
                </a:extLst>
              </a:tr>
              <a:tr h="58794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Kievit Offc Pro" panose="020B0504030101020102" pitchFamily="34" charset="0"/>
                        </a:rPr>
                        <a:t>Environmental Engineering</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dirty="0">
                          <a:latin typeface="Kievit Offc Pro" panose="020B0504030101020102" pitchFamily="34" charset="0"/>
                        </a:rPr>
                        <a:t>Spanish</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Kievit Offc Pro" panose="020B0504030101020102"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Kievit Offc Pro" panose="020B0504030101020102" pitchFamily="34" charset="0"/>
                      </a:endParaRPr>
                    </a:p>
                  </a:txBody>
                  <a:tcPr anchor="ctr"/>
                </a:tc>
                <a:extLst>
                  <a:ext uri="{0D108BD9-81ED-4DB2-BD59-A6C34878D82A}">
                    <a16:rowId xmlns:a16="http://schemas.microsoft.com/office/drawing/2014/main" val="2163042284"/>
                  </a:ext>
                </a:extLst>
              </a:tr>
            </a:tbl>
          </a:graphicData>
        </a:graphic>
      </p:graphicFrame>
    </p:spTree>
    <p:extLst>
      <p:ext uri="{BB962C8B-B14F-4D97-AF65-F5344CB8AC3E}">
        <p14:creationId xmlns:p14="http://schemas.microsoft.com/office/powerpoint/2010/main" val="330149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RetrospectVTI">
  <a:themeElements>
    <a:clrScheme name="UC Merced 2">
      <a:dk1>
        <a:srgbClr val="000000"/>
      </a:dk1>
      <a:lt1>
        <a:srgbClr val="FFFFFF"/>
      </a:lt1>
      <a:dk2>
        <a:srgbClr val="454545"/>
      </a:dk2>
      <a:lt2>
        <a:srgbClr val="E0E0E0"/>
      </a:lt2>
      <a:accent1>
        <a:srgbClr val="002856"/>
      </a:accent1>
      <a:accent2>
        <a:srgbClr val="CDA430"/>
      </a:accent2>
      <a:accent3>
        <a:srgbClr val="0091B2"/>
      </a:accent3>
      <a:accent4>
        <a:srgbClr val="002856"/>
      </a:accent4>
      <a:accent5>
        <a:srgbClr val="007CBA"/>
      </a:accent5>
      <a:accent6>
        <a:srgbClr val="88C933"/>
      </a:accent6>
      <a:hlink>
        <a:srgbClr val="0091B2"/>
      </a:hlink>
      <a:folHlink>
        <a:srgbClr val="0091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32962</TotalTime>
  <Words>1033</Words>
  <Application>Microsoft Macintosh PowerPoint</Application>
  <PresentationFormat>Widescreen</PresentationFormat>
  <Paragraphs>153</Paragraphs>
  <Slides>19</Slides>
  <Notes>14</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7" baseType="lpstr">
      <vt:lpstr>Arial</vt:lpstr>
      <vt:lpstr>Arial Narrow</vt:lpstr>
      <vt:lpstr>ArialMT</vt:lpstr>
      <vt:lpstr>Bebas Neue Bold</vt:lpstr>
      <vt:lpstr>Calibri</vt:lpstr>
      <vt:lpstr>Calibri Light</vt:lpstr>
      <vt:lpstr>Cambria</vt:lpstr>
      <vt:lpstr>Century Gothic</vt:lpstr>
      <vt:lpstr>Kievit Offc Pro</vt:lpstr>
      <vt:lpstr>Lato</vt:lpstr>
      <vt:lpstr>Poppins-BoldItalic</vt:lpstr>
      <vt:lpstr>Poppins-Regular</vt:lpstr>
      <vt:lpstr>Roboto Slab</vt:lpstr>
      <vt:lpstr>Times</vt:lpstr>
      <vt:lpstr>Wingdings</vt:lpstr>
      <vt:lpstr>RetrospectVTI</vt:lpstr>
      <vt:lpstr>Office Theme</vt:lpstr>
      <vt:lpstr>Worksheet</vt:lpstr>
      <vt:lpstr>  UC Merced/CVHEC  Transfer Project     James Zimmerman     Tom Burke        Jennifer Johnson               Ginni May  Sr. Assoc VPDUE       CVHEC Coordinator      Chief Partnership Officer      Academic Affairs     UC Merced            fccc                CCCCO </vt:lpstr>
      <vt:lpstr>Fast Facts</vt:lpstr>
      <vt:lpstr>Central Valley Transfer Project Status </vt:lpstr>
      <vt:lpstr>What Students  See Now </vt:lpstr>
      <vt:lpstr>What Is Program Pathways Mapper?</vt:lpstr>
      <vt:lpstr>PowerPoint Presentation</vt:lpstr>
      <vt:lpstr>PowerPoint Presentation</vt:lpstr>
      <vt:lpstr>PowerPoint Presentation</vt:lpstr>
      <vt:lpstr>PowerPoint Presentation</vt:lpstr>
      <vt:lpstr>PowerPoint Presentation</vt:lpstr>
      <vt:lpstr>Evidence of PPM Effectiveness Student Course-Taking Becomes More Focused</vt:lpstr>
      <vt:lpstr>Evidence of PPM Impact on Equity  The PPM has already advanced the equity agenda</vt:lpstr>
      <vt:lpstr>Reducing Units Earned at Degree Completion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2020  virtual commencement</dc:title>
  <dc:creator>Trisha Koenig</dc:creator>
  <cp:lastModifiedBy>Angel Ramirez</cp:lastModifiedBy>
  <cp:revision>105</cp:revision>
  <dcterms:created xsi:type="dcterms:W3CDTF">2020-11-04T20:26:26Z</dcterms:created>
  <dcterms:modified xsi:type="dcterms:W3CDTF">2025-05-07T22:04:20Z</dcterms:modified>
</cp:coreProperties>
</file>