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0" r:id="rId4"/>
    <p:sldId id="268" r:id="rId5"/>
    <p:sldId id="269" r:id="rId6"/>
  </p:sldIdLst>
  <p:sldSz cx="18288000" cy="10287000"/>
  <p:notesSz cx="6858000" cy="9144000"/>
  <p:embeddedFontLst>
    <p:embeddedFont>
      <p:font typeface="Montserrat Classic" pitchFamily="2" charset="77"/>
      <p:regular r:id="rId7"/>
    </p:embeddedFont>
    <p:embeddedFont>
      <p:font typeface="Montserrat Classic Bold" pitchFamily="2" charset="77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90" autoAdjust="0"/>
  </p:normalViewPr>
  <p:slideViewPr>
    <p:cSldViewPr>
      <p:cViewPr varScale="1">
        <p:scale>
          <a:sx n="70" d="100"/>
          <a:sy n="70" d="100"/>
        </p:scale>
        <p:origin x="7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svg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tfe.uconline.edu/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11642">
            <a:off x="11120480" y="1055557"/>
            <a:ext cx="10443683" cy="8487866"/>
          </a:xfrm>
          <a:custGeom>
            <a:avLst/>
            <a:gdLst/>
            <a:ahLst/>
            <a:cxnLst/>
            <a:rect l="l" t="t" r="r" b="b"/>
            <a:pathLst>
              <a:path w="10443683" h="8487866">
                <a:moveTo>
                  <a:pt x="0" y="0"/>
                </a:moveTo>
                <a:lnTo>
                  <a:pt x="10443683" y="0"/>
                </a:lnTo>
                <a:lnTo>
                  <a:pt x="10443683" y="8487866"/>
                </a:lnTo>
                <a:lnTo>
                  <a:pt x="0" y="8487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318441" y="9258300"/>
            <a:ext cx="9727319" cy="3106962"/>
          </a:xfrm>
          <a:custGeom>
            <a:avLst/>
            <a:gdLst/>
            <a:ahLst/>
            <a:cxnLst/>
            <a:rect l="l" t="t" r="r" b="b"/>
            <a:pathLst>
              <a:path w="9727319" h="3106962">
                <a:moveTo>
                  <a:pt x="0" y="0"/>
                </a:moveTo>
                <a:lnTo>
                  <a:pt x="9727318" y="0"/>
                </a:lnTo>
                <a:lnTo>
                  <a:pt x="9727318" y="3106962"/>
                </a:lnTo>
                <a:lnTo>
                  <a:pt x="0" y="3106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3679961"/>
            <a:ext cx="14369051" cy="224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61"/>
              </a:lnSpc>
            </a:pPr>
            <a:r>
              <a:rPr lang="en-US" sz="8648">
                <a:solidFill>
                  <a:srgbClr val="004AAD"/>
                </a:solidFill>
                <a:latin typeface="Montserrat Classic Bold"/>
              </a:rPr>
              <a:t>UC/CCC</a:t>
            </a:r>
          </a:p>
          <a:p>
            <a:pPr>
              <a:lnSpc>
                <a:spcPts val="8561"/>
              </a:lnSpc>
            </a:pPr>
            <a:r>
              <a:rPr lang="en-US" sz="8648">
                <a:solidFill>
                  <a:srgbClr val="004AAD"/>
                </a:solidFill>
                <a:latin typeface="Montserrat Classic Bold"/>
              </a:rPr>
              <a:t>ONLINE PATHWAY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894656"/>
            <a:ext cx="9754996" cy="1154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61"/>
              </a:lnSpc>
            </a:pPr>
            <a:r>
              <a:rPr lang="en-US" sz="8648">
                <a:solidFill>
                  <a:srgbClr val="2BB4D4"/>
                </a:solidFill>
                <a:latin typeface="Montserrat Classic Bold"/>
              </a:rPr>
              <a:t>PILOT PROGRAM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5319" y="971550"/>
            <a:ext cx="717790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004AAD"/>
                </a:solidFill>
                <a:latin typeface="Montserrat Classic Bold Italics"/>
              </a:rPr>
              <a:t>Campaign for Transfer Excellence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150262"/>
            <a:ext cx="4851878" cy="3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124" dirty="0">
                <a:solidFill>
                  <a:srgbClr val="2E2E2E"/>
                </a:solidFill>
                <a:latin typeface="Montserrat Classic"/>
              </a:rPr>
              <a:t>03/28/2025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25759">
            <a:off x="7878598" y="2149852"/>
            <a:ext cx="10884489" cy="8846121"/>
          </a:xfrm>
          <a:custGeom>
            <a:avLst/>
            <a:gdLst/>
            <a:ahLst/>
            <a:cxnLst/>
            <a:rect l="l" t="t" r="r" b="b"/>
            <a:pathLst>
              <a:path w="10884489" h="8846121">
                <a:moveTo>
                  <a:pt x="0" y="0"/>
                </a:moveTo>
                <a:lnTo>
                  <a:pt x="10884489" y="0"/>
                </a:lnTo>
                <a:lnTo>
                  <a:pt x="10884489" y="8846120"/>
                </a:lnTo>
                <a:lnTo>
                  <a:pt x="0" y="884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945968"/>
            <a:ext cx="16230600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004AAD"/>
                </a:solidFill>
                <a:latin typeface="Montserrat Classic Bold"/>
              </a:rPr>
              <a:t>WHAT IS THE CAMPAIGN?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36070"/>
            <a:ext cx="7168603" cy="7628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2499" dirty="0">
                <a:solidFill>
                  <a:srgbClr val="2E2E2E"/>
                </a:solidFill>
                <a:latin typeface="Montserrat Classic"/>
              </a:rPr>
              <a:t>The Campaign is an intensive effort to impact thousands of high-achieving CCC students with high financial need so that they are aware of transfer opportunity. Our partnership links that awareness with action steps for course-taking, and receive accurate, consistent advising and operational tools that support their timely transfer. </a:t>
            </a:r>
          </a:p>
          <a:p>
            <a:pPr>
              <a:lnSpc>
                <a:spcPts val="3999"/>
              </a:lnSpc>
            </a:pPr>
            <a:endParaRPr lang="en-US" sz="2499" dirty="0">
              <a:solidFill>
                <a:srgbClr val="2E2E2E"/>
              </a:solidFill>
              <a:latin typeface="Montserrat Classic"/>
            </a:endParaRPr>
          </a:p>
          <a:p>
            <a:pPr>
              <a:lnSpc>
                <a:spcPts val="3999"/>
              </a:lnSpc>
            </a:pPr>
            <a:r>
              <a:rPr lang="en-US" sz="2499" dirty="0">
                <a:solidFill>
                  <a:srgbClr val="2E2E2E"/>
                </a:solidFill>
                <a:latin typeface="Montserrat Classic"/>
              </a:rPr>
              <a:t>Our focal areas are identification/alignment of students and a comprehensive virtual center pulling resources and opportunities into a one-stop ecosystem to engage with transfer mechanisms.</a:t>
            </a:r>
          </a:p>
          <a:p>
            <a:pPr>
              <a:lnSpc>
                <a:spcPts val="3999"/>
              </a:lnSpc>
            </a:pPr>
            <a:endParaRPr lang="en-US" sz="2499" dirty="0">
              <a:solidFill>
                <a:srgbClr val="2E2E2E"/>
              </a:solidFill>
              <a:latin typeface="Montserrat Classic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8750300" y="3564216"/>
            <a:ext cx="8509000" cy="5270500"/>
            <a:chOff x="0" y="0"/>
            <a:chExt cx="11345333" cy="702733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t="2353" b="2353"/>
            <a:stretch>
              <a:fillRect/>
            </a:stretch>
          </p:blipFill>
          <p:spPr>
            <a:xfrm>
              <a:off x="0" y="0"/>
              <a:ext cx="11345333" cy="7027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525861">
            <a:off x="8777887" y="-2612009"/>
            <a:ext cx="13709384" cy="13709384"/>
          </a:xfrm>
          <a:custGeom>
            <a:avLst/>
            <a:gdLst/>
            <a:ahLst/>
            <a:cxnLst/>
            <a:rect l="l" t="t" r="r" b="b"/>
            <a:pathLst>
              <a:path w="13709384" h="13709384">
                <a:moveTo>
                  <a:pt x="0" y="0"/>
                </a:moveTo>
                <a:lnTo>
                  <a:pt x="13709384" y="0"/>
                </a:lnTo>
                <a:lnTo>
                  <a:pt x="13709384" y="13709384"/>
                </a:lnTo>
                <a:lnTo>
                  <a:pt x="0" y="13709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10338079" y="2391679"/>
            <a:ext cx="1475610" cy="665240"/>
          </a:xfrm>
          <a:custGeom>
            <a:avLst/>
            <a:gdLst/>
            <a:ahLst/>
            <a:cxnLst/>
            <a:rect l="l" t="t" r="r" b="b"/>
            <a:pathLst>
              <a:path w="1475610" h="665240">
                <a:moveTo>
                  <a:pt x="1475609" y="0"/>
                </a:moveTo>
                <a:lnTo>
                  <a:pt x="0" y="0"/>
                </a:lnTo>
                <a:lnTo>
                  <a:pt x="0" y="665240"/>
                </a:lnTo>
                <a:lnTo>
                  <a:pt x="1475609" y="665240"/>
                </a:lnTo>
                <a:lnTo>
                  <a:pt x="14756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352513" y="1889423"/>
            <a:ext cx="4906787" cy="2409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Familiarity with four-year institutions (such as the University of California campuses) allows students to use the skills learned in CC and build the confidence to succeed and thrive through the transfer process. 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10338079" y="4810880"/>
            <a:ext cx="1475610" cy="665240"/>
          </a:xfrm>
          <a:custGeom>
            <a:avLst/>
            <a:gdLst/>
            <a:ahLst/>
            <a:cxnLst/>
            <a:rect l="l" t="t" r="r" b="b"/>
            <a:pathLst>
              <a:path w="1475610" h="665240">
                <a:moveTo>
                  <a:pt x="1475609" y="0"/>
                </a:moveTo>
                <a:lnTo>
                  <a:pt x="0" y="0"/>
                </a:lnTo>
                <a:lnTo>
                  <a:pt x="0" y="665240"/>
                </a:lnTo>
                <a:lnTo>
                  <a:pt x="1475609" y="665240"/>
                </a:lnTo>
                <a:lnTo>
                  <a:pt x="14756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352513" y="4641244"/>
            <a:ext cx="4906787" cy="1584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2E2E2E"/>
                </a:solidFill>
                <a:latin typeface="Montserrat Classic"/>
              </a:rPr>
              <a:t>The opportunity for CCC and UC credit provides direct benefit for student success in their two-year and four-year goals.</a:t>
            </a:r>
          </a:p>
        </p:txBody>
      </p:sp>
      <p:sp>
        <p:nvSpPr>
          <p:cNvPr id="7" name="Freeform 7"/>
          <p:cNvSpPr/>
          <p:nvPr/>
        </p:nvSpPr>
        <p:spPr>
          <a:xfrm flipH="1">
            <a:off x="10338079" y="7230081"/>
            <a:ext cx="1475610" cy="665240"/>
          </a:xfrm>
          <a:custGeom>
            <a:avLst/>
            <a:gdLst/>
            <a:ahLst/>
            <a:cxnLst/>
            <a:rect l="l" t="t" r="r" b="b"/>
            <a:pathLst>
              <a:path w="1475610" h="665240">
                <a:moveTo>
                  <a:pt x="1475609" y="0"/>
                </a:moveTo>
                <a:lnTo>
                  <a:pt x="0" y="0"/>
                </a:lnTo>
                <a:lnTo>
                  <a:pt x="0" y="665240"/>
                </a:lnTo>
                <a:lnTo>
                  <a:pt x="1475609" y="665240"/>
                </a:lnTo>
                <a:lnTo>
                  <a:pt x="147560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352513" y="6727825"/>
            <a:ext cx="4906787" cy="1984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2000">
                <a:solidFill>
                  <a:srgbClr val="2E2E2E"/>
                </a:solidFill>
                <a:latin typeface="Montserrat Classic"/>
              </a:rPr>
              <a:t>The online format uses the affordances of digital environments to build pedagogical and support networks that connect the two- and four-year ecosystems.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1208" y="772429"/>
            <a:ext cx="12304506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004AAD"/>
                </a:solidFill>
                <a:latin typeface="Montserrat Classic Bold"/>
              </a:rPr>
              <a:t>ONLINE COURSE</a:t>
            </a:r>
          </a:p>
          <a:p>
            <a:pPr>
              <a:lnSpc>
                <a:spcPts val="9000"/>
              </a:lnSpc>
            </a:pPr>
            <a:r>
              <a:rPr lang="en-US" sz="9000">
                <a:solidFill>
                  <a:srgbClr val="004AAD"/>
                </a:solidFill>
                <a:latin typeface="Montserrat Classic Bold"/>
              </a:rPr>
              <a:t>FOCUS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1208" y="3597610"/>
            <a:ext cx="6543675" cy="400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2499" dirty="0">
                <a:solidFill>
                  <a:srgbClr val="2E2E2E"/>
                </a:solidFill>
                <a:latin typeface="Montserrat Classic"/>
              </a:rPr>
              <a:t>One key component of the Campaign is connecting CCC students with UC instruction. Because of the obstacles many students face throughout the transfer process, utilizing that connection in a way that can alleviate those obstacles would provide multiple benefits.</a:t>
            </a:r>
          </a:p>
        </p:txBody>
      </p:sp>
      <p:sp>
        <p:nvSpPr>
          <p:cNvPr id="11" name="Freeform 11"/>
          <p:cNvSpPr/>
          <p:nvPr/>
        </p:nvSpPr>
        <p:spPr>
          <a:xfrm rot="8532740" flipH="1">
            <a:off x="-2703495" y="7048838"/>
            <a:ext cx="6729406" cy="5469172"/>
          </a:xfrm>
          <a:custGeom>
            <a:avLst/>
            <a:gdLst/>
            <a:ahLst/>
            <a:cxnLst/>
            <a:rect l="l" t="t" r="r" b="b"/>
            <a:pathLst>
              <a:path w="6729406" h="5469172">
                <a:moveTo>
                  <a:pt x="6729406" y="0"/>
                </a:moveTo>
                <a:lnTo>
                  <a:pt x="0" y="0"/>
                </a:lnTo>
                <a:lnTo>
                  <a:pt x="0" y="5469172"/>
                </a:lnTo>
                <a:lnTo>
                  <a:pt x="6729406" y="5469172"/>
                </a:lnTo>
                <a:lnTo>
                  <a:pt x="6729406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144593">
            <a:off x="8023448" y="-2009860"/>
            <a:ext cx="17617704" cy="17617704"/>
          </a:xfrm>
          <a:custGeom>
            <a:avLst/>
            <a:gdLst/>
            <a:ahLst/>
            <a:cxnLst/>
            <a:rect l="l" t="t" r="r" b="b"/>
            <a:pathLst>
              <a:path w="17617704" h="17617704">
                <a:moveTo>
                  <a:pt x="0" y="0"/>
                </a:moveTo>
                <a:lnTo>
                  <a:pt x="17617704" y="0"/>
                </a:lnTo>
                <a:lnTo>
                  <a:pt x="17617704" y="17617704"/>
                </a:lnTo>
                <a:lnTo>
                  <a:pt x="0" y="1761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662819">
            <a:off x="8489744" y="-2841143"/>
            <a:ext cx="12794948" cy="8828634"/>
          </a:xfrm>
          <a:custGeom>
            <a:avLst/>
            <a:gdLst/>
            <a:ahLst/>
            <a:cxnLst/>
            <a:rect l="l" t="t" r="r" b="b"/>
            <a:pathLst>
              <a:path w="12794948" h="8828634">
                <a:moveTo>
                  <a:pt x="0" y="0"/>
                </a:moveTo>
                <a:lnTo>
                  <a:pt x="12794949" y="0"/>
                </a:lnTo>
                <a:lnTo>
                  <a:pt x="12794949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221385"/>
            <a:ext cx="833695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 dirty="0">
                <a:solidFill>
                  <a:srgbClr val="004AAD"/>
                </a:solidFill>
                <a:latin typeface="Montserrat Classic Bold"/>
              </a:rPr>
              <a:t>DETAILS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85325"/>
            <a:ext cx="7353300" cy="1985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2499" dirty="0">
                <a:solidFill>
                  <a:srgbClr val="2E2E2E"/>
                </a:solidFill>
                <a:latin typeface="Montserrat Classic"/>
              </a:rPr>
              <a:t>Pilots such as the potential work between the UC System and the CCC through UC Merced and the CVHEC colleges can only work if the collaboration is genuine and reciprocal.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32208" y="437527"/>
            <a:ext cx="3629850" cy="3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E2E2E"/>
                </a:solidFill>
                <a:latin typeface="Montserrat Classic Bold"/>
              </a:rPr>
              <a:t>Summer 2025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71401" y="5749435"/>
            <a:ext cx="4289822" cy="3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E2E2E"/>
                </a:solidFill>
                <a:latin typeface="Montserrat Classic Bold"/>
              </a:rPr>
              <a:t>25-26 Academic Year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53647" y="1104900"/>
            <a:ext cx="7615153" cy="4871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UC Merced will offer Math 22 and Math 24 during Summer Session (June 23 to August 15)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CC students will be able to register utilizing a discounted tuition code bringing the per-unit cost below $200 (details forthcoming)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UC Online will provide MESA directors with three email blasts to share with local students: one in early April, one in late April and one in mid-May.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Emails will provide details as well as links to a FAQ page (</a:t>
            </a:r>
            <a:r>
              <a:rPr lang="en-US" sz="2000" dirty="0">
                <a:solidFill>
                  <a:srgbClr val="2E2E2E"/>
                </a:solidFill>
                <a:latin typeface="Montserrat Classic"/>
                <a:hlinkClick r:id="rId6"/>
              </a:rPr>
              <a:t>http://ctfe.uconline.edu</a:t>
            </a: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) and the UC Merced summer session site.</a:t>
            </a:r>
          </a:p>
          <a:p>
            <a:pPr>
              <a:lnSpc>
                <a:spcPts val="3200"/>
              </a:lnSpc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49427" y="6468483"/>
            <a:ext cx="7809873" cy="323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UC Merced will offer one online section of Math 22 and Math 24 during the academic year exclusively for CC students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Students will be able to register utilizing the intersegmental agreement portal (SB 1914).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Upon scheduling of courses (Fall or Spring), UC Online will provide marketing materials at intervals similar to the Summer plans.</a:t>
            </a:r>
          </a:p>
        </p:txBody>
      </p:sp>
      <p:sp>
        <p:nvSpPr>
          <p:cNvPr id="14" name="Freeform 14"/>
          <p:cNvSpPr/>
          <p:nvPr/>
        </p:nvSpPr>
        <p:spPr>
          <a:xfrm rot="8905814" flipH="1">
            <a:off x="-4266374" y="6074235"/>
            <a:ext cx="11300655" cy="9184351"/>
          </a:xfrm>
          <a:custGeom>
            <a:avLst/>
            <a:gdLst/>
            <a:ahLst/>
            <a:cxnLst/>
            <a:rect l="l" t="t" r="r" b="b"/>
            <a:pathLst>
              <a:path w="11300655" h="9184351">
                <a:moveTo>
                  <a:pt x="11300655" y="0"/>
                </a:moveTo>
                <a:lnTo>
                  <a:pt x="0" y="0"/>
                </a:lnTo>
                <a:lnTo>
                  <a:pt x="0" y="9184351"/>
                </a:lnTo>
                <a:lnTo>
                  <a:pt x="11300655" y="9184351"/>
                </a:lnTo>
                <a:lnTo>
                  <a:pt x="11300655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4BC99-3C65-172D-8CBE-141BC3AC3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1E2429E-871C-52BD-19E7-A7B6DA83D45A}"/>
              </a:ext>
            </a:extLst>
          </p:cNvPr>
          <p:cNvSpPr/>
          <p:nvPr/>
        </p:nvSpPr>
        <p:spPr>
          <a:xfrm rot="6144593">
            <a:off x="8023448" y="-2009860"/>
            <a:ext cx="17617704" cy="17617704"/>
          </a:xfrm>
          <a:custGeom>
            <a:avLst/>
            <a:gdLst/>
            <a:ahLst/>
            <a:cxnLst/>
            <a:rect l="l" t="t" r="r" b="b"/>
            <a:pathLst>
              <a:path w="17617704" h="17617704">
                <a:moveTo>
                  <a:pt x="0" y="0"/>
                </a:moveTo>
                <a:lnTo>
                  <a:pt x="17617704" y="0"/>
                </a:lnTo>
                <a:lnTo>
                  <a:pt x="17617704" y="17617704"/>
                </a:lnTo>
                <a:lnTo>
                  <a:pt x="0" y="1761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1756981-136F-6A4F-4895-2C4F64FA6886}"/>
              </a:ext>
            </a:extLst>
          </p:cNvPr>
          <p:cNvSpPr/>
          <p:nvPr/>
        </p:nvSpPr>
        <p:spPr>
          <a:xfrm rot="4662819">
            <a:off x="8489744" y="-2841143"/>
            <a:ext cx="12794948" cy="8828634"/>
          </a:xfrm>
          <a:custGeom>
            <a:avLst/>
            <a:gdLst/>
            <a:ahLst/>
            <a:cxnLst/>
            <a:rect l="l" t="t" r="r" b="b"/>
            <a:pathLst>
              <a:path w="12794948" h="8828634">
                <a:moveTo>
                  <a:pt x="0" y="0"/>
                </a:moveTo>
                <a:lnTo>
                  <a:pt x="12794949" y="0"/>
                </a:lnTo>
                <a:lnTo>
                  <a:pt x="12794949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4048172-39D0-6FD8-9035-A9FC6BC2305E}"/>
              </a:ext>
            </a:extLst>
          </p:cNvPr>
          <p:cNvSpPr txBox="1"/>
          <p:nvPr/>
        </p:nvSpPr>
        <p:spPr>
          <a:xfrm>
            <a:off x="1028700" y="1221385"/>
            <a:ext cx="833695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 dirty="0">
                <a:solidFill>
                  <a:srgbClr val="004AAD"/>
                </a:solidFill>
                <a:latin typeface="Montserrat Classic Bold"/>
              </a:rPr>
              <a:t>OBSTACLES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F0E435B-6315-37F3-6A4C-338D24176E6E}"/>
              </a:ext>
            </a:extLst>
          </p:cNvPr>
          <p:cNvSpPr txBox="1"/>
          <p:nvPr/>
        </p:nvSpPr>
        <p:spPr>
          <a:xfrm>
            <a:off x="1028700" y="2685325"/>
            <a:ext cx="7353300" cy="1472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2499" dirty="0">
                <a:solidFill>
                  <a:srgbClr val="2E2E2E"/>
                </a:solidFill>
                <a:latin typeface="Montserrat Classic"/>
              </a:rPr>
              <a:t>There are always areas in which problems arise, and we are working together with partners on ensuring successful launch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182B662-2E9C-E287-40C9-BF085ADA1BA2}"/>
              </a:ext>
            </a:extLst>
          </p:cNvPr>
          <p:cNvSpPr txBox="1"/>
          <p:nvPr/>
        </p:nvSpPr>
        <p:spPr>
          <a:xfrm>
            <a:off x="8932208" y="437527"/>
            <a:ext cx="3629850" cy="3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E2E2E"/>
                </a:solidFill>
                <a:latin typeface="Montserrat Classic Bold"/>
              </a:rPr>
              <a:t>Credit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FCCC90F-B7C9-EF29-273F-C3CEB7BAD595}"/>
              </a:ext>
            </a:extLst>
          </p:cNvPr>
          <p:cNvSpPr txBox="1"/>
          <p:nvPr/>
        </p:nvSpPr>
        <p:spPr>
          <a:xfrm>
            <a:off x="8971401" y="5749435"/>
            <a:ext cx="4289822" cy="398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E2E2E"/>
                </a:solidFill>
                <a:latin typeface="Montserrat Classic Bold"/>
              </a:rPr>
              <a:t>Cost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65E6B36F-308C-F383-5E21-414EC6196205}"/>
              </a:ext>
            </a:extLst>
          </p:cNvPr>
          <p:cNvSpPr txBox="1"/>
          <p:nvPr/>
        </p:nvSpPr>
        <p:spPr>
          <a:xfrm>
            <a:off x="9453647" y="1104900"/>
            <a:ext cx="7615153" cy="323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Ensuring the unique courses are accepted as major requirements throughout CA colleges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Messaging to academic advisors the unique elements of credit within the UC (no ‘set and forget’ articulation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Differences between Summer and Academic Year registration leave questions about unit availability and financial aid</a:t>
            </a:r>
          </a:p>
          <a:p>
            <a:pPr>
              <a:lnSpc>
                <a:spcPts val="3200"/>
              </a:lnSpc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 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7D07C0F1-06A3-EDE9-2646-8F3996D740F8}"/>
              </a:ext>
            </a:extLst>
          </p:cNvPr>
          <p:cNvSpPr txBox="1"/>
          <p:nvPr/>
        </p:nvSpPr>
        <p:spPr>
          <a:xfrm>
            <a:off x="9449427" y="6468483"/>
            <a:ext cx="7809873" cy="323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Summer waiver will come closer to SB 1914 but not fill the gap; we can backfill for first year with grant funds and a second year with other discretionary funds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SB 1914 is a powerful tool but one that leaves the full cost of instruction left to others to fill</a:t>
            </a:r>
          </a:p>
          <a:p>
            <a:pPr marL="457200" indent="-457200">
              <a:lnSpc>
                <a:spcPts val="32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2E2E2E"/>
                </a:solidFill>
                <a:latin typeface="Montserrat Classic"/>
              </a:rPr>
              <a:t>Course development is not factored into this conversation, so new courses are more difficult to imagine in development fees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7CE68194-DF36-F17C-0879-8F4F521249C9}"/>
              </a:ext>
            </a:extLst>
          </p:cNvPr>
          <p:cNvSpPr/>
          <p:nvPr/>
        </p:nvSpPr>
        <p:spPr>
          <a:xfrm rot="8905814" flipH="1">
            <a:off x="-4266374" y="6074235"/>
            <a:ext cx="11300655" cy="9184351"/>
          </a:xfrm>
          <a:custGeom>
            <a:avLst/>
            <a:gdLst/>
            <a:ahLst/>
            <a:cxnLst/>
            <a:rect l="l" t="t" r="r" b="b"/>
            <a:pathLst>
              <a:path w="11300655" h="9184351">
                <a:moveTo>
                  <a:pt x="11300655" y="0"/>
                </a:moveTo>
                <a:lnTo>
                  <a:pt x="0" y="0"/>
                </a:lnTo>
                <a:lnTo>
                  <a:pt x="0" y="9184351"/>
                </a:lnTo>
                <a:lnTo>
                  <a:pt x="11300655" y="9184351"/>
                </a:lnTo>
                <a:lnTo>
                  <a:pt x="11300655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A person sitting on a couch&#10;&#10;AI-generated content may be incorrect.">
            <a:extLst>
              <a:ext uri="{FF2B5EF4-FFF2-40B4-BE49-F238E27FC236}">
                <a16:creationId xmlns:a16="http://schemas.microsoft.com/office/drawing/2014/main" id="{EB835244-F624-B1A6-1155-559CFDF055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43501"/>
            <a:ext cx="8485240" cy="455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2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5734</TotalTime>
  <Words>560</Words>
  <Application>Microsoft Macintosh PowerPoint</Application>
  <PresentationFormat>Custom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Montserrat Classic</vt:lpstr>
      <vt:lpstr>Calibri</vt:lpstr>
      <vt:lpstr>Montserrat Classic Bold</vt:lpstr>
      <vt:lpstr>Montserrat Classic Bold Italics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Campaign for Transfer Excellence</dc:title>
  <cp:lastModifiedBy>Rolin Moe</cp:lastModifiedBy>
  <cp:revision>6</cp:revision>
  <dcterms:created xsi:type="dcterms:W3CDTF">2006-08-16T00:00:00Z</dcterms:created>
  <dcterms:modified xsi:type="dcterms:W3CDTF">2025-03-28T20:39:13Z</dcterms:modified>
  <dc:identifier>DAGDMovvj_E</dc:identifier>
</cp:coreProperties>
</file>