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19" r:id="rId1"/>
    <p:sldMasterId id="2147483685" r:id="rId2"/>
  </p:sldMasterIdLst>
  <p:notesMasterIdLst>
    <p:notesMasterId r:id="rId30"/>
  </p:notesMasterIdLst>
  <p:sldIdLst>
    <p:sldId id="285" r:id="rId3"/>
    <p:sldId id="257" r:id="rId4"/>
    <p:sldId id="268" r:id="rId5"/>
    <p:sldId id="269" r:id="rId6"/>
    <p:sldId id="299" r:id="rId7"/>
    <p:sldId id="270" r:id="rId8"/>
    <p:sldId id="280" r:id="rId9"/>
    <p:sldId id="271" r:id="rId10"/>
    <p:sldId id="298" r:id="rId11"/>
    <p:sldId id="262" r:id="rId12"/>
    <p:sldId id="261" r:id="rId13"/>
    <p:sldId id="264" r:id="rId14"/>
    <p:sldId id="267" r:id="rId15"/>
    <p:sldId id="272" r:id="rId16"/>
    <p:sldId id="289" r:id="rId17"/>
    <p:sldId id="290" r:id="rId18"/>
    <p:sldId id="291" r:id="rId19"/>
    <p:sldId id="292" r:id="rId20"/>
    <p:sldId id="296" r:id="rId21"/>
    <p:sldId id="294" r:id="rId22"/>
    <p:sldId id="281" r:id="rId23"/>
    <p:sldId id="287" r:id="rId24"/>
    <p:sldId id="297" r:id="rId25"/>
    <p:sldId id="286" r:id="rId26"/>
    <p:sldId id="283" r:id="rId27"/>
    <p:sldId id="284" r:id="rId28"/>
    <p:sldId id="25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D27"/>
    <a:srgbClr val="0F2C52"/>
    <a:srgbClr val="0E26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69"/>
    <p:restoredTop sz="88820" autoAdjust="0"/>
  </p:normalViewPr>
  <p:slideViewPr>
    <p:cSldViewPr snapToGrid="0">
      <p:cViewPr varScale="1">
        <p:scale>
          <a:sx n="64" d="100"/>
          <a:sy n="64" d="100"/>
        </p:scale>
        <p:origin x="184" y="6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0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86B08D-E4A0-4428-9AEE-1B831ED45705}"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697132FA-739B-4532-91EF-D89CFA39C634}">
      <dgm:prSet custT="1"/>
      <dgm:spPr/>
      <dgm:t>
        <a:bodyPr/>
        <a:lstStyle/>
        <a:p>
          <a:pPr rtl="0"/>
          <a:r>
            <a:rPr lang="en-US" sz="3200" dirty="0"/>
            <a:t>Need to address the </a:t>
          </a:r>
          <a:r>
            <a:rPr lang="en-US" sz="3200" b="1" dirty="0"/>
            <a:t>psychosocial</a:t>
          </a:r>
          <a:r>
            <a:rPr lang="en-US" sz="3200" dirty="0"/>
            <a:t> factors that can bolster resilience, persistence, and positive self concepts.</a:t>
          </a:r>
          <a:r>
            <a:rPr lang="en-US" sz="3200" dirty="0">
              <a:latin typeface="Century Gothic" panose="020F0302020204030204"/>
            </a:rPr>
            <a:t> </a:t>
          </a:r>
          <a:endParaRPr lang="en-US" sz="3200" dirty="0"/>
        </a:p>
      </dgm:t>
    </dgm:pt>
    <dgm:pt modelId="{9A43AA5A-2E1E-4E7E-BA4E-9D34784795FA}" type="parTrans" cxnId="{4C421C9E-0A32-4EF6-AFE6-947E700ED2D5}">
      <dgm:prSet/>
      <dgm:spPr/>
      <dgm:t>
        <a:bodyPr/>
        <a:lstStyle/>
        <a:p>
          <a:endParaRPr lang="en-US" sz="1600"/>
        </a:p>
      </dgm:t>
    </dgm:pt>
    <dgm:pt modelId="{5AB4C35C-095E-46F8-AFF4-01CF7BE2BE9C}" type="sibTrans" cxnId="{4C421C9E-0A32-4EF6-AFE6-947E700ED2D5}">
      <dgm:prSet/>
      <dgm:spPr/>
      <dgm:t>
        <a:bodyPr/>
        <a:lstStyle/>
        <a:p>
          <a:endParaRPr lang="en-US" sz="1600"/>
        </a:p>
      </dgm:t>
    </dgm:pt>
    <dgm:pt modelId="{C881AA89-0E57-4C2B-9EB6-B251253BA5B5}">
      <dgm:prSet phldr="0" custT="1"/>
      <dgm:spPr/>
      <dgm:t>
        <a:bodyPr/>
        <a:lstStyle/>
        <a:p>
          <a:pPr rtl="0"/>
          <a:r>
            <a:rPr lang="en-US" sz="3200" dirty="0">
              <a:solidFill>
                <a:schemeClr val="bg1"/>
              </a:solidFill>
              <a:latin typeface="Century Gothic"/>
              <a:cs typeface="Calibri"/>
            </a:rPr>
            <a:t>These factors need to start with rethinking the design of the calculus experience. </a:t>
          </a:r>
          <a:endParaRPr lang="en-US" sz="3200" dirty="0">
            <a:solidFill>
              <a:schemeClr val="bg1"/>
            </a:solidFill>
            <a:latin typeface="Century Gothic"/>
          </a:endParaRPr>
        </a:p>
      </dgm:t>
    </dgm:pt>
    <dgm:pt modelId="{5012212D-890D-46A8-9B82-78532A56680F}" type="parTrans" cxnId="{CA6C8895-8B84-457D-8D85-EE0A31540D59}">
      <dgm:prSet/>
      <dgm:spPr/>
      <dgm:t>
        <a:bodyPr/>
        <a:lstStyle/>
        <a:p>
          <a:endParaRPr lang="en-US" sz="1600"/>
        </a:p>
      </dgm:t>
    </dgm:pt>
    <dgm:pt modelId="{A4F46AFC-FDE4-4B8B-B2EB-3D92AEE3D046}" type="sibTrans" cxnId="{CA6C8895-8B84-457D-8D85-EE0A31540D59}">
      <dgm:prSet/>
      <dgm:spPr/>
      <dgm:t>
        <a:bodyPr/>
        <a:lstStyle/>
        <a:p>
          <a:endParaRPr lang="en-US" sz="1600"/>
        </a:p>
      </dgm:t>
    </dgm:pt>
    <dgm:pt modelId="{B638A620-7B90-49F0-8DC5-383A156AD29E}">
      <dgm:prSet phldr="0" custT="1"/>
      <dgm:spPr/>
      <dgm:t>
        <a:bodyPr/>
        <a:lstStyle/>
        <a:p>
          <a:r>
            <a:rPr lang="en-US" sz="3200" dirty="0">
              <a:solidFill>
                <a:schemeClr val="bg1"/>
              </a:solidFill>
              <a:latin typeface="Century Gothic"/>
              <a:cs typeface="Calibri"/>
            </a:rPr>
            <a:t>Success includes impact on performance, </a:t>
          </a:r>
          <a:r>
            <a:rPr lang="en-US" sz="3200" dirty="0"/>
            <a:t>psychosocial factors, and engagement.</a:t>
          </a:r>
          <a:r>
            <a:rPr lang="en-US" sz="3200" dirty="0">
              <a:solidFill>
                <a:schemeClr val="bg1"/>
              </a:solidFill>
              <a:latin typeface="Century Gothic"/>
              <a:cs typeface="Calibri"/>
            </a:rPr>
            <a:t>  </a:t>
          </a:r>
          <a:endParaRPr lang="en-US" sz="3200" dirty="0">
            <a:solidFill>
              <a:schemeClr val="bg1"/>
            </a:solidFill>
            <a:latin typeface="Century Gothic"/>
          </a:endParaRPr>
        </a:p>
      </dgm:t>
    </dgm:pt>
    <dgm:pt modelId="{07DC55FA-5637-459F-82AB-92E6FE920FB9}" type="parTrans" cxnId="{E0680225-DF36-4E46-BABB-84F181202E8B}">
      <dgm:prSet/>
      <dgm:spPr/>
      <dgm:t>
        <a:bodyPr/>
        <a:lstStyle/>
        <a:p>
          <a:endParaRPr lang="en-US"/>
        </a:p>
      </dgm:t>
    </dgm:pt>
    <dgm:pt modelId="{2DBADE8F-6AEC-48A4-ACE0-C05EB511E788}" type="sibTrans" cxnId="{E0680225-DF36-4E46-BABB-84F181202E8B}">
      <dgm:prSet/>
      <dgm:spPr/>
      <dgm:t>
        <a:bodyPr/>
        <a:lstStyle/>
        <a:p>
          <a:endParaRPr lang="en-US"/>
        </a:p>
      </dgm:t>
    </dgm:pt>
    <dgm:pt modelId="{6FD45455-7112-463F-B709-B0C1DD646C0D}" type="pres">
      <dgm:prSet presAssocID="{9386B08D-E4A0-4428-9AEE-1B831ED45705}" presName="linear" presStyleCnt="0">
        <dgm:presLayoutVars>
          <dgm:animLvl val="lvl"/>
          <dgm:resizeHandles val="exact"/>
        </dgm:presLayoutVars>
      </dgm:prSet>
      <dgm:spPr/>
    </dgm:pt>
    <dgm:pt modelId="{46E3D4BD-A360-4D16-9757-C2587CA4425E}" type="pres">
      <dgm:prSet presAssocID="{697132FA-739B-4532-91EF-D89CFA39C634}" presName="parentText" presStyleLbl="node1" presStyleIdx="0" presStyleCnt="3">
        <dgm:presLayoutVars>
          <dgm:chMax val="0"/>
          <dgm:bulletEnabled val="1"/>
        </dgm:presLayoutVars>
      </dgm:prSet>
      <dgm:spPr/>
    </dgm:pt>
    <dgm:pt modelId="{D8EEE492-1E6D-4A96-9C19-F56EC35BA2AC}" type="pres">
      <dgm:prSet presAssocID="{5AB4C35C-095E-46F8-AFF4-01CF7BE2BE9C}" presName="spacer" presStyleCnt="0"/>
      <dgm:spPr/>
    </dgm:pt>
    <dgm:pt modelId="{2D9B9692-C91B-4FE7-9842-120E6787DCED}" type="pres">
      <dgm:prSet presAssocID="{C881AA89-0E57-4C2B-9EB6-B251253BA5B5}" presName="parentText" presStyleLbl="node1" presStyleIdx="1" presStyleCnt="3">
        <dgm:presLayoutVars>
          <dgm:chMax val="0"/>
          <dgm:bulletEnabled val="1"/>
        </dgm:presLayoutVars>
      </dgm:prSet>
      <dgm:spPr/>
    </dgm:pt>
    <dgm:pt modelId="{F5B02679-15D2-45BD-B873-F49A4929663D}" type="pres">
      <dgm:prSet presAssocID="{A4F46AFC-FDE4-4B8B-B2EB-3D92AEE3D046}" presName="spacer" presStyleCnt="0"/>
      <dgm:spPr/>
    </dgm:pt>
    <dgm:pt modelId="{F12EF59A-56A2-435F-8E04-8DE22B69134D}" type="pres">
      <dgm:prSet presAssocID="{B638A620-7B90-49F0-8DC5-383A156AD29E}" presName="parentText" presStyleLbl="node1" presStyleIdx="2" presStyleCnt="3">
        <dgm:presLayoutVars>
          <dgm:chMax val="0"/>
          <dgm:bulletEnabled val="1"/>
        </dgm:presLayoutVars>
      </dgm:prSet>
      <dgm:spPr/>
    </dgm:pt>
  </dgm:ptLst>
  <dgm:cxnLst>
    <dgm:cxn modelId="{45BE600B-F770-424F-8FD8-94685CEFA168}" type="presOf" srcId="{B638A620-7B90-49F0-8DC5-383A156AD29E}" destId="{F12EF59A-56A2-435F-8E04-8DE22B69134D}" srcOrd="0" destOrd="0" presId="urn:microsoft.com/office/officeart/2005/8/layout/vList2"/>
    <dgm:cxn modelId="{E0680225-DF36-4E46-BABB-84F181202E8B}" srcId="{9386B08D-E4A0-4428-9AEE-1B831ED45705}" destId="{B638A620-7B90-49F0-8DC5-383A156AD29E}" srcOrd="2" destOrd="0" parTransId="{07DC55FA-5637-459F-82AB-92E6FE920FB9}" sibTransId="{2DBADE8F-6AEC-48A4-ACE0-C05EB511E788}"/>
    <dgm:cxn modelId="{4E1BFF5A-C271-4AD0-B22D-77D3C95F6A0E}" type="presOf" srcId="{697132FA-739B-4532-91EF-D89CFA39C634}" destId="{46E3D4BD-A360-4D16-9757-C2587CA4425E}" srcOrd="0" destOrd="0" presId="urn:microsoft.com/office/officeart/2005/8/layout/vList2"/>
    <dgm:cxn modelId="{3F82397B-AE98-428A-AD03-5A3B50F060AF}" type="presOf" srcId="{C881AA89-0E57-4C2B-9EB6-B251253BA5B5}" destId="{2D9B9692-C91B-4FE7-9842-120E6787DCED}" srcOrd="0" destOrd="0" presId="urn:microsoft.com/office/officeart/2005/8/layout/vList2"/>
    <dgm:cxn modelId="{CA6C8895-8B84-457D-8D85-EE0A31540D59}" srcId="{9386B08D-E4A0-4428-9AEE-1B831ED45705}" destId="{C881AA89-0E57-4C2B-9EB6-B251253BA5B5}" srcOrd="1" destOrd="0" parTransId="{5012212D-890D-46A8-9B82-78532A56680F}" sibTransId="{A4F46AFC-FDE4-4B8B-B2EB-3D92AEE3D046}"/>
    <dgm:cxn modelId="{4C421C9E-0A32-4EF6-AFE6-947E700ED2D5}" srcId="{9386B08D-E4A0-4428-9AEE-1B831ED45705}" destId="{697132FA-739B-4532-91EF-D89CFA39C634}" srcOrd="0" destOrd="0" parTransId="{9A43AA5A-2E1E-4E7E-BA4E-9D34784795FA}" sibTransId="{5AB4C35C-095E-46F8-AFF4-01CF7BE2BE9C}"/>
    <dgm:cxn modelId="{7BF15FE6-E203-4D9C-859B-D450C9C9EA48}" type="presOf" srcId="{9386B08D-E4A0-4428-9AEE-1B831ED45705}" destId="{6FD45455-7112-463F-B709-B0C1DD646C0D}" srcOrd="0" destOrd="0" presId="urn:microsoft.com/office/officeart/2005/8/layout/vList2"/>
    <dgm:cxn modelId="{B8D69442-C60A-4E04-A3AB-97CF3150A591}" type="presParOf" srcId="{6FD45455-7112-463F-B709-B0C1DD646C0D}" destId="{46E3D4BD-A360-4D16-9757-C2587CA4425E}" srcOrd="0" destOrd="0" presId="urn:microsoft.com/office/officeart/2005/8/layout/vList2"/>
    <dgm:cxn modelId="{BA745C54-4339-4995-B5D6-B8320715BF81}" type="presParOf" srcId="{6FD45455-7112-463F-B709-B0C1DD646C0D}" destId="{D8EEE492-1E6D-4A96-9C19-F56EC35BA2AC}" srcOrd="1" destOrd="0" presId="urn:microsoft.com/office/officeart/2005/8/layout/vList2"/>
    <dgm:cxn modelId="{229C208F-5296-44CC-8AE6-806590734C2C}" type="presParOf" srcId="{6FD45455-7112-463F-B709-B0C1DD646C0D}" destId="{2D9B9692-C91B-4FE7-9842-120E6787DCED}" srcOrd="2" destOrd="0" presId="urn:microsoft.com/office/officeart/2005/8/layout/vList2"/>
    <dgm:cxn modelId="{E0DE1559-7CD6-4AA3-85F4-D8B9DD5032B4}" type="presParOf" srcId="{6FD45455-7112-463F-B709-B0C1DD646C0D}" destId="{F5B02679-15D2-45BD-B873-F49A4929663D}" srcOrd="3" destOrd="0" presId="urn:microsoft.com/office/officeart/2005/8/layout/vList2"/>
    <dgm:cxn modelId="{84BAF4A5-28B5-4F86-80A6-0C1681AB9C57}" type="presParOf" srcId="{6FD45455-7112-463F-B709-B0C1DD646C0D}" destId="{F12EF59A-56A2-435F-8E04-8DE22B69134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3D4BD-A360-4D16-9757-C2587CA4425E}">
      <dsp:nvSpPr>
        <dsp:cNvPr id="0" name=""/>
        <dsp:cNvSpPr/>
      </dsp:nvSpPr>
      <dsp:spPr>
        <a:xfrm>
          <a:off x="0" y="1098"/>
          <a:ext cx="9779986" cy="147100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kern="1200" dirty="0"/>
            <a:t>Need to address the </a:t>
          </a:r>
          <a:r>
            <a:rPr lang="en-US" sz="3200" b="1" kern="1200" dirty="0"/>
            <a:t>psychosocial</a:t>
          </a:r>
          <a:r>
            <a:rPr lang="en-US" sz="3200" kern="1200" dirty="0"/>
            <a:t> factors that can bolster resilience, persistence, and positive self concepts.</a:t>
          </a:r>
          <a:r>
            <a:rPr lang="en-US" sz="3200" kern="1200" dirty="0">
              <a:latin typeface="Century Gothic" panose="020F0302020204030204"/>
            </a:rPr>
            <a:t> </a:t>
          </a:r>
          <a:endParaRPr lang="en-US" sz="3200" kern="1200" dirty="0"/>
        </a:p>
      </dsp:txBody>
      <dsp:txXfrm>
        <a:off x="71808" y="72906"/>
        <a:ext cx="9636370" cy="1327384"/>
      </dsp:txXfrm>
    </dsp:sp>
    <dsp:sp modelId="{2D9B9692-C91B-4FE7-9842-120E6787DCED}">
      <dsp:nvSpPr>
        <dsp:cNvPr id="0" name=""/>
        <dsp:cNvSpPr/>
      </dsp:nvSpPr>
      <dsp:spPr>
        <a:xfrm>
          <a:off x="0" y="1484010"/>
          <a:ext cx="9779986" cy="147100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kern="1200" dirty="0">
              <a:solidFill>
                <a:schemeClr val="bg1"/>
              </a:solidFill>
              <a:latin typeface="Century Gothic"/>
              <a:cs typeface="Calibri"/>
            </a:rPr>
            <a:t>These factors need to start with rethinking the design of the calculus experience. </a:t>
          </a:r>
          <a:endParaRPr lang="en-US" sz="3200" kern="1200" dirty="0">
            <a:solidFill>
              <a:schemeClr val="bg1"/>
            </a:solidFill>
            <a:latin typeface="Century Gothic"/>
          </a:endParaRPr>
        </a:p>
      </dsp:txBody>
      <dsp:txXfrm>
        <a:off x="71808" y="1555818"/>
        <a:ext cx="9636370" cy="1327384"/>
      </dsp:txXfrm>
    </dsp:sp>
    <dsp:sp modelId="{F12EF59A-56A2-435F-8E04-8DE22B69134D}">
      <dsp:nvSpPr>
        <dsp:cNvPr id="0" name=""/>
        <dsp:cNvSpPr/>
      </dsp:nvSpPr>
      <dsp:spPr>
        <a:xfrm>
          <a:off x="0" y="2966922"/>
          <a:ext cx="9779986" cy="147100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bg1"/>
              </a:solidFill>
              <a:latin typeface="Century Gothic"/>
              <a:cs typeface="Calibri"/>
            </a:rPr>
            <a:t>Success includes impact on performance, </a:t>
          </a:r>
          <a:r>
            <a:rPr lang="en-US" sz="3200" kern="1200" dirty="0"/>
            <a:t>psychosocial factors, and engagement.</a:t>
          </a:r>
          <a:r>
            <a:rPr lang="en-US" sz="3200" kern="1200" dirty="0">
              <a:solidFill>
                <a:schemeClr val="bg1"/>
              </a:solidFill>
              <a:latin typeface="Century Gothic"/>
              <a:cs typeface="Calibri"/>
            </a:rPr>
            <a:t>  </a:t>
          </a:r>
          <a:endParaRPr lang="en-US" sz="3200" kern="1200" dirty="0">
            <a:solidFill>
              <a:schemeClr val="bg1"/>
            </a:solidFill>
            <a:latin typeface="Century Gothic"/>
          </a:endParaRPr>
        </a:p>
      </dsp:txBody>
      <dsp:txXfrm>
        <a:off x="71808" y="3038730"/>
        <a:ext cx="9636370" cy="132738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109380-46DB-4E96-A9D8-3DF78BC834A7}" type="datetimeFigureOut">
              <a:rPr lang="en-US" smtClean="0"/>
              <a:t>3/28/25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D8CCE-1D88-415C-AAAE-26D3A7B0C52C}" type="slidenum">
              <a:rPr lang="en-US" smtClean="0"/>
              <a:t>‹#›</a:t>
            </a:fld>
            <a:endParaRPr lang="en-US"/>
          </a:p>
        </p:txBody>
      </p:sp>
    </p:spTree>
    <p:extLst>
      <p:ext uri="{BB962C8B-B14F-4D97-AF65-F5344CB8AC3E}">
        <p14:creationId xmlns:p14="http://schemas.microsoft.com/office/powerpoint/2010/main" val="2751885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D8CCE-1D88-415C-AAAE-26D3A7B0C52C}" type="slidenum">
              <a:rPr lang="en-US" smtClean="0"/>
              <a:t>1</a:t>
            </a:fld>
            <a:endParaRPr lang="en-US"/>
          </a:p>
        </p:txBody>
      </p:sp>
    </p:spTree>
    <p:extLst>
      <p:ext uri="{BB962C8B-B14F-4D97-AF65-F5344CB8AC3E}">
        <p14:creationId xmlns:p14="http://schemas.microsoft.com/office/powerpoint/2010/main" val="1928571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presentation is centered on understanding and addressing the multifaceted challenges in calculus education, particularly as they relate to student success in STEM fields.</a:t>
            </a:r>
            <a:endParaRPr lang="en-US" dirty="0">
              <a:cs typeface="Calibri" panose="020F0502020204030204"/>
            </a:endParaRPr>
          </a:p>
          <a:p>
            <a:r>
              <a:rPr lang="en-US" dirty="0"/>
              <a:t>I'll begin by examining how calculus courses can act as substantial barrier to students' progress.</a:t>
            </a:r>
            <a:endParaRPr lang="en-US" dirty="0">
              <a:cs typeface="Calibri"/>
            </a:endParaRPr>
          </a:p>
          <a:p>
            <a:r>
              <a:rPr lang="en-US" dirty="0"/>
              <a:t>I'll also touch on the amplified challenges faced by underrepresented racially minoritized Students, URMS, in STEM education.</a:t>
            </a:r>
            <a:endParaRPr lang="en-US" dirty="0">
              <a:cs typeface="Calibri"/>
            </a:endParaRPr>
          </a:p>
          <a:p>
            <a:r>
              <a:rPr lang="en-US" dirty="0"/>
              <a:t>Next, my colleague, Maribel, will delve into Psychosocial Factors and Curricular Reform, and how these elements are critical in shaping student experiences and outcomes.</a:t>
            </a:r>
            <a:endParaRPr lang="en-US" dirty="0">
              <a:cs typeface="Calibri"/>
            </a:endParaRPr>
          </a:p>
          <a:p>
            <a:r>
              <a:rPr lang="en-US" dirty="0"/>
              <a:t>Then, Zenaida, a guiding force behind this project, will discuss the collaborative initiative between UC Merced and CSU Fresno. This initiative, rooted in evidence-based approaches to mathematics instruction reform, aims to provide inclusive and effective education strategies specifically for science, technology, and engineering students…Zenaida will also share some pivotal results from our ongoing efforts.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21B83550-4C37-4B59-B17E-A13E90928552}" type="slidenum">
              <a:rPr lang="en-US" smtClean="0"/>
              <a:t>17</a:t>
            </a:fld>
            <a:endParaRPr lang="en-US"/>
          </a:p>
        </p:txBody>
      </p:sp>
    </p:spTree>
    <p:extLst>
      <p:ext uri="{BB962C8B-B14F-4D97-AF65-F5344CB8AC3E}">
        <p14:creationId xmlns:p14="http://schemas.microsoft.com/office/powerpoint/2010/main" val="3973211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STEM Self-Efficacy</a:t>
            </a:r>
            <a:r>
              <a:rPr lang="en-US" b="0" i="0" dirty="0">
                <a:ea typeface="Calibri"/>
                <a:cs typeface="Calibri"/>
              </a:rPr>
              <a:t>-</a:t>
            </a:r>
            <a:r>
              <a:rPr lang="en-US" b="0" i="0" dirty="0"/>
              <a:t>Confidence in abilities to function as a STEM professional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chemeClr val="bg1"/>
                </a:solidFill>
              </a:rPr>
              <a:t>STEM Identity-</a:t>
            </a:r>
            <a:r>
              <a:rPr lang="en-US" b="0" i="0" dirty="0"/>
              <a:t>Thinking being STEM professional is part of who they are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chemeClr val="bg1"/>
                </a:solidFill>
                <a:latin typeface="+mn-lt"/>
                <a:cs typeface="Calibri"/>
              </a:rPr>
              <a:t>STEM Sense of Belonging</a:t>
            </a:r>
            <a:r>
              <a:rPr lang="en-US" b="0" i="0" dirty="0">
                <a:solidFill>
                  <a:srgbClr val="444444"/>
                </a:solidFill>
                <a:latin typeface="+mn-lt"/>
                <a:cs typeface="Calibri"/>
              </a:rPr>
              <a:t> </a:t>
            </a:r>
            <a:r>
              <a:rPr lang="en-US" b="0" i="0" dirty="0">
                <a:solidFill>
                  <a:schemeClr val="tx1"/>
                </a:solidFill>
                <a:latin typeface="+mn-lt"/>
                <a:cs typeface="Calibri"/>
              </a:rPr>
              <a:t>-  </a:t>
            </a:r>
            <a:r>
              <a:rPr lang="en-US" b="0" i="0" dirty="0">
                <a:solidFill>
                  <a:srgbClr val="444444"/>
                </a:solidFill>
                <a:latin typeface="+mn-lt"/>
                <a:cs typeface="Calibri"/>
              </a:rPr>
              <a:t>Sense of belonging to the STEM community</a:t>
            </a: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Math Self-Concept</a:t>
            </a:r>
            <a:r>
              <a:rPr lang="en-US" b="0" i="0" dirty="0">
                <a:solidFill>
                  <a:schemeClr val="tx1"/>
                </a:solidFill>
              </a:rPr>
              <a:t>-</a:t>
            </a:r>
            <a:r>
              <a:rPr lang="en-US" b="0" i="0" dirty="0"/>
              <a:t>Views about mathematics abilities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Math Anxiety</a:t>
            </a:r>
            <a:r>
              <a:rPr lang="en-US" b="0" i="0" dirty="0">
                <a:solidFill>
                  <a:schemeClr val="tx1"/>
                </a:solidFill>
              </a:rPr>
              <a:t>-</a:t>
            </a:r>
            <a:r>
              <a:rPr lang="en-US" b="0" i="0" dirty="0"/>
              <a:t>Concerns about math content, tasks, and exams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chemeClr val="bg1"/>
                </a:solidFill>
              </a:rPr>
              <a:t>Math Interest-</a:t>
            </a:r>
            <a:r>
              <a:rPr lang="en-US" i="0" dirty="0"/>
              <a:t>I</a:t>
            </a:r>
            <a:r>
              <a:rPr lang="en-US" dirty="0"/>
              <a:t>nvolves concentrated focus, cognitive participation, and emotional engagement in a particular activity</a:t>
            </a:r>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 factor in motivating individuals to pursue STEM careers and engage in STEM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83550-4C37-4B59-B17E-A13E90928552}" type="slidenum">
              <a:rPr lang="en-US" smtClean="0"/>
              <a:t>18</a:t>
            </a:fld>
            <a:endParaRPr lang="en-US"/>
          </a:p>
        </p:txBody>
      </p:sp>
    </p:spTree>
    <p:extLst>
      <p:ext uri="{BB962C8B-B14F-4D97-AF65-F5344CB8AC3E}">
        <p14:creationId xmlns:p14="http://schemas.microsoft.com/office/powerpoint/2010/main" val="2086142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ease of interpretation and direction this forest plot visually compares the magnitude and confidence intervals of each predictor’s effect, </a:t>
            </a:r>
          </a:p>
        </p:txBody>
      </p:sp>
      <p:sp>
        <p:nvSpPr>
          <p:cNvPr id="4" name="Slide Number Placeholder 3"/>
          <p:cNvSpPr>
            <a:spLocks noGrp="1"/>
          </p:cNvSpPr>
          <p:nvPr>
            <p:ph type="sldNum" sz="quarter" idx="5"/>
          </p:nvPr>
        </p:nvSpPr>
        <p:spPr/>
        <p:txBody>
          <a:bodyPr/>
          <a:lstStyle/>
          <a:p>
            <a:fld id="{A89D8CCE-1D88-415C-AAAE-26D3A7B0C52C}" type="slidenum">
              <a:rPr lang="en-US" smtClean="0"/>
              <a:t>21</a:t>
            </a:fld>
            <a:endParaRPr lang="en-US"/>
          </a:p>
        </p:txBody>
      </p:sp>
    </p:spTree>
    <p:extLst>
      <p:ext uri="{BB962C8B-B14F-4D97-AF65-F5344CB8AC3E}">
        <p14:creationId xmlns:p14="http://schemas.microsoft.com/office/powerpoint/2010/main" val="3907647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75C64-C595-F6A0-9DD0-4E2EEF4513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35215E-0DCB-FAFC-A8F5-10EBE69DBF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27AACE-4429-9D1C-EC06-E4130BF84C30}"/>
              </a:ext>
            </a:extLst>
          </p:cNvPr>
          <p:cNvSpPr>
            <a:spLocks noGrp="1"/>
          </p:cNvSpPr>
          <p:nvPr>
            <p:ph type="dt" sz="half" idx="10"/>
          </p:nvPr>
        </p:nvSpPr>
        <p:spPr/>
        <p:txBody>
          <a:bodyPr/>
          <a:lstStyle/>
          <a:p>
            <a:fld id="{D53AF85E-059F-EA45-A0D3-9309C1E75382}" type="datetimeFigureOut">
              <a:rPr lang="en-US" smtClean="0"/>
              <a:t>3/28/25</a:t>
            </a:fld>
            <a:endParaRPr lang="en-US"/>
          </a:p>
        </p:txBody>
      </p:sp>
      <p:sp>
        <p:nvSpPr>
          <p:cNvPr id="5" name="Footer Placeholder 4">
            <a:extLst>
              <a:ext uri="{FF2B5EF4-FFF2-40B4-BE49-F238E27FC236}">
                <a16:creationId xmlns:a16="http://schemas.microsoft.com/office/drawing/2014/main" id="{BC0A7157-2ECE-1B73-7F97-CBA81C25F8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C71F61-5D4A-588A-EA41-8078D0907044}"/>
              </a:ext>
            </a:extLst>
          </p:cNvPr>
          <p:cNvSpPr>
            <a:spLocks noGrp="1"/>
          </p:cNvSpPr>
          <p:nvPr>
            <p:ph type="sldNum" sz="quarter" idx="12"/>
          </p:nvPr>
        </p:nvSpPr>
        <p:spPr/>
        <p:txBody>
          <a:bodyPr/>
          <a:lstStyle/>
          <a:p>
            <a:fld id="{692BEE4F-FFF2-A448-A982-D9719E886B95}" type="slidenum">
              <a:rPr lang="en-US" smtClean="0"/>
              <a:t>‹#›</a:t>
            </a:fld>
            <a:endParaRPr lang="en-US"/>
          </a:p>
        </p:txBody>
      </p:sp>
    </p:spTree>
    <p:extLst>
      <p:ext uri="{BB962C8B-B14F-4D97-AF65-F5344CB8AC3E}">
        <p14:creationId xmlns:p14="http://schemas.microsoft.com/office/powerpoint/2010/main" val="2901191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BC4E2-05BD-8B33-8B3B-8A5907F26D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62B3A4-9F73-3469-E4E4-F9215334F1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A82839-55AB-DD6F-3CE3-AB10F7857473}"/>
              </a:ext>
            </a:extLst>
          </p:cNvPr>
          <p:cNvSpPr>
            <a:spLocks noGrp="1"/>
          </p:cNvSpPr>
          <p:nvPr>
            <p:ph type="dt" sz="half" idx="10"/>
          </p:nvPr>
        </p:nvSpPr>
        <p:spPr/>
        <p:txBody>
          <a:bodyPr/>
          <a:lstStyle/>
          <a:p>
            <a:fld id="{D53AF85E-059F-EA45-A0D3-9309C1E75382}" type="datetimeFigureOut">
              <a:rPr lang="en-US" smtClean="0"/>
              <a:t>3/28/25</a:t>
            </a:fld>
            <a:endParaRPr lang="en-US"/>
          </a:p>
        </p:txBody>
      </p:sp>
      <p:sp>
        <p:nvSpPr>
          <p:cNvPr id="5" name="Footer Placeholder 4">
            <a:extLst>
              <a:ext uri="{FF2B5EF4-FFF2-40B4-BE49-F238E27FC236}">
                <a16:creationId xmlns:a16="http://schemas.microsoft.com/office/drawing/2014/main" id="{E7390573-C06A-3933-1353-741244B6AD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2CD427-037A-8F20-BCD0-C6EEBEACB907}"/>
              </a:ext>
            </a:extLst>
          </p:cNvPr>
          <p:cNvSpPr>
            <a:spLocks noGrp="1"/>
          </p:cNvSpPr>
          <p:nvPr>
            <p:ph type="sldNum" sz="quarter" idx="12"/>
          </p:nvPr>
        </p:nvSpPr>
        <p:spPr/>
        <p:txBody>
          <a:bodyPr/>
          <a:lstStyle/>
          <a:p>
            <a:fld id="{692BEE4F-FFF2-A448-A982-D9719E886B95}" type="slidenum">
              <a:rPr lang="en-US" smtClean="0"/>
              <a:t>‹#›</a:t>
            </a:fld>
            <a:endParaRPr lang="en-US"/>
          </a:p>
        </p:txBody>
      </p:sp>
    </p:spTree>
    <p:extLst>
      <p:ext uri="{BB962C8B-B14F-4D97-AF65-F5344CB8AC3E}">
        <p14:creationId xmlns:p14="http://schemas.microsoft.com/office/powerpoint/2010/main" val="163231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2033D0-10F3-BFF4-5695-66500B8FD3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F2271D-CD60-527A-BC11-E91C1E33B3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27E088-1EC1-6A32-FC8B-A9E1BCA2FC5D}"/>
              </a:ext>
            </a:extLst>
          </p:cNvPr>
          <p:cNvSpPr>
            <a:spLocks noGrp="1"/>
          </p:cNvSpPr>
          <p:nvPr>
            <p:ph type="dt" sz="half" idx="10"/>
          </p:nvPr>
        </p:nvSpPr>
        <p:spPr/>
        <p:txBody>
          <a:bodyPr/>
          <a:lstStyle/>
          <a:p>
            <a:fld id="{D53AF85E-059F-EA45-A0D3-9309C1E75382}" type="datetimeFigureOut">
              <a:rPr lang="en-US" smtClean="0"/>
              <a:t>3/28/25</a:t>
            </a:fld>
            <a:endParaRPr lang="en-US"/>
          </a:p>
        </p:txBody>
      </p:sp>
      <p:sp>
        <p:nvSpPr>
          <p:cNvPr id="5" name="Footer Placeholder 4">
            <a:extLst>
              <a:ext uri="{FF2B5EF4-FFF2-40B4-BE49-F238E27FC236}">
                <a16:creationId xmlns:a16="http://schemas.microsoft.com/office/drawing/2014/main" id="{D96B3580-4CFF-5FB2-096F-58C57F043F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78E287-720D-FC71-72FA-738FA77DF02D}"/>
              </a:ext>
            </a:extLst>
          </p:cNvPr>
          <p:cNvSpPr>
            <a:spLocks noGrp="1"/>
          </p:cNvSpPr>
          <p:nvPr>
            <p:ph type="sldNum" sz="quarter" idx="12"/>
          </p:nvPr>
        </p:nvSpPr>
        <p:spPr/>
        <p:txBody>
          <a:bodyPr/>
          <a:lstStyle/>
          <a:p>
            <a:fld id="{692BEE4F-FFF2-A448-A982-D9719E886B95}" type="slidenum">
              <a:rPr lang="en-US" smtClean="0"/>
              <a:t>‹#›</a:t>
            </a:fld>
            <a:endParaRPr lang="en-US"/>
          </a:p>
        </p:txBody>
      </p:sp>
    </p:spTree>
    <p:extLst>
      <p:ext uri="{BB962C8B-B14F-4D97-AF65-F5344CB8AC3E}">
        <p14:creationId xmlns:p14="http://schemas.microsoft.com/office/powerpoint/2010/main" val="4005220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202A34A5-A029-A246-82C6-D288185EB396}"/>
              </a:ext>
            </a:extLst>
          </p:cNvPr>
          <p:cNvSpPr/>
          <p:nvPr userDrawn="1"/>
        </p:nvSpPr>
        <p:spPr>
          <a:xfrm flipH="1">
            <a:off x="0" y="0"/>
            <a:ext cx="3351057"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13" name="Rectangle">
            <a:extLst>
              <a:ext uri="{FF2B5EF4-FFF2-40B4-BE49-F238E27FC236}">
                <a16:creationId xmlns:a16="http://schemas.microsoft.com/office/drawing/2014/main" id="{2773E1D8-C87F-EE46-8284-575DCA498E81}"/>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noProof="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noProof="0" smtClean="0"/>
              <a:t>‹#›</a:t>
            </a:fld>
            <a:endParaRPr lang="en-US" noProof="0"/>
          </a:p>
        </p:txBody>
      </p:sp>
      <p:sp>
        <p:nvSpPr>
          <p:cNvPr id="11" name="Title Placeholder 1">
            <a:extLst>
              <a:ext uri="{FF2B5EF4-FFF2-40B4-BE49-F238E27FC236}">
                <a16:creationId xmlns:a16="http://schemas.microsoft.com/office/drawing/2014/main" id="{C429A40D-770E-C144-A5B5-6A4442C09C24}"/>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solidFill>
                  <a:srgbClr val="002856"/>
                </a:solidFill>
              </a:defRPr>
            </a:lvl1pPr>
          </a:lstStyle>
          <a:p>
            <a:r>
              <a:rPr lang="en-US" noProof="0"/>
              <a:t>CLICK TO EDIT MASTER TITLE STYLE</a:t>
            </a:r>
          </a:p>
        </p:txBody>
      </p:sp>
    </p:spTree>
    <p:extLst>
      <p:ext uri="{BB962C8B-B14F-4D97-AF65-F5344CB8AC3E}">
        <p14:creationId xmlns:p14="http://schemas.microsoft.com/office/powerpoint/2010/main" val="3432407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83ACCAC0-2C8A-CE43-8C55-22BB53C73920}"/>
              </a:ext>
            </a:extLst>
          </p:cNvPr>
          <p:cNvSpPr/>
          <p:nvPr userDrawn="1"/>
        </p:nvSpPr>
        <p:spPr>
          <a:xfrm flipH="1">
            <a:off x="0" y="0"/>
            <a:ext cx="3351057"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10" name="Rectangle">
            <a:extLst>
              <a:ext uri="{FF2B5EF4-FFF2-40B4-BE49-F238E27FC236}">
                <a16:creationId xmlns:a16="http://schemas.microsoft.com/office/drawing/2014/main" id="{A400A9BD-AA60-E24D-9FC2-722758C8C933}"/>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noProof="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noProof="0" smtClean="0"/>
              <a:t>‹#›</a:t>
            </a:fld>
            <a:endParaRPr lang="en-US" noProof="0"/>
          </a:p>
        </p:txBody>
      </p:sp>
      <p:sp>
        <p:nvSpPr>
          <p:cNvPr id="14" name="Title Placeholder 1">
            <a:extLst>
              <a:ext uri="{FF2B5EF4-FFF2-40B4-BE49-F238E27FC236}">
                <a16:creationId xmlns:a16="http://schemas.microsoft.com/office/drawing/2014/main" id="{D4076461-FF7A-8843-B7F9-D041F3FB22FC}"/>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lvl1pPr>
          </a:lstStyle>
          <a:p>
            <a:r>
              <a:rPr lang="en-US" noProof="0"/>
              <a:t>CLICK TO EDIT MASTER TITLE STYLE</a:t>
            </a:r>
          </a:p>
        </p:txBody>
      </p:sp>
    </p:spTree>
    <p:extLst>
      <p:ext uri="{BB962C8B-B14F-4D97-AF65-F5344CB8AC3E}">
        <p14:creationId xmlns:p14="http://schemas.microsoft.com/office/powerpoint/2010/main" val="30203992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8" name="Date Placeholder 7"/>
          <p:cNvSpPr>
            <a:spLocks noGrp="1"/>
          </p:cNvSpPr>
          <p:nvPr>
            <p:ph type="dt" sz="half" idx="10"/>
          </p:nvPr>
        </p:nvSpPr>
        <p:spPr>
          <a:xfrm>
            <a:off x="9685939" y="6549715"/>
            <a:ext cx="1667860" cy="229237"/>
          </a:xfrm>
          <a:prstGeom prst="rect">
            <a:avLst/>
          </a:prstGeom>
        </p:spPr>
        <p:txBody>
          <a:bodyPr/>
          <a:lstStyle/>
          <a:p>
            <a:fld id="{B0FE2824-C2A0-4931-BB32-60B24BDBB3CC}" type="datetimeFigureOut">
              <a:rPr lang="en-US" smtClean="0"/>
              <a:pPr/>
              <a:t>3/28/25</a:t>
            </a:fld>
            <a:endParaRPr lang="en-US"/>
          </a:p>
        </p:txBody>
      </p:sp>
      <p:sp>
        <p:nvSpPr>
          <p:cNvPr id="10" name="Slide Number Placeholder 9"/>
          <p:cNvSpPr>
            <a:spLocks noGrp="1"/>
          </p:cNvSpPr>
          <p:nvPr>
            <p:ph type="sldNum" sz="quarter" idx="12"/>
          </p:nvPr>
        </p:nvSpPr>
        <p:spPr/>
        <p:txBody>
          <a:bodyPr/>
          <a:lstStyle/>
          <a:p>
            <a:fld id="{B13333A4-2EF1-4B79-B68C-AB20E66B4822}" type="slidenum">
              <a:rPr lang="en-US" smtClean="0"/>
              <a:pPr/>
              <a:t>‹#›</a:t>
            </a:fld>
            <a:endParaRPr lang="en-US"/>
          </a:p>
        </p:txBody>
      </p:sp>
    </p:spTree>
    <p:extLst>
      <p:ext uri="{BB962C8B-B14F-4D97-AF65-F5344CB8AC3E}">
        <p14:creationId xmlns:p14="http://schemas.microsoft.com/office/powerpoint/2010/main" val="3215576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D6D9D-3265-AF8C-CE1B-4CAF8A648C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E9EA23-C39F-B380-B5EC-333C1D9807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16724-E97D-D5F0-3FF6-7DE6845D05F1}"/>
              </a:ext>
            </a:extLst>
          </p:cNvPr>
          <p:cNvSpPr>
            <a:spLocks noGrp="1"/>
          </p:cNvSpPr>
          <p:nvPr>
            <p:ph type="dt" sz="half" idx="10"/>
          </p:nvPr>
        </p:nvSpPr>
        <p:spPr/>
        <p:txBody>
          <a:bodyPr/>
          <a:lstStyle/>
          <a:p>
            <a:fld id="{D53AF85E-059F-EA45-A0D3-9309C1E75382}" type="datetimeFigureOut">
              <a:rPr lang="en-US" smtClean="0"/>
              <a:t>3/28/25</a:t>
            </a:fld>
            <a:endParaRPr lang="en-US"/>
          </a:p>
        </p:txBody>
      </p:sp>
      <p:sp>
        <p:nvSpPr>
          <p:cNvPr id="5" name="Footer Placeholder 4">
            <a:extLst>
              <a:ext uri="{FF2B5EF4-FFF2-40B4-BE49-F238E27FC236}">
                <a16:creationId xmlns:a16="http://schemas.microsoft.com/office/drawing/2014/main" id="{5F349534-F314-FD59-8A49-D78135D002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55D37F-23B8-353C-6D22-360910E77C5F}"/>
              </a:ext>
            </a:extLst>
          </p:cNvPr>
          <p:cNvSpPr>
            <a:spLocks noGrp="1"/>
          </p:cNvSpPr>
          <p:nvPr>
            <p:ph type="sldNum" sz="quarter" idx="12"/>
          </p:nvPr>
        </p:nvSpPr>
        <p:spPr/>
        <p:txBody>
          <a:bodyPr/>
          <a:lstStyle/>
          <a:p>
            <a:fld id="{692BEE4F-FFF2-A448-A982-D9719E886B95}" type="slidenum">
              <a:rPr lang="en-US" smtClean="0"/>
              <a:t>‹#›</a:t>
            </a:fld>
            <a:endParaRPr lang="en-US"/>
          </a:p>
        </p:txBody>
      </p:sp>
    </p:spTree>
    <p:extLst>
      <p:ext uri="{BB962C8B-B14F-4D97-AF65-F5344CB8AC3E}">
        <p14:creationId xmlns:p14="http://schemas.microsoft.com/office/powerpoint/2010/main" val="3361869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DE52F-56D7-9F6B-33FA-A42E1ACBB7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0AD6FB-A212-F64F-0533-A2CC35FE5F0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BB68FC-E1BA-DAC0-C7CB-84945ADDC7FD}"/>
              </a:ext>
            </a:extLst>
          </p:cNvPr>
          <p:cNvSpPr>
            <a:spLocks noGrp="1"/>
          </p:cNvSpPr>
          <p:nvPr>
            <p:ph type="dt" sz="half" idx="10"/>
          </p:nvPr>
        </p:nvSpPr>
        <p:spPr/>
        <p:txBody>
          <a:bodyPr/>
          <a:lstStyle/>
          <a:p>
            <a:fld id="{D53AF85E-059F-EA45-A0D3-9309C1E75382}" type="datetimeFigureOut">
              <a:rPr lang="en-US" smtClean="0"/>
              <a:t>3/28/25</a:t>
            </a:fld>
            <a:endParaRPr lang="en-US"/>
          </a:p>
        </p:txBody>
      </p:sp>
      <p:sp>
        <p:nvSpPr>
          <p:cNvPr id="5" name="Footer Placeholder 4">
            <a:extLst>
              <a:ext uri="{FF2B5EF4-FFF2-40B4-BE49-F238E27FC236}">
                <a16:creationId xmlns:a16="http://schemas.microsoft.com/office/drawing/2014/main" id="{17A3EB77-7A46-3D7A-BDB9-2AEC87B2AF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3ACAB-2F4E-5BAE-FB54-364D1C68952E}"/>
              </a:ext>
            </a:extLst>
          </p:cNvPr>
          <p:cNvSpPr>
            <a:spLocks noGrp="1"/>
          </p:cNvSpPr>
          <p:nvPr>
            <p:ph type="sldNum" sz="quarter" idx="12"/>
          </p:nvPr>
        </p:nvSpPr>
        <p:spPr/>
        <p:txBody>
          <a:bodyPr/>
          <a:lstStyle/>
          <a:p>
            <a:fld id="{692BEE4F-FFF2-A448-A982-D9719E886B95}" type="slidenum">
              <a:rPr lang="en-US" smtClean="0"/>
              <a:t>‹#›</a:t>
            </a:fld>
            <a:endParaRPr lang="en-US"/>
          </a:p>
        </p:txBody>
      </p:sp>
    </p:spTree>
    <p:extLst>
      <p:ext uri="{BB962C8B-B14F-4D97-AF65-F5344CB8AC3E}">
        <p14:creationId xmlns:p14="http://schemas.microsoft.com/office/powerpoint/2010/main" val="866520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80328-59DB-2074-C589-7D3777EB35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648220-358D-50A3-91B7-85763A546C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2C257B-FEAB-A744-1D1D-A788746288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A3EFAE-1F14-B6DC-295F-39A39E719569}"/>
              </a:ext>
            </a:extLst>
          </p:cNvPr>
          <p:cNvSpPr>
            <a:spLocks noGrp="1"/>
          </p:cNvSpPr>
          <p:nvPr>
            <p:ph type="dt" sz="half" idx="10"/>
          </p:nvPr>
        </p:nvSpPr>
        <p:spPr/>
        <p:txBody>
          <a:bodyPr/>
          <a:lstStyle/>
          <a:p>
            <a:fld id="{D53AF85E-059F-EA45-A0D3-9309C1E75382}" type="datetimeFigureOut">
              <a:rPr lang="en-US" smtClean="0"/>
              <a:t>3/28/25</a:t>
            </a:fld>
            <a:endParaRPr lang="en-US"/>
          </a:p>
        </p:txBody>
      </p:sp>
      <p:sp>
        <p:nvSpPr>
          <p:cNvPr id="6" name="Footer Placeholder 5">
            <a:extLst>
              <a:ext uri="{FF2B5EF4-FFF2-40B4-BE49-F238E27FC236}">
                <a16:creationId xmlns:a16="http://schemas.microsoft.com/office/drawing/2014/main" id="{983F1C1E-3F33-C45E-A58E-11CE81AE41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17F6EA-9E3F-6ECB-7C4E-A47C2804974A}"/>
              </a:ext>
            </a:extLst>
          </p:cNvPr>
          <p:cNvSpPr>
            <a:spLocks noGrp="1"/>
          </p:cNvSpPr>
          <p:nvPr>
            <p:ph type="sldNum" sz="quarter" idx="12"/>
          </p:nvPr>
        </p:nvSpPr>
        <p:spPr/>
        <p:txBody>
          <a:bodyPr/>
          <a:lstStyle/>
          <a:p>
            <a:fld id="{692BEE4F-FFF2-A448-A982-D9719E886B95}" type="slidenum">
              <a:rPr lang="en-US" smtClean="0"/>
              <a:t>‹#›</a:t>
            </a:fld>
            <a:endParaRPr lang="en-US"/>
          </a:p>
        </p:txBody>
      </p:sp>
    </p:spTree>
    <p:extLst>
      <p:ext uri="{BB962C8B-B14F-4D97-AF65-F5344CB8AC3E}">
        <p14:creationId xmlns:p14="http://schemas.microsoft.com/office/powerpoint/2010/main" val="715585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0D326-AE4C-00A0-711B-B4AB2FAC18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285AC9-ACF5-B8E2-05F1-D15AE94EA8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1D8D80-D66D-8553-ECEB-928881BF56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06D5B7-697B-44BD-C110-4F8D31A01E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A56DED-901E-5156-31E1-5F6DA5F00B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6A6DEC-9551-4258-D6FD-30A561B1CA33}"/>
              </a:ext>
            </a:extLst>
          </p:cNvPr>
          <p:cNvSpPr>
            <a:spLocks noGrp="1"/>
          </p:cNvSpPr>
          <p:nvPr>
            <p:ph type="dt" sz="half" idx="10"/>
          </p:nvPr>
        </p:nvSpPr>
        <p:spPr/>
        <p:txBody>
          <a:bodyPr/>
          <a:lstStyle/>
          <a:p>
            <a:fld id="{D53AF85E-059F-EA45-A0D3-9309C1E75382}" type="datetimeFigureOut">
              <a:rPr lang="en-US" smtClean="0"/>
              <a:t>3/28/25</a:t>
            </a:fld>
            <a:endParaRPr lang="en-US"/>
          </a:p>
        </p:txBody>
      </p:sp>
      <p:sp>
        <p:nvSpPr>
          <p:cNvPr id="8" name="Footer Placeholder 7">
            <a:extLst>
              <a:ext uri="{FF2B5EF4-FFF2-40B4-BE49-F238E27FC236}">
                <a16:creationId xmlns:a16="http://schemas.microsoft.com/office/drawing/2014/main" id="{24A71A60-C5DC-081C-E09F-7C556627DC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D1EA5D-3EBF-802B-2692-54D60246CAB7}"/>
              </a:ext>
            </a:extLst>
          </p:cNvPr>
          <p:cNvSpPr>
            <a:spLocks noGrp="1"/>
          </p:cNvSpPr>
          <p:nvPr>
            <p:ph type="sldNum" sz="quarter" idx="12"/>
          </p:nvPr>
        </p:nvSpPr>
        <p:spPr/>
        <p:txBody>
          <a:bodyPr/>
          <a:lstStyle/>
          <a:p>
            <a:fld id="{692BEE4F-FFF2-A448-A982-D9719E886B95}" type="slidenum">
              <a:rPr lang="en-US" smtClean="0"/>
              <a:t>‹#›</a:t>
            </a:fld>
            <a:endParaRPr lang="en-US"/>
          </a:p>
        </p:txBody>
      </p:sp>
    </p:spTree>
    <p:extLst>
      <p:ext uri="{BB962C8B-B14F-4D97-AF65-F5344CB8AC3E}">
        <p14:creationId xmlns:p14="http://schemas.microsoft.com/office/powerpoint/2010/main" val="3650109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65ECE-A003-3A6F-529E-B9D19F8B45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4F1E0C-FCDE-75A9-E773-550752396123}"/>
              </a:ext>
            </a:extLst>
          </p:cNvPr>
          <p:cNvSpPr>
            <a:spLocks noGrp="1"/>
          </p:cNvSpPr>
          <p:nvPr>
            <p:ph type="dt" sz="half" idx="10"/>
          </p:nvPr>
        </p:nvSpPr>
        <p:spPr/>
        <p:txBody>
          <a:bodyPr/>
          <a:lstStyle/>
          <a:p>
            <a:fld id="{D53AF85E-059F-EA45-A0D3-9309C1E75382}" type="datetimeFigureOut">
              <a:rPr lang="en-US" smtClean="0"/>
              <a:t>3/28/25</a:t>
            </a:fld>
            <a:endParaRPr lang="en-US"/>
          </a:p>
        </p:txBody>
      </p:sp>
      <p:sp>
        <p:nvSpPr>
          <p:cNvPr id="4" name="Footer Placeholder 3">
            <a:extLst>
              <a:ext uri="{FF2B5EF4-FFF2-40B4-BE49-F238E27FC236}">
                <a16:creationId xmlns:a16="http://schemas.microsoft.com/office/drawing/2014/main" id="{973E5D68-0FCC-D0C1-0730-E623942525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05D4B4-A985-EE41-59D0-3C6F1F945F70}"/>
              </a:ext>
            </a:extLst>
          </p:cNvPr>
          <p:cNvSpPr>
            <a:spLocks noGrp="1"/>
          </p:cNvSpPr>
          <p:nvPr>
            <p:ph type="sldNum" sz="quarter" idx="12"/>
          </p:nvPr>
        </p:nvSpPr>
        <p:spPr/>
        <p:txBody>
          <a:bodyPr/>
          <a:lstStyle/>
          <a:p>
            <a:fld id="{692BEE4F-FFF2-A448-A982-D9719E886B95}" type="slidenum">
              <a:rPr lang="en-US" smtClean="0"/>
              <a:t>‹#›</a:t>
            </a:fld>
            <a:endParaRPr lang="en-US"/>
          </a:p>
        </p:txBody>
      </p:sp>
    </p:spTree>
    <p:extLst>
      <p:ext uri="{BB962C8B-B14F-4D97-AF65-F5344CB8AC3E}">
        <p14:creationId xmlns:p14="http://schemas.microsoft.com/office/powerpoint/2010/main" val="230861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B8338F-22FD-8241-A486-4028A68E8889}"/>
              </a:ext>
            </a:extLst>
          </p:cNvPr>
          <p:cNvSpPr>
            <a:spLocks noGrp="1"/>
          </p:cNvSpPr>
          <p:nvPr>
            <p:ph type="dt" sz="half" idx="10"/>
          </p:nvPr>
        </p:nvSpPr>
        <p:spPr/>
        <p:txBody>
          <a:bodyPr/>
          <a:lstStyle/>
          <a:p>
            <a:fld id="{D53AF85E-059F-EA45-A0D3-9309C1E75382}" type="datetimeFigureOut">
              <a:rPr lang="en-US" smtClean="0"/>
              <a:t>3/28/25</a:t>
            </a:fld>
            <a:endParaRPr lang="en-US"/>
          </a:p>
        </p:txBody>
      </p:sp>
      <p:sp>
        <p:nvSpPr>
          <p:cNvPr id="3" name="Footer Placeholder 2">
            <a:extLst>
              <a:ext uri="{FF2B5EF4-FFF2-40B4-BE49-F238E27FC236}">
                <a16:creationId xmlns:a16="http://schemas.microsoft.com/office/drawing/2014/main" id="{8ADD091C-E051-7E6C-BCAC-7B948A36FC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7D5DC9-D69B-699D-B4E1-AE4F015C66B7}"/>
              </a:ext>
            </a:extLst>
          </p:cNvPr>
          <p:cNvSpPr>
            <a:spLocks noGrp="1"/>
          </p:cNvSpPr>
          <p:nvPr>
            <p:ph type="sldNum" sz="quarter" idx="12"/>
          </p:nvPr>
        </p:nvSpPr>
        <p:spPr/>
        <p:txBody>
          <a:bodyPr/>
          <a:lstStyle/>
          <a:p>
            <a:fld id="{692BEE4F-FFF2-A448-A982-D9719E886B95}" type="slidenum">
              <a:rPr lang="en-US" smtClean="0"/>
              <a:t>‹#›</a:t>
            </a:fld>
            <a:endParaRPr lang="en-US"/>
          </a:p>
        </p:txBody>
      </p:sp>
    </p:spTree>
    <p:extLst>
      <p:ext uri="{BB962C8B-B14F-4D97-AF65-F5344CB8AC3E}">
        <p14:creationId xmlns:p14="http://schemas.microsoft.com/office/powerpoint/2010/main" val="3864235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0D033-299C-4FAF-16F7-1E53CE7E61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867A56-21F5-F8C5-34F8-19B7D13F1F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E6499C-0D51-B175-9855-4D009D32C9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2CC2C3-36D9-CBC7-787D-2C27876625E5}"/>
              </a:ext>
            </a:extLst>
          </p:cNvPr>
          <p:cNvSpPr>
            <a:spLocks noGrp="1"/>
          </p:cNvSpPr>
          <p:nvPr>
            <p:ph type="dt" sz="half" idx="10"/>
          </p:nvPr>
        </p:nvSpPr>
        <p:spPr/>
        <p:txBody>
          <a:bodyPr/>
          <a:lstStyle/>
          <a:p>
            <a:fld id="{D53AF85E-059F-EA45-A0D3-9309C1E75382}" type="datetimeFigureOut">
              <a:rPr lang="en-US" smtClean="0"/>
              <a:t>3/28/25</a:t>
            </a:fld>
            <a:endParaRPr lang="en-US"/>
          </a:p>
        </p:txBody>
      </p:sp>
      <p:sp>
        <p:nvSpPr>
          <p:cNvPr id="6" name="Footer Placeholder 5">
            <a:extLst>
              <a:ext uri="{FF2B5EF4-FFF2-40B4-BE49-F238E27FC236}">
                <a16:creationId xmlns:a16="http://schemas.microsoft.com/office/drawing/2014/main" id="{B2B0E67C-94E7-8DC7-A8E9-2DA4CC5599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37FBCC-2A0D-D299-3A15-524A19B48D66}"/>
              </a:ext>
            </a:extLst>
          </p:cNvPr>
          <p:cNvSpPr>
            <a:spLocks noGrp="1"/>
          </p:cNvSpPr>
          <p:nvPr>
            <p:ph type="sldNum" sz="quarter" idx="12"/>
          </p:nvPr>
        </p:nvSpPr>
        <p:spPr/>
        <p:txBody>
          <a:bodyPr/>
          <a:lstStyle/>
          <a:p>
            <a:fld id="{692BEE4F-FFF2-A448-A982-D9719E886B95}" type="slidenum">
              <a:rPr lang="en-US" smtClean="0"/>
              <a:t>‹#›</a:t>
            </a:fld>
            <a:endParaRPr lang="en-US"/>
          </a:p>
        </p:txBody>
      </p:sp>
    </p:spTree>
    <p:extLst>
      <p:ext uri="{BB962C8B-B14F-4D97-AF65-F5344CB8AC3E}">
        <p14:creationId xmlns:p14="http://schemas.microsoft.com/office/powerpoint/2010/main" val="3449616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B6DDB-C011-0A7D-6608-E9FC6D5DFE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BE16EF-B59F-857A-4AAE-7828EC963E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FC439C-D8D8-18A9-7231-725C81017C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FD1FAA-4C63-8938-9DC5-B638AE4104AD}"/>
              </a:ext>
            </a:extLst>
          </p:cNvPr>
          <p:cNvSpPr>
            <a:spLocks noGrp="1"/>
          </p:cNvSpPr>
          <p:nvPr>
            <p:ph type="dt" sz="half" idx="10"/>
          </p:nvPr>
        </p:nvSpPr>
        <p:spPr/>
        <p:txBody>
          <a:bodyPr/>
          <a:lstStyle/>
          <a:p>
            <a:fld id="{D53AF85E-059F-EA45-A0D3-9309C1E75382}" type="datetimeFigureOut">
              <a:rPr lang="en-US" smtClean="0"/>
              <a:t>3/28/25</a:t>
            </a:fld>
            <a:endParaRPr lang="en-US"/>
          </a:p>
        </p:txBody>
      </p:sp>
      <p:sp>
        <p:nvSpPr>
          <p:cNvPr id="6" name="Footer Placeholder 5">
            <a:extLst>
              <a:ext uri="{FF2B5EF4-FFF2-40B4-BE49-F238E27FC236}">
                <a16:creationId xmlns:a16="http://schemas.microsoft.com/office/drawing/2014/main" id="{713015FD-A272-565B-4AD5-36CE0A1930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464670-1FF5-CB0C-B4ED-7CD7FEDC3DEE}"/>
              </a:ext>
            </a:extLst>
          </p:cNvPr>
          <p:cNvSpPr>
            <a:spLocks noGrp="1"/>
          </p:cNvSpPr>
          <p:nvPr>
            <p:ph type="sldNum" sz="quarter" idx="12"/>
          </p:nvPr>
        </p:nvSpPr>
        <p:spPr/>
        <p:txBody>
          <a:bodyPr/>
          <a:lstStyle/>
          <a:p>
            <a:fld id="{692BEE4F-FFF2-A448-A982-D9719E886B95}" type="slidenum">
              <a:rPr lang="en-US" smtClean="0"/>
              <a:t>‹#›</a:t>
            </a:fld>
            <a:endParaRPr lang="en-US"/>
          </a:p>
        </p:txBody>
      </p:sp>
    </p:spTree>
    <p:extLst>
      <p:ext uri="{BB962C8B-B14F-4D97-AF65-F5344CB8AC3E}">
        <p14:creationId xmlns:p14="http://schemas.microsoft.com/office/powerpoint/2010/main" val="1118394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1ACB5F-9379-CF23-1039-E886BE2DA0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85F123-87EB-F181-4384-A0E04B78B0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5C496-FEA4-2596-78A5-D1CE9FA66A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53AF85E-059F-EA45-A0D3-9309C1E75382}" type="datetimeFigureOut">
              <a:rPr lang="en-US" smtClean="0"/>
              <a:t>3/28/25</a:t>
            </a:fld>
            <a:endParaRPr lang="en-US"/>
          </a:p>
        </p:txBody>
      </p:sp>
      <p:sp>
        <p:nvSpPr>
          <p:cNvPr id="5" name="Footer Placeholder 4">
            <a:extLst>
              <a:ext uri="{FF2B5EF4-FFF2-40B4-BE49-F238E27FC236}">
                <a16:creationId xmlns:a16="http://schemas.microsoft.com/office/drawing/2014/main" id="{A95C47FF-9EC2-52A1-6420-5ABE45D264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F87315A-9C5A-F2A3-609D-A139E1C681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92BEE4F-FFF2-A448-A982-D9719E886B95}" type="slidenum">
              <a:rPr lang="en-US" smtClean="0"/>
              <a:t>‹#›</a:t>
            </a:fld>
            <a:endParaRPr lang="en-US"/>
          </a:p>
        </p:txBody>
      </p:sp>
    </p:spTree>
    <p:extLst>
      <p:ext uri="{BB962C8B-B14F-4D97-AF65-F5344CB8AC3E}">
        <p14:creationId xmlns:p14="http://schemas.microsoft.com/office/powerpoint/2010/main" val="2640335308"/>
      </p:ext>
    </p:extLst>
  </p:cSld>
  <p:clrMap bg1="lt1" tx1="dk1" bg2="lt2" tx2="dk2" accent1="accent1" accent2="accent2" accent3="accent3" accent4="accent4" accent5="accent5" accent6="accent6" hlink="hlink" folHlink="folHlink"/>
  <p:sldLayoutIdLst>
    <p:sldLayoutId id="2147483649" r:id="rId1"/>
    <p:sldLayoutId id="2147483686"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1552108B-1F90-0044-A7D4-0956E919F29A}"/>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2" name="Title Placeholder 1"/>
          <p:cNvSpPr>
            <a:spLocks noGrp="1"/>
          </p:cNvSpPr>
          <p:nvPr>
            <p:ph type="title"/>
          </p:nvPr>
        </p:nvSpPr>
        <p:spPr>
          <a:xfrm>
            <a:off x="1097280" y="942871"/>
            <a:ext cx="10058400" cy="587584"/>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noProof="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fld id="{3A98EE3D-8CD1-4C3F-BD1C-C98C9596463C}" type="slidenum">
              <a:rPr lang="en-US" noProof="0" smtClean="0"/>
              <a:t>‹#›</a:t>
            </a:fld>
            <a:endParaRPr lang="en-US" noProof="0"/>
          </a:p>
        </p:txBody>
      </p:sp>
    </p:spTree>
    <p:extLst>
      <p:ext uri="{BB962C8B-B14F-4D97-AF65-F5344CB8AC3E}">
        <p14:creationId xmlns:p14="http://schemas.microsoft.com/office/powerpoint/2010/main" val="1394360962"/>
      </p:ext>
    </p:extLst>
  </p:cSld>
  <p:clrMap bg1="lt1" tx1="dk1" bg2="lt2" tx2="dk2" accent1="accent1" accent2="accent2" accent3="accent3" accent4="accent4" accent5="accent5" accent6="accent6" hlink="hlink" folHlink="folHlink"/>
  <p:sldLayoutIdLst>
    <p:sldLayoutId id="2147483675" r:id="rId1"/>
    <p:sldLayoutId id="2147483678" r:id="rId2"/>
    <p:sldLayoutId id="2147483650" r:id="rId3"/>
  </p:sldLayoutIdLst>
  <p:hf sldNum="0" hdr="0" ftr="0" dt="0"/>
  <p:txStyles>
    <p:titleStyle>
      <a:lvl1pPr algn="l" defTabSz="914400" rtl="0" eaLnBrk="1" latinLnBrk="0" hangingPunct="1">
        <a:lnSpc>
          <a:spcPct val="90000"/>
        </a:lnSpc>
        <a:spcBef>
          <a:spcPct val="0"/>
        </a:spcBef>
        <a:buNone/>
        <a:defRPr sz="2800" b="1" i="0" kern="1200" spc="-50" baseline="0">
          <a:solidFill>
            <a:srgbClr val="002856"/>
          </a:solidFill>
          <a:latin typeface="Calibri" panose="020F0502020204030204" pitchFamily="34" charset="0"/>
          <a:ea typeface="+mj-ea"/>
          <a:cs typeface="Calibri" panose="020F0502020204030204" pitchFamily="34" charset="0"/>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b="0" i="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emf"/><Relationship Id="rId1" Type="http://schemas.openxmlformats.org/officeDocument/2006/relationships/slideLayout" Target="../slideLayouts/slideLayout1.xml"/><Relationship Id="rId6" Type="http://schemas.openxmlformats.org/officeDocument/2006/relationships/image" Target="../media/image25.emf"/><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png"/><Relationship Id="rId7"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3.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3.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51.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30.png"/><Relationship Id="rId5" Type="http://schemas.openxmlformats.org/officeDocument/2006/relationships/image" Target="../media/image53.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0.svg"/></Relationships>
</file>

<file path=ppt/slides/_rels/slide19.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png"/><Relationship Id="rId3" Type="http://schemas.openxmlformats.org/officeDocument/2006/relationships/image" Target="../media/image2.pn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3.png"/><Relationship Id="rId9" Type="http://schemas.openxmlformats.org/officeDocument/2006/relationships/image" Target="../media/image58.png"/><Relationship Id="rId14" Type="http://schemas.openxmlformats.org/officeDocument/2006/relationships/image" Target="../media/image63.sv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emf"/><Relationship Id="rId5" Type="http://schemas.openxmlformats.org/officeDocument/2006/relationships/image" Target="../media/image1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8.emf"/><Relationship Id="rId5" Type="http://schemas.openxmlformats.org/officeDocument/2006/relationships/image" Target="../media/image17.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5B6452-DD50-2AC3-EB07-59473E2A4883}"/>
              </a:ext>
            </a:extLst>
          </p:cNvPr>
          <p:cNvPicPr>
            <a:picLocks noChangeAspect="1"/>
          </p:cNvPicPr>
          <p:nvPr/>
        </p:nvPicPr>
        <p:blipFill>
          <a:blip r:embed="rId3"/>
          <a:stretch>
            <a:fillRect/>
          </a:stretch>
        </p:blipFill>
        <p:spPr>
          <a:xfrm>
            <a:off x="662252" y="156755"/>
            <a:ext cx="10867493" cy="5502729"/>
          </a:xfrm>
          <a:prstGeom prst="rect">
            <a:avLst/>
          </a:prstGeom>
        </p:spPr>
      </p:pic>
      <p:sp>
        <p:nvSpPr>
          <p:cNvPr id="7" name="TextBox 6">
            <a:extLst>
              <a:ext uri="{FF2B5EF4-FFF2-40B4-BE49-F238E27FC236}">
                <a16:creationId xmlns:a16="http://schemas.microsoft.com/office/drawing/2014/main" id="{D3D9A6D6-4039-F3EF-7370-92CC60314C17}"/>
              </a:ext>
            </a:extLst>
          </p:cNvPr>
          <p:cNvSpPr txBox="1"/>
          <p:nvPr/>
        </p:nvSpPr>
        <p:spPr>
          <a:xfrm>
            <a:off x="1385047" y="6002574"/>
            <a:ext cx="10144698" cy="523220"/>
          </a:xfrm>
          <a:prstGeom prst="rect">
            <a:avLst/>
          </a:prstGeom>
          <a:noFill/>
        </p:spPr>
        <p:txBody>
          <a:bodyPr wrap="square">
            <a:spAutoFit/>
          </a:bodyPr>
          <a:lstStyle/>
          <a:p>
            <a:r>
              <a:rPr lang="en-US" sz="2800" b="1" dirty="0">
                <a:solidFill>
                  <a:srgbClr val="DAAD27"/>
                </a:solidFill>
                <a:latin typeface="DIN Alternate" panose="020B0500000000000000" pitchFamily="34" charset="77"/>
              </a:rPr>
              <a:t>Central Valley Way to Math Success – Fresno, March 2025</a:t>
            </a:r>
          </a:p>
        </p:txBody>
      </p:sp>
    </p:spTree>
    <p:extLst>
      <p:ext uri="{BB962C8B-B14F-4D97-AF65-F5344CB8AC3E}">
        <p14:creationId xmlns:p14="http://schemas.microsoft.com/office/powerpoint/2010/main" val="1918358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FF31A32-6254-B2BD-BC11-5F86F8B0B1AB}"/>
              </a:ext>
            </a:extLst>
          </p:cNvPr>
          <p:cNvPicPr>
            <a:picLocks noChangeAspect="1"/>
          </p:cNvPicPr>
          <p:nvPr/>
        </p:nvPicPr>
        <p:blipFill>
          <a:blip r:embed="rId2"/>
          <a:stretch>
            <a:fillRect/>
          </a:stretch>
        </p:blipFill>
        <p:spPr>
          <a:xfrm>
            <a:off x="5852885" y="990232"/>
            <a:ext cx="3625548" cy="5329399"/>
          </a:xfrm>
          <a:prstGeom prst="rect">
            <a:avLst/>
          </a:prstGeom>
        </p:spPr>
      </p:pic>
      <p:pic>
        <p:nvPicPr>
          <p:cNvPr id="4" name="Picture 3">
            <a:extLst>
              <a:ext uri="{FF2B5EF4-FFF2-40B4-BE49-F238E27FC236}">
                <a16:creationId xmlns:a16="http://schemas.microsoft.com/office/drawing/2014/main" id="{B55B6452-DD50-2AC3-EB07-59473E2A4883}"/>
              </a:ext>
            </a:extLst>
          </p:cNvPr>
          <p:cNvPicPr>
            <a:picLocks noChangeAspect="1"/>
          </p:cNvPicPr>
          <p:nvPr/>
        </p:nvPicPr>
        <p:blipFill>
          <a:blip r:embed="rId3"/>
          <a:stretch>
            <a:fillRect/>
          </a:stretch>
        </p:blipFill>
        <p:spPr>
          <a:xfrm>
            <a:off x="9334494" y="131050"/>
            <a:ext cx="2657214" cy="1345474"/>
          </a:xfrm>
          <a:prstGeom prst="rect">
            <a:avLst/>
          </a:prstGeom>
        </p:spPr>
      </p:pic>
      <p:pic>
        <p:nvPicPr>
          <p:cNvPr id="3" name="Picture 2">
            <a:extLst>
              <a:ext uri="{FF2B5EF4-FFF2-40B4-BE49-F238E27FC236}">
                <a16:creationId xmlns:a16="http://schemas.microsoft.com/office/drawing/2014/main" id="{29B35926-823B-B352-5CD1-308099B84BD2}"/>
              </a:ext>
            </a:extLst>
          </p:cNvPr>
          <p:cNvPicPr>
            <a:picLocks noChangeAspect="1"/>
          </p:cNvPicPr>
          <p:nvPr/>
        </p:nvPicPr>
        <p:blipFill>
          <a:blip r:embed="rId4"/>
          <a:stretch>
            <a:fillRect/>
          </a:stretch>
        </p:blipFill>
        <p:spPr>
          <a:xfrm>
            <a:off x="9847999" y="5482456"/>
            <a:ext cx="2344001" cy="1190171"/>
          </a:xfrm>
          <a:prstGeom prst="rect">
            <a:avLst/>
          </a:prstGeom>
        </p:spPr>
      </p:pic>
      <p:pic>
        <p:nvPicPr>
          <p:cNvPr id="5" name="Picture 4">
            <a:extLst>
              <a:ext uri="{FF2B5EF4-FFF2-40B4-BE49-F238E27FC236}">
                <a16:creationId xmlns:a16="http://schemas.microsoft.com/office/drawing/2014/main" id="{91B3B880-432A-07A7-FAE4-952FE9BF0F93}"/>
              </a:ext>
            </a:extLst>
          </p:cNvPr>
          <p:cNvPicPr>
            <a:picLocks noChangeAspect="1"/>
          </p:cNvPicPr>
          <p:nvPr/>
        </p:nvPicPr>
        <p:blipFill>
          <a:blip r:embed="rId5"/>
          <a:stretch>
            <a:fillRect/>
          </a:stretch>
        </p:blipFill>
        <p:spPr>
          <a:xfrm>
            <a:off x="167911" y="5059096"/>
            <a:ext cx="1644559" cy="1644559"/>
          </a:xfrm>
          <a:prstGeom prst="rect">
            <a:avLst/>
          </a:prstGeom>
        </p:spPr>
      </p:pic>
      <p:pic>
        <p:nvPicPr>
          <p:cNvPr id="20" name="Picture 19">
            <a:extLst>
              <a:ext uri="{FF2B5EF4-FFF2-40B4-BE49-F238E27FC236}">
                <a16:creationId xmlns:a16="http://schemas.microsoft.com/office/drawing/2014/main" id="{C16DD13F-4F94-005A-431A-F9A0D8B9B720}"/>
              </a:ext>
            </a:extLst>
          </p:cNvPr>
          <p:cNvPicPr>
            <a:picLocks noChangeAspect="1"/>
          </p:cNvPicPr>
          <p:nvPr/>
        </p:nvPicPr>
        <p:blipFill>
          <a:blip r:embed="rId6"/>
          <a:stretch>
            <a:fillRect/>
          </a:stretch>
        </p:blipFill>
        <p:spPr>
          <a:xfrm>
            <a:off x="1911017" y="975347"/>
            <a:ext cx="3919217" cy="5181377"/>
          </a:xfrm>
          <a:prstGeom prst="rect">
            <a:avLst/>
          </a:prstGeom>
        </p:spPr>
      </p:pic>
      <p:sp>
        <p:nvSpPr>
          <p:cNvPr id="2" name="TextBox 1">
            <a:extLst>
              <a:ext uri="{FF2B5EF4-FFF2-40B4-BE49-F238E27FC236}">
                <a16:creationId xmlns:a16="http://schemas.microsoft.com/office/drawing/2014/main" id="{B16E19FE-BFE9-CFE5-F9B1-C7BE60BF0CBF}"/>
              </a:ext>
            </a:extLst>
          </p:cNvPr>
          <p:cNvSpPr txBox="1"/>
          <p:nvPr/>
        </p:nvSpPr>
        <p:spPr>
          <a:xfrm>
            <a:off x="0" y="28479"/>
            <a:ext cx="10311161" cy="923330"/>
          </a:xfrm>
          <a:prstGeom prst="rect">
            <a:avLst/>
          </a:prstGeom>
          <a:noFill/>
        </p:spPr>
        <p:txBody>
          <a:bodyPr wrap="square">
            <a:spAutoFit/>
          </a:bodyPr>
          <a:lstStyle/>
          <a:p>
            <a:r>
              <a:rPr lang="en-US" sz="5400" b="1" dirty="0">
                <a:solidFill>
                  <a:srgbClr val="DAAD27"/>
                </a:solidFill>
                <a:latin typeface="DIN Alternate" panose="020B0500000000000000" pitchFamily="34" charset="77"/>
              </a:rPr>
              <a:t>How: Curriculum Development</a:t>
            </a:r>
          </a:p>
        </p:txBody>
      </p:sp>
    </p:spTree>
    <p:extLst>
      <p:ext uri="{BB962C8B-B14F-4D97-AF65-F5344CB8AC3E}">
        <p14:creationId xmlns:p14="http://schemas.microsoft.com/office/powerpoint/2010/main" val="904945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5B6452-DD50-2AC3-EB07-59473E2A4883}"/>
              </a:ext>
            </a:extLst>
          </p:cNvPr>
          <p:cNvPicPr>
            <a:picLocks noChangeAspect="1"/>
          </p:cNvPicPr>
          <p:nvPr/>
        </p:nvPicPr>
        <p:blipFill>
          <a:blip r:embed="rId2"/>
          <a:stretch>
            <a:fillRect/>
          </a:stretch>
        </p:blipFill>
        <p:spPr>
          <a:xfrm>
            <a:off x="9398589" y="113540"/>
            <a:ext cx="2657214" cy="1345474"/>
          </a:xfrm>
          <a:prstGeom prst="rect">
            <a:avLst/>
          </a:prstGeom>
        </p:spPr>
      </p:pic>
      <p:sp>
        <p:nvSpPr>
          <p:cNvPr id="7" name="TextBox 6">
            <a:extLst>
              <a:ext uri="{FF2B5EF4-FFF2-40B4-BE49-F238E27FC236}">
                <a16:creationId xmlns:a16="http://schemas.microsoft.com/office/drawing/2014/main" id="{D3D9A6D6-4039-F3EF-7370-92CC60314C17}"/>
              </a:ext>
            </a:extLst>
          </p:cNvPr>
          <p:cNvSpPr txBox="1"/>
          <p:nvPr/>
        </p:nvSpPr>
        <p:spPr>
          <a:xfrm>
            <a:off x="146249" y="0"/>
            <a:ext cx="9982554" cy="923330"/>
          </a:xfrm>
          <a:prstGeom prst="rect">
            <a:avLst/>
          </a:prstGeom>
          <a:noFill/>
        </p:spPr>
        <p:txBody>
          <a:bodyPr wrap="square">
            <a:spAutoFit/>
          </a:bodyPr>
          <a:lstStyle/>
          <a:p>
            <a:r>
              <a:rPr lang="en-US" sz="5400" b="1" dirty="0">
                <a:solidFill>
                  <a:srgbClr val="DAAD27"/>
                </a:solidFill>
                <a:latin typeface="DIN Alternate" panose="020B0500000000000000" pitchFamily="34" charset="77"/>
              </a:rPr>
              <a:t>How: Curriculum Development</a:t>
            </a:r>
          </a:p>
        </p:txBody>
      </p:sp>
      <p:pic>
        <p:nvPicPr>
          <p:cNvPr id="3" name="Picture 2">
            <a:extLst>
              <a:ext uri="{FF2B5EF4-FFF2-40B4-BE49-F238E27FC236}">
                <a16:creationId xmlns:a16="http://schemas.microsoft.com/office/drawing/2014/main" id="{29B35926-823B-B352-5CD1-308099B84BD2}"/>
              </a:ext>
            </a:extLst>
          </p:cNvPr>
          <p:cNvPicPr>
            <a:picLocks noChangeAspect="1"/>
          </p:cNvPicPr>
          <p:nvPr/>
        </p:nvPicPr>
        <p:blipFill>
          <a:blip r:embed="rId3"/>
          <a:stretch>
            <a:fillRect/>
          </a:stretch>
        </p:blipFill>
        <p:spPr>
          <a:xfrm>
            <a:off x="9847999" y="5482456"/>
            <a:ext cx="2344001" cy="1190171"/>
          </a:xfrm>
          <a:prstGeom prst="rect">
            <a:avLst/>
          </a:prstGeom>
        </p:spPr>
      </p:pic>
      <p:pic>
        <p:nvPicPr>
          <p:cNvPr id="5" name="Picture 4">
            <a:extLst>
              <a:ext uri="{FF2B5EF4-FFF2-40B4-BE49-F238E27FC236}">
                <a16:creationId xmlns:a16="http://schemas.microsoft.com/office/drawing/2014/main" id="{91B3B880-432A-07A7-FAE4-952FE9BF0F93}"/>
              </a:ext>
            </a:extLst>
          </p:cNvPr>
          <p:cNvPicPr>
            <a:picLocks noChangeAspect="1"/>
          </p:cNvPicPr>
          <p:nvPr/>
        </p:nvPicPr>
        <p:blipFill>
          <a:blip r:embed="rId4"/>
          <a:stretch>
            <a:fillRect/>
          </a:stretch>
        </p:blipFill>
        <p:spPr>
          <a:xfrm>
            <a:off x="167911" y="5059096"/>
            <a:ext cx="1644559" cy="1644559"/>
          </a:xfrm>
          <a:prstGeom prst="rect">
            <a:avLst/>
          </a:prstGeom>
        </p:spPr>
      </p:pic>
      <p:grpSp>
        <p:nvGrpSpPr>
          <p:cNvPr id="19" name="Group 18">
            <a:extLst>
              <a:ext uri="{FF2B5EF4-FFF2-40B4-BE49-F238E27FC236}">
                <a16:creationId xmlns:a16="http://schemas.microsoft.com/office/drawing/2014/main" id="{FAC78021-5C16-4249-7901-B5B313B5A0E2}"/>
              </a:ext>
            </a:extLst>
          </p:cNvPr>
          <p:cNvGrpSpPr/>
          <p:nvPr/>
        </p:nvGrpSpPr>
        <p:grpSpPr>
          <a:xfrm>
            <a:off x="990190" y="2077102"/>
            <a:ext cx="10601653" cy="922816"/>
            <a:chOff x="594226" y="1597727"/>
            <a:chExt cx="10601653" cy="922816"/>
          </a:xfrm>
        </p:grpSpPr>
        <p:pic>
          <p:nvPicPr>
            <p:cNvPr id="9" name="Picture 4">
              <a:extLst>
                <a:ext uri="{FF2B5EF4-FFF2-40B4-BE49-F238E27FC236}">
                  <a16:creationId xmlns:a16="http://schemas.microsoft.com/office/drawing/2014/main" id="{6A5AD3E0-2BDC-4ABC-8087-1012AD6358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226" y="1597728"/>
              <a:ext cx="73025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87DB10E9-B869-DB56-C543-14663D8B4C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5964" y="1597728"/>
              <a:ext cx="733425"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CE265612-F4F7-BAC0-6683-C867DB069F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8664" y="1597728"/>
              <a:ext cx="733425" cy="914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89BADA1-3B64-CBE9-DD7D-D7653FF699ED}"/>
                </a:ext>
              </a:extLst>
            </p:cNvPr>
            <p:cNvSpPr txBox="1"/>
            <p:nvPr/>
          </p:nvSpPr>
          <p:spPr>
            <a:xfrm>
              <a:off x="3426613" y="1639429"/>
              <a:ext cx="1371600" cy="830997"/>
            </a:xfrm>
            <a:prstGeom prst="rect">
              <a:avLst/>
            </a:prstGeom>
            <a:noFill/>
          </p:spPr>
          <p:txBody>
            <a:bodyPr wrap="square" rtlCol="0">
              <a:spAutoFit/>
            </a:bodyPr>
            <a:lstStyle/>
            <a:p>
              <a:r>
                <a:rPr lang="en-US" sz="1200" b="1" dirty="0"/>
                <a:t>Erica Rutter</a:t>
              </a:r>
            </a:p>
            <a:p>
              <a:r>
                <a:rPr lang="en-US" sz="1200" dirty="0"/>
                <a:t>UC Merced</a:t>
              </a:r>
            </a:p>
            <a:p>
              <a:r>
                <a:rPr lang="en-US" sz="1200" dirty="0">
                  <a:solidFill>
                    <a:srgbClr val="0070C0"/>
                  </a:solidFill>
                </a:rPr>
                <a:t>Calc II</a:t>
              </a:r>
            </a:p>
            <a:p>
              <a:r>
                <a:rPr lang="en-US" sz="1200" dirty="0"/>
                <a:t>Fully inverted</a:t>
              </a:r>
            </a:p>
          </p:txBody>
        </p:sp>
        <p:sp>
          <p:nvSpPr>
            <p:cNvPr id="13" name="TextBox 12">
              <a:extLst>
                <a:ext uri="{FF2B5EF4-FFF2-40B4-BE49-F238E27FC236}">
                  <a16:creationId xmlns:a16="http://schemas.microsoft.com/office/drawing/2014/main" id="{9364922E-0B9D-B940-5BC1-235ABCC80E6A}"/>
                </a:ext>
              </a:extLst>
            </p:cNvPr>
            <p:cNvSpPr txBox="1"/>
            <p:nvPr/>
          </p:nvSpPr>
          <p:spPr>
            <a:xfrm>
              <a:off x="5529764" y="1639429"/>
              <a:ext cx="1371600" cy="830997"/>
            </a:xfrm>
            <a:prstGeom prst="rect">
              <a:avLst/>
            </a:prstGeom>
            <a:noFill/>
          </p:spPr>
          <p:txBody>
            <a:bodyPr wrap="square" rtlCol="0">
              <a:spAutoFit/>
            </a:bodyPr>
            <a:lstStyle/>
            <a:p>
              <a:r>
                <a:rPr lang="en-US" sz="1200" b="1" dirty="0"/>
                <a:t>Keith Thompson</a:t>
              </a:r>
            </a:p>
            <a:p>
              <a:r>
                <a:rPr lang="en-US" sz="1200" dirty="0"/>
                <a:t>UC Merced</a:t>
              </a:r>
            </a:p>
            <a:p>
              <a:r>
                <a:rPr lang="en-US" sz="1200" dirty="0">
                  <a:solidFill>
                    <a:srgbClr val="C00000"/>
                  </a:solidFill>
                </a:rPr>
                <a:t>Calc I</a:t>
              </a:r>
              <a:r>
                <a:rPr lang="en-US" sz="1200" dirty="0"/>
                <a:t> and </a:t>
              </a:r>
              <a:r>
                <a:rPr lang="en-US" sz="1200" dirty="0">
                  <a:solidFill>
                    <a:srgbClr val="0070C0"/>
                  </a:solidFill>
                </a:rPr>
                <a:t>Calc II</a:t>
              </a:r>
            </a:p>
            <a:p>
              <a:r>
                <a:rPr lang="en-US" sz="1200" dirty="0"/>
                <a:t>Partially inverted</a:t>
              </a:r>
            </a:p>
          </p:txBody>
        </p:sp>
        <p:pic>
          <p:nvPicPr>
            <p:cNvPr id="14" name="Picture 10">
              <a:extLst>
                <a:ext uri="{FF2B5EF4-FFF2-40B4-BE49-F238E27FC236}">
                  <a16:creationId xmlns:a16="http://schemas.microsoft.com/office/drawing/2014/main" id="{17D137D9-E9AD-6CC0-F0D5-FF46F89BB2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02250" y="1597727"/>
              <a:ext cx="730214"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B72C774-B8E0-CF0E-63F1-A10248B56F81}"/>
                </a:ext>
              </a:extLst>
            </p:cNvPr>
            <p:cNvSpPr txBox="1"/>
            <p:nvPr/>
          </p:nvSpPr>
          <p:spPr>
            <a:xfrm>
              <a:off x="7632464" y="1643701"/>
              <a:ext cx="1371600" cy="830997"/>
            </a:xfrm>
            <a:prstGeom prst="rect">
              <a:avLst/>
            </a:prstGeom>
            <a:noFill/>
          </p:spPr>
          <p:txBody>
            <a:bodyPr wrap="square" rtlCol="0">
              <a:spAutoFit/>
            </a:bodyPr>
            <a:lstStyle/>
            <a:p>
              <a:r>
                <a:rPr lang="en-US" sz="1200" b="1" dirty="0"/>
                <a:t>Khang Tran</a:t>
              </a:r>
            </a:p>
            <a:p>
              <a:r>
                <a:rPr lang="en-US" sz="1200" dirty="0"/>
                <a:t>Fresno State</a:t>
              </a:r>
            </a:p>
            <a:p>
              <a:r>
                <a:rPr lang="en-US" sz="1200" dirty="0">
                  <a:solidFill>
                    <a:srgbClr val="C00000"/>
                  </a:solidFill>
                </a:rPr>
                <a:t>Calc I</a:t>
              </a:r>
              <a:r>
                <a:rPr lang="en-US" sz="1200" dirty="0"/>
                <a:t> and </a:t>
              </a:r>
              <a:r>
                <a:rPr lang="en-US" sz="1200" dirty="0">
                  <a:solidFill>
                    <a:srgbClr val="0070C0"/>
                  </a:solidFill>
                </a:rPr>
                <a:t>Calc II</a:t>
              </a:r>
            </a:p>
            <a:p>
              <a:r>
                <a:rPr lang="en-US" sz="1200" dirty="0"/>
                <a:t>Partially inverted</a:t>
              </a:r>
            </a:p>
          </p:txBody>
        </p:sp>
        <p:pic>
          <p:nvPicPr>
            <p:cNvPr id="16" name="Picture 15">
              <a:extLst>
                <a:ext uri="{FF2B5EF4-FFF2-40B4-BE49-F238E27FC236}">
                  <a16:creationId xmlns:a16="http://schemas.microsoft.com/office/drawing/2014/main" id="{6A5628BF-95AC-424F-F4A7-607248007808}"/>
                </a:ext>
              </a:extLst>
            </p:cNvPr>
            <p:cNvPicPr>
              <a:picLocks noChangeAspect="1"/>
            </p:cNvPicPr>
            <p:nvPr/>
          </p:nvPicPr>
          <p:blipFill>
            <a:blip r:embed="rId9"/>
            <a:stretch>
              <a:fillRect/>
            </a:stretch>
          </p:blipFill>
          <p:spPr>
            <a:xfrm>
              <a:off x="9002625" y="1606143"/>
              <a:ext cx="730214" cy="914400"/>
            </a:xfrm>
            <a:prstGeom prst="rect">
              <a:avLst/>
            </a:prstGeom>
          </p:spPr>
        </p:pic>
        <p:sp>
          <p:nvSpPr>
            <p:cNvPr id="17" name="TextBox 16">
              <a:extLst>
                <a:ext uri="{FF2B5EF4-FFF2-40B4-BE49-F238E27FC236}">
                  <a16:creationId xmlns:a16="http://schemas.microsoft.com/office/drawing/2014/main" id="{C1CE70FB-CDCB-0595-D692-36DC546F0986}"/>
                </a:ext>
              </a:extLst>
            </p:cNvPr>
            <p:cNvSpPr txBox="1"/>
            <p:nvPr/>
          </p:nvSpPr>
          <p:spPr>
            <a:xfrm>
              <a:off x="9732839" y="1647844"/>
              <a:ext cx="1463040" cy="830997"/>
            </a:xfrm>
            <a:prstGeom prst="rect">
              <a:avLst/>
            </a:prstGeom>
            <a:noFill/>
          </p:spPr>
          <p:txBody>
            <a:bodyPr wrap="square" rtlCol="0">
              <a:spAutoFit/>
            </a:bodyPr>
            <a:lstStyle/>
            <a:p>
              <a:r>
                <a:rPr lang="en-US" sz="1200" b="1" dirty="0"/>
                <a:t>Comlan de Souza</a:t>
              </a:r>
            </a:p>
            <a:p>
              <a:r>
                <a:rPr lang="en-US" sz="1200" dirty="0"/>
                <a:t>Fresno State</a:t>
              </a:r>
            </a:p>
            <a:p>
              <a:r>
                <a:rPr lang="en-US" sz="1200" dirty="0">
                  <a:solidFill>
                    <a:srgbClr val="0070C0"/>
                  </a:solidFill>
                </a:rPr>
                <a:t>Calc II</a:t>
              </a:r>
            </a:p>
            <a:p>
              <a:r>
                <a:rPr lang="en-US" sz="1200" dirty="0"/>
                <a:t>Partially inverted</a:t>
              </a:r>
            </a:p>
          </p:txBody>
        </p:sp>
        <p:sp>
          <p:nvSpPr>
            <p:cNvPr id="18" name="TextBox 17">
              <a:extLst>
                <a:ext uri="{FF2B5EF4-FFF2-40B4-BE49-F238E27FC236}">
                  <a16:creationId xmlns:a16="http://schemas.microsoft.com/office/drawing/2014/main" id="{96A68DB3-F5AA-F132-84B2-AFFE6AA17E38}"/>
                </a:ext>
              </a:extLst>
            </p:cNvPr>
            <p:cNvSpPr txBox="1"/>
            <p:nvPr/>
          </p:nvSpPr>
          <p:spPr>
            <a:xfrm>
              <a:off x="1324364" y="1639429"/>
              <a:ext cx="1371600" cy="830997"/>
            </a:xfrm>
            <a:prstGeom prst="rect">
              <a:avLst/>
            </a:prstGeom>
            <a:noFill/>
          </p:spPr>
          <p:txBody>
            <a:bodyPr wrap="square" rtlCol="0">
              <a:spAutoFit/>
            </a:bodyPr>
            <a:lstStyle/>
            <a:p>
              <a:r>
                <a:rPr lang="en-US" sz="1200" b="1" dirty="0"/>
                <a:t>Lei, Yue</a:t>
              </a:r>
            </a:p>
            <a:p>
              <a:r>
                <a:rPr lang="en-US" sz="1200" dirty="0"/>
                <a:t>UC Merced</a:t>
              </a:r>
            </a:p>
            <a:p>
              <a:r>
                <a:rPr lang="en-US" sz="1200" dirty="0">
                  <a:solidFill>
                    <a:srgbClr val="C00000"/>
                  </a:solidFill>
                </a:rPr>
                <a:t>Calc I</a:t>
              </a:r>
            </a:p>
            <a:p>
              <a:r>
                <a:rPr lang="en-US" sz="1200" dirty="0"/>
                <a:t>Fully inverted</a:t>
              </a:r>
            </a:p>
          </p:txBody>
        </p:sp>
      </p:grpSp>
      <p:sp>
        <p:nvSpPr>
          <p:cNvPr id="2" name="TextBox 1">
            <a:extLst>
              <a:ext uri="{FF2B5EF4-FFF2-40B4-BE49-F238E27FC236}">
                <a16:creationId xmlns:a16="http://schemas.microsoft.com/office/drawing/2014/main" id="{0465B56B-B5A2-0644-A16C-E63907355E25}"/>
              </a:ext>
            </a:extLst>
          </p:cNvPr>
          <p:cNvSpPr txBox="1"/>
          <p:nvPr/>
        </p:nvSpPr>
        <p:spPr>
          <a:xfrm>
            <a:off x="791839" y="1048337"/>
            <a:ext cx="9539002" cy="584775"/>
          </a:xfrm>
          <a:prstGeom prst="rect">
            <a:avLst/>
          </a:prstGeom>
          <a:noFill/>
        </p:spPr>
        <p:txBody>
          <a:bodyPr wrap="square">
            <a:spAutoFit/>
          </a:bodyPr>
          <a:lstStyle/>
          <a:p>
            <a:r>
              <a:rPr lang="en-US" sz="3200" b="1" i="1" dirty="0">
                <a:solidFill>
                  <a:srgbClr val="0F2C52"/>
                </a:solidFill>
                <a:latin typeface="DIN Alternate" panose="020B0500000000000000" pitchFamily="34" charset="77"/>
              </a:rPr>
              <a:t>Fully and partially inverted classes</a:t>
            </a:r>
          </a:p>
        </p:txBody>
      </p:sp>
      <p:sp>
        <p:nvSpPr>
          <p:cNvPr id="8" name="TextBox 7">
            <a:extLst>
              <a:ext uri="{FF2B5EF4-FFF2-40B4-BE49-F238E27FC236}">
                <a16:creationId xmlns:a16="http://schemas.microsoft.com/office/drawing/2014/main" id="{8062084F-E4E1-0E67-CFFF-3329FAC2AEA0}"/>
              </a:ext>
            </a:extLst>
          </p:cNvPr>
          <p:cNvSpPr txBox="1"/>
          <p:nvPr/>
        </p:nvSpPr>
        <p:spPr>
          <a:xfrm>
            <a:off x="2234857" y="3535602"/>
            <a:ext cx="8785142" cy="3046988"/>
          </a:xfrm>
          <a:prstGeom prst="rect">
            <a:avLst/>
          </a:prstGeom>
          <a:noFill/>
        </p:spPr>
        <p:txBody>
          <a:bodyPr wrap="square">
            <a:spAutoFit/>
          </a:bodyPr>
          <a:lstStyle/>
          <a:p>
            <a:r>
              <a:rPr lang="en-US" sz="3200" b="1" dirty="0">
                <a:solidFill>
                  <a:srgbClr val="0F2C52"/>
                </a:solidFill>
                <a:latin typeface="DIN Alternate" panose="020B0500000000000000" pitchFamily="34" charset="77"/>
              </a:rPr>
              <a:t>Teaching materials</a:t>
            </a:r>
          </a:p>
          <a:p>
            <a:pPr marL="914400" lvl="1" indent="-457200">
              <a:buFont typeface="Arial" panose="020B0604020202020204" pitchFamily="34" charset="0"/>
              <a:buChar char="•"/>
            </a:pPr>
            <a:r>
              <a:rPr lang="en-US" sz="3200" b="1" i="1" dirty="0">
                <a:solidFill>
                  <a:srgbClr val="0F2C52"/>
                </a:solidFill>
                <a:latin typeface="DIN Alternate" panose="020B0500000000000000" pitchFamily="34" charset="77"/>
              </a:rPr>
              <a:t>Lecture notes</a:t>
            </a:r>
          </a:p>
          <a:p>
            <a:pPr marL="914400" lvl="1" indent="-457200">
              <a:buFont typeface="Arial" panose="020B0604020202020204" pitchFamily="34" charset="0"/>
              <a:buChar char="•"/>
            </a:pPr>
            <a:r>
              <a:rPr lang="en-US" sz="3200" b="1" i="1" dirty="0">
                <a:solidFill>
                  <a:srgbClr val="0F2C52"/>
                </a:solidFill>
                <a:latin typeface="DIN Alternate" panose="020B0500000000000000" pitchFamily="34" charset="77"/>
              </a:rPr>
              <a:t>Pre-lecture notes</a:t>
            </a:r>
          </a:p>
          <a:p>
            <a:pPr marL="914400" lvl="1" indent="-457200">
              <a:buFont typeface="Arial" panose="020B0604020202020204" pitchFamily="34" charset="0"/>
              <a:buChar char="•"/>
            </a:pPr>
            <a:r>
              <a:rPr lang="en-US" sz="3200" b="1" i="1" dirty="0">
                <a:solidFill>
                  <a:srgbClr val="0F2C52"/>
                </a:solidFill>
                <a:latin typeface="DIN Alternate" panose="020B0500000000000000" pitchFamily="34" charset="77"/>
              </a:rPr>
              <a:t>Discussion worksheets</a:t>
            </a:r>
          </a:p>
          <a:p>
            <a:pPr marL="914400" lvl="1" indent="-457200">
              <a:buFont typeface="Arial" panose="020B0604020202020204" pitchFamily="34" charset="0"/>
              <a:buChar char="•"/>
            </a:pPr>
            <a:r>
              <a:rPr lang="en-US" sz="3200" b="1" i="1" dirty="0">
                <a:solidFill>
                  <a:srgbClr val="0F2C52"/>
                </a:solidFill>
                <a:latin typeface="DIN Alternate" panose="020B0500000000000000" pitchFamily="34" charset="77"/>
              </a:rPr>
              <a:t>In-class worksheets</a:t>
            </a:r>
          </a:p>
          <a:p>
            <a:pPr marL="914400" lvl="1" indent="-457200">
              <a:buFont typeface="Arial" panose="020B0604020202020204" pitchFamily="34" charset="0"/>
              <a:buChar char="•"/>
            </a:pPr>
            <a:r>
              <a:rPr lang="en-US" sz="3200" b="1" i="1" dirty="0">
                <a:solidFill>
                  <a:srgbClr val="0F2C52"/>
                </a:solidFill>
                <a:latin typeface="DIN Alternate" panose="020B0500000000000000" pitchFamily="34" charset="77"/>
              </a:rPr>
              <a:t>Projects, </a:t>
            </a:r>
            <a:r>
              <a:rPr lang="en-US" sz="3200" b="1" i="1" dirty="0" err="1">
                <a:solidFill>
                  <a:srgbClr val="0F2C52"/>
                </a:solidFill>
                <a:latin typeface="DIN Alternate" panose="020B0500000000000000" pitchFamily="34" charset="77"/>
              </a:rPr>
              <a:t>etc</a:t>
            </a:r>
            <a:endParaRPr lang="en-US" sz="3200" b="1" i="1" dirty="0">
              <a:solidFill>
                <a:srgbClr val="0F2C52"/>
              </a:solidFill>
              <a:latin typeface="DIN Alternate" panose="020B0500000000000000" pitchFamily="34" charset="77"/>
            </a:endParaRPr>
          </a:p>
        </p:txBody>
      </p:sp>
    </p:spTree>
    <p:extLst>
      <p:ext uri="{BB962C8B-B14F-4D97-AF65-F5344CB8AC3E}">
        <p14:creationId xmlns:p14="http://schemas.microsoft.com/office/powerpoint/2010/main" val="1332388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5B6452-DD50-2AC3-EB07-59473E2A4883}"/>
              </a:ext>
            </a:extLst>
          </p:cNvPr>
          <p:cNvPicPr>
            <a:picLocks noChangeAspect="1"/>
          </p:cNvPicPr>
          <p:nvPr/>
        </p:nvPicPr>
        <p:blipFill>
          <a:blip r:embed="rId2"/>
          <a:stretch>
            <a:fillRect/>
          </a:stretch>
        </p:blipFill>
        <p:spPr>
          <a:xfrm>
            <a:off x="9349054" y="72307"/>
            <a:ext cx="2657214" cy="1345474"/>
          </a:xfrm>
          <a:prstGeom prst="rect">
            <a:avLst/>
          </a:prstGeom>
        </p:spPr>
      </p:pic>
      <p:sp>
        <p:nvSpPr>
          <p:cNvPr id="7" name="TextBox 6">
            <a:extLst>
              <a:ext uri="{FF2B5EF4-FFF2-40B4-BE49-F238E27FC236}">
                <a16:creationId xmlns:a16="http://schemas.microsoft.com/office/drawing/2014/main" id="{D3D9A6D6-4039-F3EF-7370-92CC60314C17}"/>
              </a:ext>
            </a:extLst>
          </p:cNvPr>
          <p:cNvSpPr txBox="1"/>
          <p:nvPr/>
        </p:nvSpPr>
        <p:spPr>
          <a:xfrm>
            <a:off x="370287" y="58757"/>
            <a:ext cx="8634334" cy="923330"/>
          </a:xfrm>
          <a:prstGeom prst="rect">
            <a:avLst/>
          </a:prstGeom>
          <a:noFill/>
        </p:spPr>
        <p:txBody>
          <a:bodyPr wrap="square">
            <a:spAutoFit/>
          </a:bodyPr>
          <a:lstStyle/>
          <a:p>
            <a:r>
              <a:rPr lang="en-US" sz="5400" b="1" dirty="0">
                <a:solidFill>
                  <a:srgbClr val="DAAD27"/>
                </a:solidFill>
                <a:latin typeface="DIN Alternate" panose="020B0500000000000000" pitchFamily="34" charset="77"/>
              </a:rPr>
              <a:t>Online Resources </a:t>
            </a:r>
          </a:p>
        </p:txBody>
      </p:sp>
      <p:pic>
        <p:nvPicPr>
          <p:cNvPr id="3" name="Picture 2">
            <a:extLst>
              <a:ext uri="{FF2B5EF4-FFF2-40B4-BE49-F238E27FC236}">
                <a16:creationId xmlns:a16="http://schemas.microsoft.com/office/drawing/2014/main" id="{29B35926-823B-B352-5CD1-308099B84BD2}"/>
              </a:ext>
            </a:extLst>
          </p:cNvPr>
          <p:cNvPicPr>
            <a:picLocks noChangeAspect="1"/>
          </p:cNvPicPr>
          <p:nvPr/>
        </p:nvPicPr>
        <p:blipFill>
          <a:blip r:embed="rId3"/>
          <a:stretch>
            <a:fillRect/>
          </a:stretch>
        </p:blipFill>
        <p:spPr>
          <a:xfrm>
            <a:off x="9847999" y="5482456"/>
            <a:ext cx="2344001" cy="1190171"/>
          </a:xfrm>
          <a:prstGeom prst="rect">
            <a:avLst/>
          </a:prstGeom>
        </p:spPr>
      </p:pic>
      <p:pic>
        <p:nvPicPr>
          <p:cNvPr id="5" name="Picture 4">
            <a:extLst>
              <a:ext uri="{FF2B5EF4-FFF2-40B4-BE49-F238E27FC236}">
                <a16:creationId xmlns:a16="http://schemas.microsoft.com/office/drawing/2014/main" id="{91B3B880-432A-07A7-FAE4-952FE9BF0F93}"/>
              </a:ext>
            </a:extLst>
          </p:cNvPr>
          <p:cNvPicPr>
            <a:picLocks noChangeAspect="1"/>
          </p:cNvPicPr>
          <p:nvPr/>
        </p:nvPicPr>
        <p:blipFill>
          <a:blip r:embed="rId4"/>
          <a:stretch>
            <a:fillRect/>
          </a:stretch>
        </p:blipFill>
        <p:spPr>
          <a:xfrm>
            <a:off x="167911" y="5059096"/>
            <a:ext cx="1644559" cy="1644559"/>
          </a:xfrm>
          <a:prstGeom prst="rect">
            <a:avLst/>
          </a:prstGeom>
        </p:spPr>
      </p:pic>
      <p:grpSp>
        <p:nvGrpSpPr>
          <p:cNvPr id="29" name="Group 28">
            <a:extLst>
              <a:ext uri="{FF2B5EF4-FFF2-40B4-BE49-F238E27FC236}">
                <a16:creationId xmlns:a16="http://schemas.microsoft.com/office/drawing/2014/main" id="{07A7FEF6-83E0-26EC-4ED2-52961D2CAAFF}"/>
              </a:ext>
            </a:extLst>
          </p:cNvPr>
          <p:cNvGrpSpPr/>
          <p:nvPr/>
        </p:nvGrpSpPr>
        <p:grpSpPr>
          <a:xfrm>
            <a:off x="6468985" y="248281"/>
            <a:ext cx="1657828" cy="914400"/>
            <a:chOff x="8954471" y="1733763"/>
            <a:chExt cx="1657828" cy="914400"/>
          </a:xfrm>
        </p:grpSpPr>
        <p:pic>
          <p:nvPicPr>
            <p:cNvPr id="25" name="Picture 2">
              <a:extLst>
                <a:ext uri="{FF2B5EF4-FFF2-40B4-BE49-F238E27FC236}">
                  <a16:creationId xmlns:a16="http://schemas.microsoft.com/office/drawing/2014/main" id="{E39ABFA7-94EB-1962-2C25-A39CE850B5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4471" y="1733763"/>
              <a:ext cx="733425" cy="914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person smiling for a selfie&#10;&#10;Description automatically generated">
              <a:extLst>
                <a:ext uri="{FF2B5EF4-FFF2-40B4-BE49-F238E27FC236}">
                  <a16:creationId xmlns:a16="http://schemas.microsoft.com/office/drawing/2014/main" id="{F9EC5AF1-34DF-80DA-0B54-B916B1EA75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6499" y="1733763"/>
              <a:ext cx="685800" cy="914400"/>
            </a:xfrm>
            <a:prstGeom prst="rect">
              <a:avLst/>
            </a:prstGeom>
          </p:spPr>
        </p:pic>
      </p:grpSp>
      <p:pic>
        <p:nvPicPr>
          <p:cNvPr id="30" name="Picture 29">
            <a:extLst>
              <a:ext uri="{FF2B5EF4-FFF2-40B4-BE49-F238E27FC236}">
                <a16:creationId xmlns:a16="http://schemas.microsoft.com/office/drawing/2014/main" id="{D024F98D-6A6F-6047-CCB4-6EDC66B96221}"/>
              </a:ext>
            </a:extLst>
          </p:cNvPr>
          <p:cNvPicPr>
            <a:picLocks noChangeAspect="1"/>
          </p:cNvPicPr>
          <p:nvPr/>
        </p:nvPicPr>
        <p:blipFill>
          <a:blip r:embed="rId7"/>
          <a:srcRect b="26205"/>
          <a:stretch/>
        </p:blipFill>
        <p:spPr>
          <a:xfrm>
            <a:off x="1917283" y="4715758"/>
            <a:ext cx="5044577" cy="2024366"/>
          </a:xfrm>
          <a:prstGeom prst="rect">
            <a:avLst/>
          </a:prstGeom>
          <a:ln>
            <a:solidFill>
              <a:schemeClr val="tx1"/>
            </a:solidFill>
          </a:ln>
        </p:spPr>
      </p:pic>
      <p:pic>
        <p:nvPicPr>
          <p:cNvPr id="31" name="Picture 30">
            <a:extLst>
              <a:ext uri="{FF2B5EF4-FFF2-40B4-BE49-F238E27FC236}">
                <a16:creationId xmlns:a16="http://schemas.microsoft.com/office/drawing/2014/main" id="{503E6B56-389D-FC06-97AA-0AE6E2D7DF13}"/>
              </a:ext>
            </a:extLst>
          </p:cNvPr>
          <p:cNvPicPr>
            <a:picLocks noChangeAspect="1"/>
          </p:cNvPicPr>
          <p:nvPr/>
        </p:nvPicPr>
        <p:blipFill>
          <a:blip r:embed="rId8"/>
          <a:srcRect r="53968" b="46640"/>
          <a:stretch/>
        </p:blipFill>
        <p:spPr>
          <a:xfrm>
            <a:off x="6468985" y="4446783"/>
            <a:ext cx="3222465" cy="2063078"/>
          </a:xfrm>
          <a:prstGeom prst="rect">
            <a:avLst/>
          </a:prstGeom>
          <a:ln>
            <a:solidFill>
              <a:schemeClr val="tx1"/>
            </a:solidFill>
          </a:ln>
        </p:spPr>
      </p:pic>
      <p:pic>
        <p:nvPicPr>
          <p:cNvPr id="34" name="Picture 33">
            <a:extLst>
              <a:ext uri="{FF2B5EF4-FFF2-40B4-BE49-F238E27FC236}">
                <a16:creationId xmlns:a16="http://schemas.microsoft.com/office/drawing/2014/main" id="{D5C0C2FB-D091-FFA6-2A6E-860692FB063F}"/>
              </a:ext>
            </a:extLst>
          </p:cNvPr>
          <p:cNvPicPr>
            <a:picLocks noChangeAspect="1"/>
          </p:cNvPicPr>
          <p:nvPr/>
        </p:nvPicPr>
        <p:blipFill>
          <a:blip r:embed="rId9"/>
          <a:srcRect l="761" t="44" r="25581" b="-44"/>
          <a:stretch/>
        </p:blipFill>
        <p:spPr>
          <a:xfrm>
            <a:off x="8661721" y="1966604"/>
            <a:ext cx="3273431" cy="2462556"/>
          </a:xfrm>
          <a:prstGeom prst="rect">
            <a:avLst/>
          </a:prstGeom>
          <a:ln>
            <a:solidFill>
              <a:schemeClr val="tx1"/>
            </a:solidFill>
          </a:ln>
        </p:spPr>
      </p:pic>
      <p:sp>
        <p:nvSpPr>
          <p:cNvPr id="8" name="TextBox 7">
            <a:extLst>
              <a:ext uri="{FF2B5EF4-FFF2-40B4-BE49-F238E27FC236}">
                <a16:creationId xmlns:a16="http://schemas.microsoft.com/office/drawing/2014/main" id="{ECAAD78C-C8B8-FA9E-3BB4-6A153A52EAF8}"/>
              </a:ext>
            </a:extLst>
          </p:cNvPr>
          <p:cNvSpPr txBox="1"/>
          <p:nvPr/>
        </p:nvSpPr>
        <p:spPr>
          <a:xfrm>
            <a:off x="370286" y="1210706"/>
            <a:ext cx="10170251" cy="2554545"/>
          </a:xfrm>
          <a:prstGeom prst="rect">
            <a:avLst/>
          </a:prstGeom>
          <a:noFill/>
        </p:spPr>
        <p:txBody>
          <a:bodyPr wrap="square">
            <a:spAutoFit/>
          </a:bodyPr>
          <a:lstStyle/>
          <a:p>
            <a:r>
              <a:rPr lang="en-US" sz="3200" b="1" dirty="0">
                <a:solidFill>
                  <a:srgbClr val="0F2C52"/>
                </a:solidFill>
                <a:latin typeface="DIN Alternate" panose="020B0500000000000000" pitchFamily="34" charset="77"/>
              </a:rPr>
              <a:t>Two repositories developed on Box (online cloud storage) </a:t>
            </a:r>
          </a:p>
          <a:p>
            <a:pPr marL="914400" lvl="1" indent="-457200">
              <a:buFont typeface="Arial" panose="020B0604020202020204" pitchFamily="34" charset="0"/>
              <a:buChar char="•"/>
            </a:pPr>
            <a:r>
              <a:rPr lang="en-US" sz="3200" b="1" i="1" dirty="0">
                <a:solidFill>
                  <a:srgbClr val="0F2C52"/>
                </a:solidFill>
                <a:latin typeface="DIN Alternate" panose="020B0500000000000000" pitchFamily="34" charset="77"/>
              </a:rPr>
              <a:t>Repository 1 sorted by developers</a:t>
            </a:r>
          </a:p>
          <a:p>
            <a:pPr marL="914400" lvl="1" indent="-457200">
              <a:buFont typeface="Arial" panose="020B0604020202020204" pitchFamily="34" charset="0"/>
              <a:buChar char="•"/>
            </a:pPr>
            <a:r>
              <a:rPr lang="en-US" sz="3200" b="1" i="1" dirty="0">
                <a:solidFill>
                  <a:srgbClr val="0F2C52"/>
                </a:solidFill>
                <a:latin typeface="DIN Alternate" panose="020B0500000000000000" pitchFamily="34" charset="77"/>
              </a:rPr>
              <a:t>Repository 2 sorted by topics and teaching material types</a:t>
            </a:r>
          </a:p>
        </p:txBody>
      </p:sp>
      <p:sp>
        <p:nvSpPr>
          <p:cNvPr id="10" name="TextBox 9">
            <a:extLst>
              <a:ext uri="{FF2B5EF4-FFF2-40B4-BE49-F238E27FC236}">
                <a16:creationId xmlns:a16="http://schemas.microsoft.com/office/drawing/2014/main" id="{52F0FFD2-F59B-AE56-3A1D-CDCD318082A8}"/>
              </a:ext>
            </a:extLst>
          </p:cNvPr>
          <p:cNvSpPr txBox="1"/>
          <p:nvPr/>
        </p:nvSpPr>
        <p:spPr>
          <a:xfrm>
            <a:off x="0" y="3945845"/>
            <a:ext cx="10170251" cy="584775"/>
          </a:xfrm>
          <a:prstGeom prst="rect">
            <a:avLst/>
          </a:prstGeom>
          <a:noFill/>
        </p:spPr>
        <p:txBody>
          <a:bodyPr wrap="square">
            <a:spAutoFit/>
          </a:bodyPr>
          <a:lstStyle/>
          <a:p>
            <a:pPr lvl="1"/>
            <a:r>
              <a:rPr lang="en-US" sz="3200" b="1" dirty="0">
                <a:solidFill>
                  <a:srgbClr val="0F2C52"/>
                </a:solidFill>
                <a:latin typeface="DIN Alternate" panose="020B0500000000000000" pitchFamily="34" charset="77"/>
              </a:rPr>
              <a:t>For some courses Canvas template has been created</a:t>
            </a:r>
          </a:p>
        </p:txBody>
      </p:sp>
      <p:sp>
        <p:nvSpPr>
          <p:cNvPr id="2" name="TextBox 1">
            <a:extLst>
              <a:ext uri="{FF2B5EF4-FFF2-40B4-BE49-F238E27FC236}">
                <a16:creationId xmlns:a16="http://schemas.microsoft.com/office/drawing/2014/main" id="{62AF8044-6086-8A04-DA70-A3BD942F9F2B}"/>
              </a:ext>
            </a:extLst>
          </p:cNvPr>
          <p:cNvSpPr txBox="1"/>
          <p:nvPr/>
        </p:nvSpPr>
        <p:spPr>
          <a:xfrm>
            <a:off x="8126813" y="289589"/>
            <a:ext cx="1371600" cy="461665"/>
          </a:xfrm>
          <a:prstGeom prst="rect">
            <a:avLst/>
          </a:prstGeom>
          <a:noFill/>
        </p:spPr>
        <p:txBody>
          <a:bodyPr wrap="square" rtlCol="0">
            <a:spAutoFit/>
          </a:bodyPr>
          <a:lstStyle/>
          <a:p>
            <a:r>
              <a:rPr lang="en-US" sz="1200" b="1" dirty="0"/>
              <a:t>Michos Cristobal, UCM</a:t>
            </a:r>
            <a:endParaRPr lang="en-US" sz="1200" dirty="0"/>
          </a:p>
        </p:txBody>
      </p:sp>
    </p:spTree>
    <p:extLst>
      <p:ext uri="{BB962C8B-B14F-4D97-AF65-F5344CB8AC3E}">
        <p14:creationId xmlns:p14="http://schemas.microsoft.com/office/powerpoint/2010/main" val="3709160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5B6452-DD50-2AC3-EB07-59473E2A4883}"/>
              </a:ext>
            </a:extLst>
          </p:cNvPr>
          <p:cNvPicPr>
            <a:picLocks noChangeAspect="1"/>
          </p:cNvPicPr>
          <p:nvPr/>
        </p:nvPicPr>
        <p:blipFill>
          <a:blip r:embed="rId2"/>
          <a:stretch>
            <a:fillRect/>
          </a:stretch>
        </p:blipFill>
        <p:spPr>
          <a:xfrm>
            <a:off x="9332429" y="116477"/>
            <a:ext cx="2657214" cy="1345474"/>
          </a:xfrm>
          <a:prstGeom prst="rect">
            <a:avLst/>
          </a:prstGeom>
        </p:spPr>
      </p:pic>
      <p:sp>
        <p:nvSpPr>
          <p:cNvPr id="7" name="TextBox 6">
            <a:extLst>
              <a:ext uri="{FF2B5EF4-FFF2-40B4-BE49-F238E27FC236}">
                <a16:creationId xmlns:a16="http://schemas.microsoft.com/office/drawing/2014/main" id="{D3D9A6D6-4039-F3EF-7370-92CC60314C17}"/>
              </a:ext>
            </a:extLst>
          </p:cNvPr>
          <p:cNvSpPr txBox="1"/>
          <p:nvPr/>
        </p:nvSpPr>
        <p:spPr>
          <a:xfrm>
            <a:off x="360838" y="116576"/>
            <a:ext cx="9923318" cy="1692771"/>
          </a:xfrm>
          <a:prstGeom prst="rect">
            <a:avLst/>
          </a:prstGeom>
          <a:noFill/>
        </p:spPr>
        <p:txBody>
          <a:bodyPr wrap="square">
            <a:spAutoFit/>
          </a:bodyPr>
          <a:lstStyle/>
          <a:p>
            <a:r>
              <a:rPr lang="en-US" sz="5200" b="1" dirty="0">
                <a:solidFill>
                  <a:srgbClr val="DAAD27"/>
                </a:solidFill>
                <a:latin typeface="DIN Alternate" panose="020B0500000000000000" pitchFamily="34" charset="77"/>
              </a:rPr>
              <a:t>Open Educational Resources (OERs)</a:t>
            </a:r>
          </a:p>
        </p:txBody>
      </p:sp>
      <p:pic>
        <p:nvPicPr>
          <p:cNvPr id="3" name="Picture 2">
            <a:extLst>
              <a:ext uri="{FF2B5EF4-FFF2-40B4-BE49-F238E27FC236}">
                <a16:creationId xmlns:a16="http://schemas.microsoft.com/office/drawing/2014/main" id="{29B35926-823B-B352-5CD1-308099B84BD2}"/>
              </a:ext>
            </a:extLst>
          </p:cNvPr>
          <p:cNvPicPr>
            <a:picLocks noChangeAspect="1"/>
          </p:cNvPicPr>
          <p:nvPr/>
        </p:nvPicPr>
        <p:blipFill>
          <a:blip r:embed="rId3"/>
          <a:stretch>
            <a:fillRect/>
          </a:stretch>
        </p:blipFill>
        <p:spPr>
          <a:xfrm>
            <a:off x="9847999" y="5482456"/>
            <a:ext cx="2344001" cy="1190171"/>
          </a:xfrm>
          <a:prstGeom prst="rect">
            <a:avLst/>
          </a:prstGeom>
        </p:spPr>
      </p:pic>
      <p:pic>
        <p:nvPicPr>
          <p:cNvPr id="5" name="Picture 4">
            <a:extLst>
              <a:ext uri="{FF2B5EF4-FFF2-40B4-BE49-F238E27FC236}">
                <a16:creationId xmlns:a16="http://schemas.microsoft.com/office/drawing/2014/main" id="{91B3B880-432A-07A7-FAE4-952FE9BF0F93}"/>
              </a:ext>
            </a:extLst>
          </p:cNvPr>
          <p:cNvPicPr>
            <a:picLocks noChangeAspect="1"/>
          </p:cNvPicPr>
          <p:nvPr/>
        </p:nvPicPr>
        <p:blipFill>
          <a:blip r:embed="rId4"/>
          <a:stretch>
            <a:fillRect/>
          </a:stretch>
        </p:blipFill>
        <p:spPr>
          <a:xfrm>
            <a:off x="167911" y="5059096"/>
            <a:ext cx="1644559" cy="1644559"/>
          </a:xfrm>
          <a:prstGeom prst="rect">
            <a:avLst/>
          </a:prstGeom>
        </p:spPr>
      </p:pic>
      <p:pic>
        <p:nvPicPr>
          <p:cNvPr id="8" name="Picture 7">
            <a:extLst>
              <a:ext uri="{FF2B5EF4-FFF2-40B4-BE49-F238E27FC236}">
                <a16:creationId xmlns:a16="http://schemas.microsoft.com/office/drawing/2014/main" id="{8504225D-B862-F33E-136B-A187BBBCD9A4}"/>
              </a:ext>
            </a:extLst>
          </p:cNvPr>
          <p:cNvPicPr>
            <a:picLocks noChangeAspect="1"/>
          </p:cNvPicPr>
          <p:nvPr/>
        </p:nvPicPr>
        <p:blipFill>
          <a:blip r:embed="rId5"/>
          <a:srcRect r="30034"/>
          <a:stretch/>
        </p:blipFill>
        <p:spPr>
          <a:xfrm>
            <a:off x="2028536" y="3557691"/>
            <a:ext cx="3605869" cy="3081768"/>
          </a:xfrm>
          <a:prstGeom prst="rect">
            <a:avLst/>
          </a:prstGeom>
          <a:ln>
            <a:solidFill>
              <a:schemeClr val="tx1"/>
            </a:solidFill>
          </a:ln>
        </p:spPr>
      </p:pic>
      <p:pic>
        <p:nvPicPr>
          <p:cNvPr id="10" name="Picture 9">
            <a:extLst>
              <a:ext uri="{FF2B5EF4-FFF2-40B4-BE49-F238E27FC236}">
                <a16:creationId xmlns:a16="http://schemas.microsoft.com/office/drawing/2014/main" id="{3E8385C2-3648-F77A-A478-3D622509B3B8}"/>
              </a:ext>
            </a:extLst>
          </p:cNvPr>
          <p:cNvPicPr>
            <a:picLocks noChangeAspect="1"/>
          </p:cNvPicPr>
          <p:nvPr/>
        </p:nvPicPr>
        <p:blipFill>
          <a:blip r:embed="rId6"/>
          <a:stretch>
            <a:fillRect/>
          </a:stretch>
        </p:blipFill>
        <p:spPr>
          <a:xfrm>
            <a:off x="5938267" y="3312688"/>
            <a:ext cx="3605869" cy="3359939"/>
          </a:xfrm>
          <a:prstGeom prst="rect">
            <a:avLst/>
          </a:prstGeom>
          <a:ln>
            <a:solidFill>
              <a:schemeClr val="tx1"/>
            </a:solidFill>
          </a:ln>
        </p:spPr>
      </p:pic>
      <p:sp>
        <p:nvSpPr>
          <p:cNvPr id="2" name="TextBox 1">
            <a:extLst>
              <a:ext uri="{FF2B5EF4-FFF2-40B4-BE49-F238E27FC236}">
                <a16:creationId xmlns:a16="http://schemas.microsoft.com/office/drawing/2014/main" id="{6BEE73F4-06FE-8437-29F5-68FFDE8BB402}"/>
              </a:ext>
            </a:extLst>
          </p:cNvPr>
          <p:cNvSpPr txBox="1"/>
          <p:nvPr/>
        </p:nvSpPr>
        <p:spPr>
          <a:xfrm>
            <a:off x="463086" y="1694703"/>
            <a:ext cx="11265827" cy="1569660"/>
          </a:xfrm>
          <a:prstGeom prst="rect">
            <a:avLst/>
          </a:prstGeom>
          <a:noFill/>
        </p:spPr>
        <p:txBody>
          <a:bodyPr wrap="square">
            <a:spAutoFit/>
          </a:bodyPr>
          <a:lstStyle/>
          <a:p>
            <a:r>
              <a:rPr lang="en-US" sz="3200" b="1" dirty="0">
                <a:solidFill>
                  <a:srgbClr val="0F2C52"/>
                </a:solidFill>
                <a:latin typeface="DIN Alternate" panose="020B0500000000000000" pitchFamily="34" charset="77"/>
              </a:rPr>
              <a:t>A portion of teaching materials has been published as OERs</a:t>
            </a:r>
          </a:p>
          <a:p>
            <a:pPr marL="914400" lvl="1" indent="-457200">
              <a:buFont typeface="Arial" panose="020B0604020202020204" pitchFamily="34" charset="0"/>
              <a:buChar char="•"/>
            </a:pPr>
            <a:r>
              <a:rPr lang="en-US" sz="3200" b="1" i="1" dirty="0">
                <a:solidFill>
                  <a:srgbClr val="0F2C52"/>
                </a:solidFill>
                <a:latin typeface="DIN Alternate" panose="020B0500000000000000" pitchFamily="34" charset="77"/>
              </a:rPr>
              <a:t>Each OER has a sharable public link</a:t>
            </a:r>
          </a:p>
          <a:p>
            <a:pPr marL="914400" lvl="1" indent="-457200">
              <a:buFont typeface="Arial" panose="020B0604020202020204" pitchFamily="34" charset="0"/>
              <a:buChar char="•"/>
            </a:pPr>
            <a:r>
              <a:rPr lang="en-US" sz="3200" b="1" i="1" dirty="0">
                <a:solidFill>
                  <a:srgbClr val="0F2C52"/>
                </a:solidFill>
                <a:latin typeface="DIN Alternate" panose="020B0500000000000000" pitchFamily="34" charset="77"/>
              </a:rPr>
              <a:t>OERs are included in the Learning Lab’s LLAD</a:t>
            </a:r>
          </a:p>
        </p:txBody>
      </p:sp>
    </p:spTree>
    <p:extLst>
      <p:ext uri="{BB962C8B-B14F-4D97-AF65-F5344CB8AC3E}">
        <p14:creationId xmlns:p14="http://schemas.microsoft.com/office/powerpoint/2010/main" val="795122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5B6452-DD50-2AC3-EB07-59473E2A4883}"/>
              </a:ext>
            </a:extLst>
          </p:cNvPr>
          <p:cNvPicPr>
            <a:picLocks noChangeAspect="1"/>
          </p:cNvPicPr>
          <p:nvPr/>
        </p:nvPicPr>
        <p:blipFill>
          <a:blip r:embed="rId2"/>
          <a:stretch>
            <a:fillRect/>
          </a:stretch>
        </p:blipFill>
        <p:spPr>
          <a:xfrm>
            <a:off x="9332429" y="116477"/>
            <a:ext cx="2657214" cy="1345474"/>
          </a:xfrm>
          <a:prstGeom prst="rect">
            <a:avLst/>
          </a:prstGeom>
        </p:spPr>
      </p:pic>
      <p:sp>
        <p:nvSpPr>
          <p:cNvPr id="7" name="TextBox 6">
            <a:extLst>
              <a:ext uri="{FF2B5EF4-FFF2-40B4-BE49-F238E27FC236}">
                <a16:creationId xmlns:a16="http://schemas.microsoft.com/office/drawing/2014/main" id="{D3D9A6D6-4039-F3EF-7370-92CC60314C17}"/>
              </a:ext>
            </a:extLst>
          </p:cNvPr>
          <p:cNvSpPr txBox="1"/>
          <p:nvPr/>
        </p:nvSpPr>
        <p:spPr>
          <a:xfrm>
            <a:off x="360838" y="116576"/>
            <a:ext cx="9923318" cy="892552"/>
          </a:xfrm>
          <a:prstGeom prst="rect">
            <a:avLst/>
          </a:prstGeom>
          <a:noFill/>
        </p:spPr>
        <p:txBody>
          <a:bodyPr wrap="square">
            <a:spAutoFit/>
          </a:bodyPr>
          <a:lstStyle/>
          <a:p>
            <a:r>
              <a:rPr lang="en-US" sz="5200" b="1" dirty="0">
                <a:solidFill>
                  <a:srgbClr val="DAAD27"/>
                </a:solidFill>
                <a:latin typeface="DIN Alternate" panose="020B0500000000000000" pitchFamily="34" charset="77"/>
              </a:rPr>
              <a:t>Some stats</a:t>
            </a:r>
          </a:p>
        </p:txBody>
      </p:sp>
      <p:pic>
        <p:nvPicPr>
          <p:cNvPr id="3" name="Picture 2">
            <a:extLst>
              <a:ext uri="{FF2B5EF4-FFF2-40B4-BE49-F238E27FC236}">
                <a16:creationId xmlns:a16="http://schemas.microsoft.com/office/drawing/2014/main" id="{29B35926-823B-B352-5CD1-308099B84BD2}"/>
              </a:ext>
            </a:extLst>
          </p:cNvPr>
          <p:cNvPicPr>
            <a:picLocks noChangeAspect="1"/>
          </p:cNvPicPr>
          <p:nvPr/>
        </p:nvPicPr>
        <p:blipFill>
          <a:blip r:embed="rId3"/>
          <a:stretch>
            <a:fillRect/>
          </a:stretch>
        </p:blipFill>
        <p:spPr>
          <a:xfrm>
            <a:off x="9847999" y="5482456"/>
            <a:ext cx="2344001" cy="1190171"/>
          </a:xfrm>
          <a:prstGeom prst="rect">
            <a:avLst/>
          </a:prstGeom>
        </p:spPr>
      </p:pic>
      <p:pic>
        <p:nvPicPr>
          <p:cNvPr id="5" name="Picture 4">
            <a:extLst>
              <a:ext uri="{FF2B5EF4-FFF2-40B4-BE49-F238E27FC236}">
                <a16:creationId xmlns:a16="http://schemas.microsoft.com/office/drawing/2014/main" id="{91B3B880-432A-07A7-FAE4-952FE9BF0F93}"/>
              </a:ext>
            </a:extLst>
          </p:cNvPr>
          <p:cNvPicPr>
            <a:picLocks noChangeAspect="1"/>
          </p:cNvPicPr>
          <p:nvPr/>
        </p:nvPicPr>
        <p:blipFill>
          <a:blip r:embed="rId4"/>
          <a:stretch>
            <a:fillRect/>
          </a:stretch>
        </p:blipFill>
        <p:spPr>
          <a:xfrm>
            <a:off x="167911" y="5059096"/>
            <a:ext cx="1644559" cy="1644559"/>
          </a:xfrm>
          <a:prstGeom prst="rect">
            <a:avLst/>
          </a:prstGeom>
        </p:spPr>
      </p:pic>
      <p:sp>
        <p:nvSpPr>
          <p:cNvPr id="2" name="TextBox 1">
            <a:extLst>
              <a:ext uri="{FF2B5EF4-FFF2-40B4-BE49-F238E27FC236}">
                <a16:creationId xmlns:a16="http://schemas.microsoft.com/office/drawing/2014/main" id="{6BEE73F4-06FE-8437-29F5-68FFDE8BB402}"/>
              </a:ext>
            </a:extLst>
          </p:cNvPr>
          <p:cNvSpPr txBox="1"/>
          <p:nvPr/>
        </p:nvSpPr>
        <p:spPr>
          <a:xfrm>
            <a:off x="360838" y="1032485"/>
            <a:ext cx="6921111" cy="584775"/>
          </a:xfrm>
          <a:prstGeom prst="rect">
            <a:avLst/>
          </a:prstGeom>
          <a:noFill/>
        </p:spPr>
        <p:txBody>
          <a:bodyPr wrap="square">
            <a:spAutoFit/>
          </a:bodyPr>
          <a:lstStyle/>
          <a:p>
            <a:r>
              <a:rPr lang="en-US" sz="3200" b="1" dirty="0">
                <a:solidFill>
                  <a:srgbClr val="0F2C52"/>
                </a:solidFill>
                <a:latin typeface="DIN Alternate" panose="020B0500000000000000" pitchFamily="34" charset="77"/>
              </a:rPr>
              <a:t>Student and instructor participation</a:t>
            </a:r>
            <a:endParaRPr lang="en-US" sz="3200" b="1" i="1" dirty="0">
              <a:solidFill>
                <a:srgbClr val="0F2C52"/>
              </a:solidFill>
              <a:latin typeface="DIN Alternate" panose="020B0500000000000000" pitchFamily="34" charset="77"/>
            </a:endParaRPr>
          </a:p>
        </p:txBody>
      </p:sp>
      <p:graphicFrame>
        <p:nvGraphicFramePr>
          <p:cNvPr id="9" name="Table 8">
            <a:extLst>
              <a:ext uri="{FF2B5EF4-FFF2-40B4-BE49-F238E27FC236}">
                <a16:creationId xmlns:a16="http://schemas.microsoft.com/office/drawing/2014/main" id="{6A9457BD-DB2E-2DD9-E0EA-E1EF7F9CFA56}"/>
              </a:ext>
            </a:extLst>
          </p:cNvPr>
          <p:cNvGraphicFramePr>
            <a:graphicFrameLocks noGrp="1"/>
          </p:cNvGraphicFramePr>
          <p:nvPr>
            <p:extLst>
              <p:ext uri="{D42A27DB-BD31-4B8C-83A1-F6EECF244321}">
                <p14:modId xmlns:p14="http://schemas.microsoft.com/office/powerpoint/2010/main" val="67983086"/>
              </p:ext>
            </p:extLst>
          </p:nvPr>
        </p:nvGraphicFramePr>
        <p:xfrm>
          <a:off x="1405612" y="2213713"/>
          <a:ext cx="9923319" cy="1112520"/>
        </p:xfrm>
        <a:graphic>
          <a:graphicData uri="http://schemas.openxmlformats.org/drawingml/2006/table">
            <a:tbl>
              <a:tblPr firstRow="1" bandRow="1">
                <a:tableStyleId>{5C22544A-7EE6-4342-B048-85BDC9FD1C3A}</a:tableStyleId>
              </a:tblPr>
              <a:tblGrid>
                <a:gridCol w="2443646">
                  <a:extLst>
                    <a:ext uri="{9D8B030D-6E8A-4147-A177-3AD203B41FA5}">
                      <a16:colId xmlns:a16="http://schemas.microsoft.com/office/drawing/2014/main" val="3130177682"/>
                    </a:ext>
                  </a:extLst>
                </a:gridCol>
                <a:gridCol w="4171900">
                  <a:extLst>
                    <a:ext uri="{9D8B030D-6E8A-4147-A177-3AD203B41FA5}">
                      <a16:colId xmlns:a16="http://schemas.microsoft.com/office/drawing/2014/main" val="2733826388"/>
                    </a:ext>
                  </a:extLst>
                </a:gridCol>
                <a:gridCol w="3307773">
                  <a:extLst>
                    <a:ext uri="{9D8B030D-6E8A-4147-A177-3AD203B41FA5}">
                      <a16:colId xmlns:a16="http://schemas.microsoft.com/office/drawing/2014/main" val="1803022982"/>
                    </a:ext>
                  </a:extLst>
                </a:gridCol>
              </a:tblGrid>
              <a:tr h="370840">
                <a:tc>
                  <a:txBody>
                    <a:bodyPr/>
                    <a:lstStyle/>
                    <a:p>
                      <a:r>
                        <a:rPr lang="en-US" dirty="0"/>
                        <a:t>Campus</a:t>
                      </a:r>
                    </a:p>
                  </a:txBody>
                  <a:tcPr/>
                </a:tc>
                <a:tc>
                  <a:txBody>
                    <a:bodyPr/>
                    <a:lstStyle/>
                    <a:p>
                      <a:r>
                        <a:rPr lang="en-US" dirty="0"/>
                        <a:t>   Students (AY 21/22, 22/23, 23/24)</a:t>
                      </a:r>
                    </a:p>
                  </a:txBody>
                  <a:tcPr/>
                </a:tc>
                <a:tc>
                  <a:txBody>
                    <a:bodyPr/>
                    <a:lstStyle/>
                    <a:p>
                      <a:r>
                        <a:rPr lang="en-US" dirty="0"/>
                        <a:t>Instructors</a:t>
                      </a:r>
                    </a:p>
                  </a:txBody>
                  <a:tcPr/>
                </a:tc>
                <a:extLst>
                  <a:ext uri="{0D108BD9-81ED-4DB2-BD59-A6C34878D82A}">
                    <a16:rowId xmlns:a16="http://schemas.microsoft.com/office/drawing/2014/main" val="425705234"/>
                  </a:ext>
                </a:extLst>
              </a:tr>
              <a:tr h="370840">
                <a:tc>
                  <a:txBody>
                    <a:bodyPr/>
                    <a:lstStyle/>
                    <a:p>
                      <a:r>
                        <a:rPr lang="en-US" dirty="0"/>
                        <a:t>UC Merced</a:t>
                      </a:r>
                    </a:p>
                  </a:txBody>
                  <a:tcPr/>
                </a:tc>
                <a:tc>
                  <a:txBody>
                    <a:bodyPr/>
                    <a:lstStyle/>
                    <a:p>
                      <a:pPr algn="ctr"/>
                      <a:r>
                        <a:rPr lang="en-US" dirty="0"/>
                        <a:t>2422</a:t>
                      </a:r>
                    </a:p>
                  </a:txBody>
                  <a:tcPr/>
                </a:tc>
                <a:tc>
                  <a:txBody>
                    <a:bodyPr/>
                    <a:lstStyle/>
                    <a:p>
                      <a:pPr algn="ctr"/>
                      <a:r>
                        <a:rPr lang="en-US" dirty="0"/>
                        <a:t>6</a:t>
                      </a:r>
                    </a:p>
                  </a:txBody>
                  <a:tcPr/>
                </a:tc>
                <a:extLst>
                  <a:ext uri="{0D108BD9-81ED-4DB2-BD59-A6C34878D82A}">
                    <a16:rowId xmlns:a16="http://schemas.microsoft.com/office/drawing/2014/main" val="3194202975"/>
                  </a:ext>
                </a:extLst>
              </a:tr>
              <a:tr h="370840">
                <a:tc>
                  <a:txBody>
                    <a:bodyPr/>
                    <a:lstStyle/>
                    <a:p>
                      <a:r>
                        <a:rPr lang="en-US" dirty="0"/>
                        <a:t>Fresno State</a:t>
                      </a:r>
                    </a:p>
                  </a:txBody>
                  <a:tcPr/>
                </a:tc>
                <a:tc>
                  <a:txBody>
                    <a:bodyPr/>
                    <a:lstStyle/>
                    <a:p>
                      <a:pPr algn="ctr"/>
                      <a:r>
                        <a:rPr lang="en-US" dirty="0"/>
                        <a:t>1762</a:t>
                      </a:r>
                    </a:p>
                  </a:txBody>
                  <a:tcPr/>
                </a:tc>
                <a:tc>
                  <a:txBody>
                    <a:bodyPr/>
                    <a:lstStyle/>
                    <a:p>
                      <a:pPr algn="ctr"/>
                      <a:r>
                        <a:rPr lang="en-US" dirty="0"/>
                        <a:t>12</a:t>
                      </a:r>
                    </a:p>
                  </a:txBody>
                  <a:tcPr/>
                </a:tc>
                <a:extLst>
                  <a:ext uri="{0D108BD9-81ED-4DB2-BD59-A6C34878D82A}">
                    <a16:rowId xmlns:a16="http://schemas.microsoft.com/office/drawing/2014/main" val="3688720342"/>
                  </a:ext>
                </a:extLst>
              </a:tr>
            </a:tbl>
          </a:graphicData>
        </a:graphic>
      </p:graphicFrame>
      <p:graphicFrame>
        <p:nvGraphicFramePr>
          <p:cNvPr id="11" name="Table 10">
            <a:extLst>
              <a:ext uri="{FF2B5EF4-FFF2-40B4-BE49-F238E27FC236}">
                <a16:creationId xmlns:a16="http://schemas.microsoft.com/office/drawing/2014/main" id="{E3F8B4A4-6DB5-2FF5-3C1B-F246785644A0}"/>
              </a:ext>
            </a:extLst>
          </p:cNvPr>
          <p:cNvGraphicFramePr>
            <a:graphicFrameLocks noGrp="1"/>
          </p:cNvGraphicFramePr>
          <p:nvPr>
            <p:extLst>
              <p:ext uri="{D42A27DB-BD31-4B8C-83A1-F6EECF244321}">
                <p14:modId xmlns:p14="http://schemas.microsoft.com/office/powerpoint/2010/main" val="2447203129"/>
              </p:ext>
            </p:extLst>
          </p:nvPr>
        </p:nvGraphicFramePr>
        <p:xfrm>
          <a:off x="1405613" y="3985260"/>
          <a:ext cx="9923319" cy="1112520"/>
        </p:xfrm>
        <a:graphic>
          <a:graphicData uri="http://schemas.openxmlformats.org/drawingml/2006/table">
            <a:tbl>
              <a:tblPr firstRow="1" bandRow="1">
                <a:tableStyleId>{5C22544A-7EE6-4342-B048-85BDC9FD1C3A}</a:tableStyleId>
              </a:tblPr>
              <a:tblGrid>
                <a:gridCol w="2443646">
                  <a:extLst>
                    <a:ext uri="{9D8B030D-6E8A-4147-A177-3AD203B41FA5}">
                      <a16:colId xmlns:a16="http://schemas.microsoft.com/office/drawing/2014/main" val="3130177682"/>
                    </a:ext>
                  </a:extLst>
                </a:gridCol>
                <a:gridCol w="4171900">
                  <a:extLst>
                    <a:ext uri="{9D8B030D-6E8A-4147-A177-3AD203B41FA5}">
                      <a16:colId xmlns:a16="http://schemas.microsoft.com/office/drawing/2014/main" val="2733826388"/>
                    </a:ext>
                  </a:extLst>
                </a:gridCol>
                <a:gridCol w="3307773">
                  <a:extLst>
                    <a:ext uri="{9D8B030D-6E8A-4147-A177-3AD203B41FA5}">
                      <a16:colId xmlns:a16="http://schemas.microsoft.com/office/drawing/2014/main" val="1803022982"/>
                    </a:ext>
                  </a:extLst>
                </a:gridCol>
              </a:tblGrid>
              <a:tr h="370840">
                <a:tc>
                  <a:txBody>
                    <a:bodyPr/>
                    <a:lstStyle/>
                    <a:p>
                      <a:r>
                        <a:rPr lang="en-US" dirty="0"/>
                        <a:t>Campus</a:t>
                      </a:r>
                    </a:p>
                  </a:txBody>
                  <a:tcPr/>
                </a:tc>
                <a:tc>
                  <a:txBody>
                    <a:bodyPr/>
                    <a:lstStyle/>
                    <a:p>
                      <a:r>
                        <a:rPr lang="en-US" dirty="0"/>
                        <a:t>   Students (AY 21/22, 22/23, 23/24)</a:t>
                      </a:r>
                    </a:p>
                  </a:txBody>
                  <a:tcPr/>
                </a:tc>
                <a:tc>
                  <a:txBody>
                    <a:bodyPr/>
                    <a:lstStyle/>
                    <a:p>
                      <a:r>
                        <a:rPr lang="en-US" dirty="0"/>
                        <a:t>Instructors</a:t>
                      </a:r>
                    </a:p>
                  </a:txBody>
                  <a:tcPr/>
                </a:tc>
                <a:extLst>
                  <a:ext uri="{0D108BD9-81ED-4DB2-BD59-A6C34878D82A}">
                    <a16:rowId xmlns:a16="http://schemas.microsoft.com/office/drawing/2014/main" val="425705234"/>
                  </a:ext>
                </a:extLst>
              </a:tr>
              <a:tr h="370840">
                <a:tc>
                  <a:txBody>
                    <a:bodyPr/>
                    <a:lstStyle/>
                    <a:p>
                      <a:r>
                        <a:rPr lang="en-US" dirty="0"/>
                        <a:t>UC Merced</a:t>
                      </a:r>
                    </a:p>
                  </a:txBody>
                  <a:tcPr/>
                </a:tc>
                <a:tc>
                  <a:txBody>
                    <a:bodyPr/>
                    <a:lstStyle/>
                    <a:p>
                      <a:pPr algn="ctr"/>
                      <a:r>
                        <a:rPr lang="en-US" dirty="0"/>
                        <a:t>1693</a:t>
                      </a:r>
                    </a:p>
                  </a:txBody>
                  <a:tcPr/>
                </a:tc>
                <a:tc>
                  <a:txBody>
                    <a:bodyPr/>
                    <a:lstStyle/>
                    <a:p>
                      <a:pPr algn="ctr"/>
                      <a:r>
                        <a:rPr lang="en-US" dirty="0"/>
                        <a:t>5</a:t>
                      </a:r>
                    </a:p>
                  </a:txBody>
                  <a:tcPr/>
                </a:tc>
                <a:extLst>
                  <a:ext uri="{0D108BD9-81ED-4DB2-BD59-A6C34878D82A}">
                    <a16:rowId xmlns:a16="http://schemas.microsoft.com/office/drawing/2014/main" val="3194202975"/>
                  </a:ext>
                </a:extLst>
              </a:tr>
              <a:tr h="370840">
                <a:tc>
                  <a:txBody>
                    <a:bodyPr/>
                    <a:lstStyle/>
                    <a:p>
                      <a:r>
                        <a:rPr lang="en-US" dirty="0"/>
                        <a:t>Fresno State</a:t>
                      </a:r>
                    </a:p>
                  </a:txBody>
                  <a:tcPr/>
                </a:tc>
                <a:tc>
                  <a:txBody>
                    <a:bodyPr/>
                    <a:lstStyle/>
                    <a:p>
                      <a:pPr algn="ctr"/>
                      <a:r>
                        <a:rPr lang="en-US" dirty="0"/>
                        <a:t>851</a:t>
                      </a:r>
                    </a:p>
                  </a:txBody>
                  <a:tcPr/>
                </a:tc>
                <a:tc>
                  <a:txBody>
                    <a:bodyPr/>
                    <a:lstStyle/>
                    <a:p>
                      <a:pPr algn="ctr"/>
                      <a:r>
                        <a:rPr lang="en-US" dirty="0"/>
                        <a:t>10</a:t>
                      </a:r>
                    </a:p>
                  </a:txBody>
                  <a:tcPr/>
                </a:tc>
                <a:extLst>
                  <a:ext uri="{0D108BD9-81ED-4DB2-BD59-A6C34878D82A}">
                    <a16:rowId xmlns:a16="http://schemas.microsoft.com/office/drawing/2014/main" val="3688720342"/>
                  </a:ext>
                </a:extLst>
              </a:tr>
            </a:tbl>
          </a:graphicData>
        </a:graphic>
      </p:graphicFrame>
      <p:sp>
        <p:nvSpPr>
          <p:cNvPr id="12" name="TextBox 11">
            <a:extLst>
              <a:ext uri="{FF2B5EF4-FFF2-40B4-BE49-F238E27FC236}">
                <a16:creationId xmlns:a16="http://schemas.microsoft.com/office/drawing/2014/main" id="{8931279F-F421-DFA5-206B-EA2505EDAAC5}"/>
              </a:ext>
            </a:extLst>
          </p:cNvPr>
          <p:cNvSpPr txBox="1"/>
          <p:nvPr/>
        </p:nvSpPr>
        <p:spPr>
          <a:xfrm>
            <a:off x="0" y="1628938"/>
            <a:ext cx="10170251" cy="584775"/>
          </a:xfrm>
          <a:prstGeom prst="rect">
            <a:avLst/>
          </a:prstGeom>
          <a:noFill/>
        </p:spPr>
        <p:txBody>
          <a:bodyPr wrap="square">
            <a:spAutoFit/>
          </a:bodyPr>
          <a:lstStyle/>
          <a:p>
            <a:pPr marL="914400" lvl="1" indent="-457200">
              <a:buFont typeface="Arial" panose="020B0604020202020204" pitchFamily="34" charset="0"/>
              <a:buChar char="•"/>
            </a:pPr>
            <a:r>
              <a:rPr lang="en-US" sz="3200" b="1" i="1" dirty="0">
                <a:solidFill>
                  <a:srgbClr val="0F2C52"/>
                </a:solidFill>
                <a:latin typeface="DIN Alternate" panose="020B0500000000000000" pitchFamily="34" charset="77"/>
              </a:rPr>
              <a:t>Calculus 1</a:t>
            </a:r>
          </a:p>
        </p:txBody>
      </p:sp>
      <p:sp>
        <p:nvSpPr>
          <p:cNvPr id="13" name="TextBox 12">
            <a:extLst>
              <a:ext uri="{FF2B5EF4-FFF2-40B4-BE49-F238E27FC236}">
                <a16:creationId xmlns:a16="http://schemas.microsoft.com/office/drawing/2014/main" id="{8631AAD3-9DF8-E5BC-75F9-44B9A55895A0}"/>
              </a:ext>
            </a:extLst>
          </p:cNvPr>
          <p:cNvSpPr txBox="1"/>
          <p:nvPr/>
        </p:nvSpPr>
        <p:spPr>
          <a:xfrm>
            <a:off x="-6556" y="3429000"/>
            <a:ext cx="10170251" cy="584775"/>
          </a:xfrm>
          <a:prstGeom prst="rect">
            <a:avLst/>
          </a:prstGeom>
          <a:noFill/>
        </p:spPr>
        <p:txBody>
          <a:bodyPr wrap="square">
            <a:spAutoFit/>
          </a:bodyPr>
          <a:lstStyle/>
          <a:p>
            <a:pPr marL="914400" lvl="1" indent="-457200">
              <a:buFont typeface="Arial" panose="020B0604020202020204" pitchFamily="34" charset="0"/>
              <a:buChar char="•"/>
            </a:pPr>
            <a:r>
              <a:rPr lang="en-US" sz="3200" b="1" i="1" dirty="0">
                <a:solidFill>
                  <a:srgbClr val="0F2C52"/>
                </a:solidFill>
                <a:latin typeface="DIN Alternate" panose="020B0500000000000000" pitchFamily="34" charset="77"/>
              </a:rPr>
              <a:t>Calculus 2</a:t>
            </a:r>
          </a:p>
        </p:txBody>
      </p:sp>
    </p:spTree>
    <p:extLst>
      <p:ext uri="{BB962C8B-B14F-4D97-AF65-F5344CB8AC3E}">
        <p14:creationId xmlns:p14="http://schemas.microsoft.com/office/powerpoint/2010/main" val="2477374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9BA8D-AF3B-BCC5-6601-3D7EA629C15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7A3EC3F-9845-5809-37AE-9CDDECD01906}"/>
              </a:ext>
            </a:extLst>
          </p:cNvPr>
          <p:cNvPicPr>
            <a:picLocks noChangeAspect="1"/>
          </p:cNvPicPr>
          <p:nvPr/>
        </p:nvPicPr>
        <p:blipFill>
          <a:blip r:embed="rId2"/>
          <a:stretch>
            <a:fillRect/>
          </a:stretch>
        </p:blipFill>
        <p:spPr>
          <a:xfrm>
            <a:off x="9381415" y="104416"/>
            <a:ext cx="2657214" cy="1345474"/>
          </a:xfrm>
          <a:prstGeom prst="rect">
            <a:avLst/>
          </a:prstGeom>
        </p:spPr>
      </p:pic>
      <p:sp>
        <p:nvSpPr>
          <p:cNvPr id="7" name="TextBox 6">
            <a:extLst>
              <a:ext uri="{FF2B5EF4-FFF2-40B4-BE49-F238E27FC236}">
                <a16:creationId xmlns:a16="http://schemas.microsoft.com/office/drawing/2014/main" id="{2B6FDCDF-8DCD-6AF5-643D-209D8B2E5C5C}"/>
              </a:ext>
            </a:extLst>
          </p:cNvPr>
          <p:cNvSpPr txBox="1"/>
          <p:nvPr/>
        </p:nvSpPr>
        <p:spPr>
          <a:xfrm>
            <a:off x="141407" y="119827"/>
            <a:ext cx="9923318" cy="1692771"/>
          </a:xfrm>
          <a:prstGeom prst="rect">
            <a:avLst/>
          </a:prstGeom>
          <a:noFill/>
        </p:spPr>
        <p:txBody>
          <a:bodyPr wrap="square">
            <a:spAutoFit/>
          </a:bodyPr>
          <a:lstStyle/>
          <a:p>
            <a:r>
              <a:rPr lang="en-US" sz="5200" b="1" dirty="0">
                <a:solidFill>
                  <a:srgbClr val="DAAD27"/>
                </a:solidFill>
                <a:latin typeface="DIN Alternate" panose="020B0500000000000000" pitchFamily="34" charset="77"/>
              </a:rPr>
              <a:t>A sample topic: Absolute and</a:t>
            </a:r>
          </a:p>
          <a:p>
            <a:r>
              <a:rPr lang="en-US" sz="5200" b="1" dirty="0">
                <a:solidFill>
                  <a:srgbClr val="DAAD27"/>
                </a:solidFill>
                <a:latin typeface="DIN Alternate" panose="020B0500000000000000" pitchFamily="34" charset="77"/>
              </a:rPr>
              <a:t>Conditional Convergence</a:t>
            </a:r>
          </a:p>
        </p:txBody>
      </p:sp>
      <p:pic>
        <p:nvPicPr>
          <p:cNvPr id="3" name="Picture 2">
            <a:extLst>
              <a:ext uri="{FF2B5EF4-FFF2-40B4-BE49-F238E27FC236}">
                <a16:creationId xmlns:a16="http://schemas.microsoft.com/office/drawing/2014/main" id="{10DB4323-CAE3-4B07-148D-AC8E3792CC86}"/>
              </a:ext>
            </a:extLst>
          </p:cNvPr>
          <p:cNvPicPr>
            <a:picLocks noChangeAspect="1"/>
          </p:cNvPicPr>
          <p:nvPr/>
        </p:nvPicPr>
        <p:blipFill>
          <a:blip r:embed="rId3"/>
          <a:stretch>
            <a:fillRect/>
          </a:stretch>
        </p:blipFill>
        <p:spPr>
          <a:xfrm>
            <a:off x="10597116" y="5862822"/>
            <a:ext cx="1594884" cy="809805"/>
          </a:xfrm>
          <a:prstGeom prst="rect">
            <a:avLst/>
          </a:prstGeom>
        </p:spPr>
      </p:pic>
      <p:pic>
        <p:nvPicPr>
          <p:cNvPr id="5" name="Picture 4">
            <a:extLst>
              <a:ext uri="{FF2B5EF4-FFF2-40B4-BE49-F238E27FC236}">
                <a16:creationId xmlns:a16="http://schemas.microsoft.com/office/drawing/2014/main" id="{F273E7BA-9A92-09C8-D4FC-1A098CCDFE6E}"/>
              </a:ext>
            </a:extLst>
          </p:cNvPr>
          <p:cNvPicPr>
            <a:picLocks noChangeAspect="1"/>
          </p:cNvPicPr>
          <p:nvPr/>
        </p:nvPicPr>
        <p:blipFill>
          <a:blip r:embed="rId4"/>
          <a:stretch>
            <a:fillRect/>
          </a:stretch>
        </p:blipFill>
        <p:spPr>
          <a:xfrm>
            <a:off x="167911" y="5460980"/>
            <a:ext cx="1242675" cy="1242675"/>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23D74CF-9AFF-F0D7-83D2-16C448817508}"/>
                  </a:ext>
                </a:extLst>
              </p:cNvPr>
              <p:cNvSpPr txBox="1"/>
              <p:nvPr/>
            </p:nvSpPr>
            <p:spPr>
              <a:xfrm>
                <a:off x="224616" y="2004434"/>
                <a:ext cx="10072323" cy="6247864"/>
              </a:xfrm>
              <a:prstGeom prst="rect">
                <a:avLst/>
              </a:prstGeom>
              <a:noFill/>
            </p:spPr>
            <p:txBody>
              <a:bodyPr wrap="square">
                <a:spAutoFit/>
              </a:bodyPr>
              <a:lstStyle/>
              <a:p>
                <a:pPr marL="742950" indent="-742950">
                  <a:buFont typeface="Wingdings" pitchFamily="2" charset="2"/>
                  <a:buChar char="Ø"/>
                </a:pPr>
                <a:r>
                  <a:rPr lang="en-US" sz="4000" b="1" dirty="0">
                    <a:solidFill>
                      <a:srgbClr val="0F2C52"/>
                    </a:solidFill>
                    <a:latin typeface="DIN Alternate" panose="020B0500000000000000" pitchFamily="34" charset="77"/>
                  </a:rPr>
                  <a:t>The order of Why, What, and How matters</a:t>
                </a:r>
              </a:p>
              <a:p>
                <a:pPr marL="742950" indent="-742950">
                  <a:buFont typeface="Wingdings" pitchFamily="2" charset="2"/>
                  <a:buChar char="Ø"/>
                </a:pPr>
                <a:r>
                  <a:rPr lang="en-US" sz="4000" b="1" dirty="0">
                    <a:solidFill>
                      <a:srgbClr val="0F2C52"/>
                    </a:solidFill>
                    <a:latin typeface="DIN Alternate" panose="020B0500000000000000" pitchFamily="34" charset="77"/>
                  </a:rPr>
                  <a:t>Convergence – Why do we care?</a:t>
                </a:r>
              </a:p>
              <a:p>
                <a:pPr marL="742950" indent="-742950">
                  <a:buFont typeface="Wingdings" pitchFamily="2" charset="2"/>
                  <a:buChar char="Ø"/>
                </a:pPr>
                <a:r>
                  <a:rPr lang="en-US" sz="4000" b="1" dirty="0">
                    <a:solidFill>
                      <a:srgbClr val="0F2C52"/>
                    </a:solidFill>
                    <a:latin typeface="DIN Alternate" panose="020B0500000000000000" pitchFamily="34" charset="77"/>
                  </a:rPr>
                  <a:t>Absolute, conditional convergence:</a:t>
                </a:r>
              </a:p>
              <a:p>
                <a:pPr marL="1200150" lvl="1" indent="-742950">
                  <a:buFont typeface="Arial" panose="020B0604020202020204" pitchFamily="34" charset="0"/>
                  <a:buChar char="•"/>
                </a:pPr>
                <a:r>
                  <a:rPr lang="en-US" sz="4000" b="1" dirty="0">
                    <a:solidFill>
                      <a:srgbClr val="0F2C52"/>
                    </a:solidFill>
                  </a:rPr>
                  <a:t>(1-1)+(1-1)+</a:t>
                </a:r>
                <a14:m>
                  <m:oMath xmlns:m="http://schemas.openxmlformats.org/officeDocument/2006/math">
                    <m:r>
                      <a:rPr lang="en-US" sz="4000" b="1" i="1" smtClean="0">
                        <a:solidFill>
                          <a:srgbClr val="0F2C52"/>
                        </a:solidFill>
                        <a:latin typeface="Cambria Math" panose="02040503050406030204" pitchFamily="18" charset="0"/>
                      </a:rPr>
                      <m:t>…=</m:t>
                    </m:r>
                  </m:oMath>
                </a14:m>
                <a:r>
                  <a:rPr lang="en-US" sz="4000" b="1" dirty="0">
                    <a:solidFill>
                      <a:srgbClr val="0F2C52"/>
                    </a:solidFill>
                    <a:latin typeface="DIN Alternate" panose="020B0500000000000000" pitchFamily="34" charset="77"/>
                  </a:rPr>
                  <a:t>0</a:t>
                </a:r>
              </a:p>
              <a:p>
                <a:pPr marL="1200150" lvl="1" indent="-742950">
                  <a:buFont typeface="Arial" panose="020B0604020202020204" pitchFamily="34" charset="0"/>
                  <a:buChar char="•"/>
                </a:pPr>
                <a:r>
                  <a:rPr lang="en-US" sz="4000" b="1" dirty="0">
                    <a:solidFill>
                      <a:srgbClr val="0F2C52"/>
                    </a:solidFill>
                    <a:latin typeface="DIN Alternate" panose="020B0500000000000000" pitchFamily="34" charset="77"/>
                  </a:rPr>
                  <a:t>1+(-1+1)+(-1+1)</a:t>
                </a:r>
                <a:r>
                  <a:rPr lang="en-US" sz="4000" b="1" dirty="0">
                    <a:solidFill>
                      <a:srgbClr val="0F2C52"/>
                    </a:solidFill>
                  </a:rPr>
                  <a:t> +</a:t>
                </a:r>
                <a14:m>
                  <m:oMath xmlns:m="http://schemas.openxmlformats.org/officeDocument/2006/math">
                    <m:r>
                      <a:rPr lang="en-US" sz="4000" b="1" i="1">
                        <a:solidFill>
                          <a:srgbClr val="0F2C52"/>
                        </a:solidFill>
                        <a:latin typeface="Cambria Math" panose="02040503050406030204" pitchFamily="18" charset="0"/>
                      </a:rPr>
                      <m:t>…</m:t>
                    </m:r>
                  </m:oMath>
                </a14:m>
                <a:r>
                  <a:rPr lang="en-US" sz="4000" b="1" dirty="0">
                    <a:solidFill>
                      <a:srgbClr val="0F2C52"/>
                    </a:solidFill>
                    <a:latin typeface="DIN Alternate" panose="020B0500000000000000" pitchFamily="34" charset="77"/>
                  </a:rPr>
                  <a:t>=1</a:t>
                </a:r>
              </a:p>
              <a:p>
                <a:pPr lvl="1"/>
                <a:endParaRPr lang="en-US" sz="4000" b="1" dirty="0">
                  <a:solidFill>
                    <a:srgbClr val="0F2C52"/>
                  </a:solidFill>
                  <a:latin typeface="DIN Alternate" panose="020B0500000000000000" pitchFamily="34" charset="77"/>
                </a:endParaRPr>
              </a:p>
              <a:p>
                <a:pPr marL="1200150" lvl="1" indent="-742950">
                  <a:buFont typeface="Arial" panose="020B0604020202020204" pitchFamily="34" charset="0"/>
                  <a:buChar char="•"/>
                </a:pPr>
                <a:endParaRPr lang="en-US" sz="4000" b="1" dirty="0">
                  <a:solidFill>
                    <a:srgbClr val="0F2C52"/>
                  </a:solidFill>
                  <a:latin typeface="DIN Alternate" panose="020B0500000000000000" pitchFamily="34" charset="77"/>
                </a:endParaRPr>
              </a:p>
              <a:p>
                <a:pPr marL="1200150" lvl="1" indent="-742950">
                  <a:buFont typeface="Arial" panose="020B0604020202020204" pitchFamily="34" charset="0"/>
                  <a:buChar char="•"/>
                </a:pPr>
                <a:endParaRPr lang="en-US" sz="4000" b="1" dirty="0">
                  <a:solidFill>
                    <a:srgbClr val="0F2C52"/>
                  </a:solidFill>
                  <a:latin typeface="DIN Alternate" panose="020B0500000000000000" pitchFamily="34" charset="77"/>
                </a:endParaRPr>
              </a:p>
              <a:p>
                <a:pPr marL="1200150" lvl="1" indent="-742950">
                  <a:buFont typeface="Arial" panose="020B0604020202020204" pitchFamily="34" charset="0"/>
                  <a:buChar char="•"/>
                </a:pPr>
                <a:endParaRPr lang="en-US" sz="4000" b="1" dirty="0">
                  <a:solidFill>
                    <a:srgbClr val="0F2C52"/>
                  </a:solidFill>
                  <a:latin typeface="DIN Alternate" panose="020B0500000000000000" pitchFamily="34" charset="77"/>
                </a:endParaRPr>
              </a:p>
              <a:p>
                <a:pPr marL="1200150" lvl="1" indent="-742950">
                  <a:buFont typeface="Arial" panose="020B0604020202020204" pitchFamily="34" charset="0"/>
                  <a:buChar char="•"/>
                </a:pPr>
                <a:endParaRPr lang="en-US" sz="4000" b="1" dirty="0">
                  <a:solidFill>
                    <a:srgbClr val="0F2C52"/>
                  </a:solidFill>
                  <a:latin typeface="DIN Alternate" panose="020B0500000000000000" pitchFamily="34" charset="77"/>
                </a:endParaRPr>
              </a:p>
            </p:txBody>
          </p:sp>
        </mc:Choice>
        <mc:Fallback xmlns="">
          <p:sp>
            <p:nvSpPr>
              <p:cNvPr id="9" name="TextBox 8">
                <a:extLst>
                  <a:ext uri="{FF2B5EF4-FFF2-40B4-BE49-F238E27FC236}">
                    <a16:creationId xmlns:a16="http://schemas.microsoft.com/office/drawing/2014/main" id="{523D74CF-9AFF-F0D7-83D2-16C448817508}"/>
                  </a:ext>
                </a:extLst>
              </p:cNvPr>
              <p:cNvSpPr txBox="1">
                <a:spLocks noRot="1" noChangeAspect="1" noMove="1" noResize="1" noEditPoints="1" noAdjustHandles="1" noChangeArrowheads="1" noChangeShapeType="1" noTextEdit="1"/>
              </p:cNvSpPr>
              <p:nvPr/>
            </p:nvSpPr>
            <p:spPr>
              <a:xfrm>
                <a:off x="224616" y="2004434"/>
                <a:ext cx="10072323" cy="6247864"/>
              </a:xfrm>
              <a:prstGeom prst="rect">
                <a:avLst/>
              </a:prstGeom>
              <a:blipFill>
                <a:blip r:embed="rId5"/>
                <a:stretch>
                  <a:fillRect l="-1889" t="-1623" r="-1637"/>
                </a:stretch>
              </a:blipFill>
            </p:spPr>
            <p:txBody>
              <a:bodyPr/>
              <a:lstStyle/>
              <a:p>
                <a:r>
                  <a:rPr lang="en-US">
                    <a:noFill/>
                  </a:rPr>
                  <a:t> </a:t>
                </a:r>
              </a:p>
            </p:txBody>
          </p:sp>
        </mc:Fallback>
      </mc:AlternateContent>
      <p:pic>
        <p:nvPicPr>
          <p:cNvPr id="6" name="Picture 5" descr="A step of wood with math equations&#10;&#10;AI-generated content may be incorrect.">
            <a:extLst>
              <a:ext uri="{FF2B5EF4-FFF2-40B4-BE49-F238E27FC236}">
                <a16:creationId xmlns:a16="http://schemas.microsoft.com/office/drawing/2014/main" id="{D9CA377B-836B-6E28-488E-DB9CEF01602A}"/>
              </a:ext>
            </a:extLst>
          </p:cNvPr>
          <p:cNvPicPr>
            <a:picLocks noChangeAspect="1"/>
          </p:cNvPicPr>
          <p:nvPr/>
        </p:nvPicPr>
        <p:blipFill>
          <a:blip r:embed="rId6"/>
          <a:stretch>
            <a:fillRect/>
          </a:stretch>
        </p:blipFill>
        <p:spPr>
          <a:xfrm>
            <a:off x="8805022" y="2691829"/>
            <a:ext cx="3233608" cy="2790627"/>
          </a:xfrm>
          <a:prstGeom prst="rect">
            <a:avLst/>
          </a:prstGeom>
        </p:spPr>
      </p:pic>
    </p:spTree>
    <p:extLst>
      <p:ext uri="{BB962C8B-B14F-4D97-AF65-F5344CB8AC3E}">
        <p14:creationId xmlns:p14="http://schemas.microsoft.com/office/powerpoint/2010/main" val="1274158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98B54-D07B-4365-109E-A8754C6A9AC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BE1126C-9D62-274C-32D2-A70D41FA0F89}"/>
              </a:ext>
            </a:extLst>
          </p:cNvPr>
          <p:cNvPicPr>
            <a:picLocks noChangeAspect="1"/>
          </p:cNvPicPr>
          <p:nvPr/>
        </p:nvPicPr>
        <p:blipFill>
          <a:blip r:embed="rId2"/>
          <a:stretch>
            <a:fillRect/>
          </a:stretch>
        </p:blipFill>
        <p:spPr>
          <a:xfrm>
            <a:off x="9381415" y="104416"/>
            <a:ext cx="2657214" cy="1345474"/>
          </a:xfrm>
          <a:prstGeom prst="rect">
            <a:avLst/>
          </a:prstGeom>
        </p:spPr>
      </p:pic>
      <p:pic>
        <p:nvPicPr>
          <p:cNvPr id="3" name="Picture 2">
            <a:extLst>
              <a:ext uri="{FF2B5EF4-FFF2-40B4-BE49-F238E27FC236}">
                <a16:creationId xmlns:a16="http://schemas.microsoft.com/office/drawing/2014/main" id="{AE8BC26C-BD76-E342-6803-02A5BDA8A3B4}"/>
              </a:ext>
            </a:extLst>
          </p:cNvPr>
          <p:cNvPicPr>
            <a:picLocks noChangeAspect="1"/>
          </p:cNvPicPr>
          <p:nvPr/>
        </p:nvPicPr>
        <p:blipFill>
          <a:blip r:embed="rId3"/>
          <a:stretch>
            <a:fillRect/>
          </a:stretch>
        </p:blipFill>
        <p:spPr>
          <a:xfrm>
            <a:off x="10292316" y="5708059"/>
            <a:ext cx="1899684" cy="964568"/>
          </a:xfrm>
          <a:prstGeom prst="rect">
            <a:avLst/>
          </a:prstGeom>
        </p:spPr>
      </p:pic>
      <p:pic>
        <p:nvPicPr>
          <p:cNvPr id="5" name="Picture 4">
            <a:extLst>
              <a:ext uri="{FF2B5EF4-FFF2-40B4-BE49-F238E27FC236}">
                <a16:creationId xmlns:a16="http://schemas.microsoft.com/office/drawing/2014/main" id="{699FCE65-ADE7-986B-AAB8-5BA94DECE46B}"/>
              </a:ext>
            </a:extLst>
          </p:cNvPr>
          <p:cNvPicPr>
            <a:picLocks noChangeAspect="1"/>
          </p:cNvPicPr>
          <p:nvPr/>
        </p:nvPicPr>
        <p:blipFill>
          <a:blip r:embed="rId4"/>
          <a:stretch>
            <a:fillRect/>
          </a:stretch>
        </p:blipFill>
        <p:spPr>
          <a:xfrm>
            <a:off x="167912" y="5297947"/>
            <a:ext cx="1405708" cy="140570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159068B-6496-6F31-DDDA-1161E027CE11}"/>
                  </a:ext>
                </a:extLst>
              </p:cNvPr>
              <p:cNvSpPr txBox="1"/>
              <p:nvPr/>
            </p:nvSpPr>
            <p:spPr>
              <a:xfrm>
                <a:off x="224615" y="530087"/>
                <a:ext cx="9860289" cy="8915454"/>
              </a:xfrm>
              <a:prstGeom prst="rect">
                <a:avLst/>
              </a:prstGeom>
              <a:noFill/>
            </p:spPr>
            <p:txBody>
              <a:bodyPr wrap="square">
                <a:spAutoFit/>
              </a:bodyPr>
              <a:lstStyle/>
              <a:p>
                <a:pPr marL="2114550" lvl="3" indent="-742950">
                  <a:buFont typeface="Arial" panose="020B0604020202020204" pitchFamily="34" charset="0"/>
                  <a:buChar char="•"/>
                </a:pPr>
                <a14:m>
                  <m:oMath xmlns:m="http://schemas.openxmlformats.org/officeDocument/2006/math">
                    <m:r>
                      <a:rPr lang="en-US" sz="4000" b="1" i="1" smtClean="0">
                        <a:solidFill>
                          <a:srgbClr val="0F2C52"/>
                        </a:solidFill>
                        <a:latin typeface="Cambria Math" panose="02040503050406030204" pitchFamily="18" charset="0"/>
                      </a:rPr>
                      <m:t>𝟏</m:t>
                    </m:r>
                    <m:r>
                      <a:rPr lang="en-US" sz="4000" b="1" i="1" smtClean="0">
                        <a:solidFill>
                          <a:srgbClr val="0F2C52"/>
                        </a:solidFill>
                        <a:latin typeface="Cambria Math" panose="02040503050406030204" pitchFamily="18" charset="0"/>
                      </a:rPr>
                      <m:t>−</m:t>
                    </m:r>
                    <m:f>
                      <m:fPr>
                        <m:ctrlPr>
                          <a:rPr lang="en-US" sz="4000" b="1" i="1" smtClean="0">
                            <a:solidFill>
                              <a:srgbClr val="0F2C52"/>
                            </a:solidFill>
                            <a:latin typeface="Cambria Math" panose="02040503050406030204" pitchFamily="18" charset="0"/>
                          </a:rPr>
                        </m:ctrlPr>
                      </m:fPr>
                      <m:num>
                        <m:r>
                          <a:rPr lang="en-US" sz="4000" b="1" i="1" smtClean="0">
                            <a:solidFill>
                              <a:srgbClr val="0F2C52"/>
                            </a:solidFill>
                            <a:latin typeface="Cambria Math" panose="02040503050406030204" pitchFamily="18" charset="0"/>
                          </a:rPr>
                          <m:t>𝟏</m:t>
                        </m:r>
                      </m:num>
                      <m:den>
                        <m:r>
                          <a:rPr lang="en-US" sz="4000" b="1" i="1" smtClean="0">
                            <a:solidFill>
                              <a:srgbClr val="0F2C52"/>
                            </a:solidFill>
                            <a:latin typeface="Cambria Math" panose="02040503050406030204" pitchFamily="18" charset="0"/>
                          </a:rPr>
                          <m:t>𝟐</m:t>
                        </m:r>
                      </m:den>
                    </m:f>
                    <m:r>
                      <a:rPr lang="en-US" sz="4000" b="1" i="1" smtClean="0">
                        <a:solidFill>
                          <a:srgbClr val="0F2C52"/>
                        </a:solidFill>
                        <a:latin typeface="Cambria Math" panose="02040503050406030204" pitchFamily="18" charset="0"/>
                      </a:rPr>
                      <m:t>+</m:t>
                    </m:r>
                    <m:f>
                      <m:fPr>
                        <m:ctrlPr>
                          <a:rPr lang="en-US" sz="4000" b="1" i="1" smtClean="0">
                            <a:solidFill>
                              <a:srgbClr val="0F2C52"/>
                            </a:solidFill>
                            <a:latin typeface="Cambria Math" panose="02040503050406030204" pitchFamily="18" charset="0"/>
                          </a:rPr>
                        </m:ctrlPr>
                      </m:fPr>
                      <m:num>
                        <m:r>
                          <a:rPr lang="en-US" sz="4000" b="1" i="1" smtClean="0">
                            <a:solidFill>
                              <a:srgbClr val="0F2C52"/>
                            </a:solidFill>
                            <a:latin typeface="Cambria Math" panose="02040503050406030204" pitchFamily="18" charset="0"/>
                          </a:rPr>
                          <m:t>𝟏</m:t>
                        </m:r>
                      </m:num>
                      <m:den>
                        <m:r>
                          <a:rPr lang="en-US" sz="4000" b="1" i="1" smtClean="0">
                            <a:solidFill>
                              <a:srgbClr val="0F2C52"/>
                            </a:solidFill>
                            <a:latin typeface="Cambria Math" panose="02040503050406030204" pitchFamily="18" charset="0"/>
                          </a:rPr>
                          <m:t>𝟑</m:t>
                        </m:r>
                      </m:den>
                    </m:f>
                    <m:r>
                      <a:rPr lang="en-US" sz="4000" b="1" i="1" smtClean="0">
                        <a:solidFill>
                          <a:srgbClr val="0F2C52"/>
                        </a:solidFill>
                        <a:latin typeface="Cambria Math" panose="02040503050406030204" pitchFamily="18" charset="0"/>
                      </a:rPr>
                      <m:t>−</m:t>
                    </m:r>
                    <m:f>
                      <m:fPr>
                        <m:ctrlPr>
                          <a:rPr lang="en-US" sz="4000" b="1" i="1" smtClean="0">
                            <a:solidFill>
                              <a:srgbClr val="0F2C52"/>
                            </a:solidFill>
                            <a:latin typeface="Cambria Math" panose="02040503050406030204" pitchFamily="18" charset="0"/>
                          </a:rPr>
                        </m:ctrlPr>
                      </m:fPr>
                      <m:num>
                        <m:r>
                          <a:rPr lang="en-US" sz="4000" b="1" i="1" smtClean="0">
                            <a:solidFill>
                              <a:srgbClr val="0F2C52"/>
                            </a:solidFill>
                            <a:latin typeface="Cambria Math" panose="02040503050406030204" pitchFamily="18" charset="0"/>
                          </a:rPr>
                          <m:t>𝟏</m:t>
                        </m:r>
                      </m:num>
                      <m:den>
                        <m:r>
                          <a:rPr lang="en-US" sz="4000" b="1" i="1" smtClean="0">
                            <a:solidFill>
                              <a:srgbClr val="0F2C52"/>
                            </a:solidFill>
                            <a:latin typeface="Cambria Math" panose="02040503050406030204" pitchFamily="18" charset="0"/>
                          </a:rPr>
                          <m:t>𝟒</m:t>
                        </m:r>
                      </m:den>
                    </m:f>
                    <m:r>
                      <a:rPr lang="en-US" sz="4000" b="1" i="1" smtClean="0">
                        <a:solidFill>
                          <a:srgbClr val="0F2C52"/>
                        </a:solidFill>
                        <a:latin typeface="Cambria Math" panose="02040503050406030204" pitchFamily="18" charset="0"/>
                      </a:rPr>
                      <m:t>+…=</m:t>
                    </m:r>
                    <m:r>
                      <a:rPr lang="en-US" sz="4000" b="1" i="1" smtClean="0">
                        <a:solidFill>
                          <a:srgbClr val="0F2C52"/>
                        </a:solidFill>
                        <a:latin typeface="Cambria Math" panose="02040503050406030204" pitchFamily="18" charset="0"/>
                      </a:rPr>
                      <m:t>𝑨</m:t>
                    </m:r>
                  </m:oMath>
                </a14:m>
                <a:endParaRPr lang="en-US" sz="4000" b="1" dirty="0">
                  <a:solidFill>
                    <a:srgbClr val="0F2C52"/>
                  </a:solidFill>
                  <a:latin typeface="DIN Alternate" panose="020B0500000000000000" pitchFamily="34" charset="77"/>
                </a:endParaRPr>
              </a:p>
              <a:p>
                <a:pPr marL="2114550" lvl="3" indent="-742950">
                  <a:buFont typeface="Arial" panose="020B0604020202020204" pitchFamily="34" charset="0"/>
                  <a:buChar char="•"/>
                </a:pPr>
                <a14:m>
                  <m:oMath xmlns:m="http://schemas.openxmlformats.org/officeDocument/2006/math">
                    <m:f>
                      <m:fPr>
                        <m:ctrlPr>
                          <a:rPr lang="en-US" sz="4000" b="1" i="1">
                            <a:solidFill>
                              <a:srgbClr val="0F2C52"/>
                            </a:solidFill>
                            <a:latin typeface="Cambria Math" panose="02040503050406030204" pitchFamily="18" charset="0"/>
                          </a:rPr>
                        </m:ctrlPr>
                      </m:fPr>
                      <m:num>
                        <m:r>
                          <a:rPr lang="en-US" sz="4000" b="1" i="1">
                            <a:solidFill>
                              <a:srgbClr val="0F2C52"/>
                            </a:solidFill>
                            <a:latin typeface="Cambria Math" panose="02040503050406030204" pitchFamily="18" charset="0"/>
                          </a:rPr>
                          <m:t>𝟏</m:t>
                        </m:r>
                      </m:num>
                      <m:den>
                        <m:r>
                          <a:rPr lang="en-US" sz="4000" b="1" i="1" smtClean="0">
                            <a:solidFill>
                              <a:srgbClr val="0F2C52"/>
                            </a:solidFill>
                            <a:latin typeface="Cambria Math" panose="02040503050406030204" pitchFamily="18" charset="0"/>
                          </a:rPr>
                          <m:t>𝟐</m:t>
                        </m:r>
                      </m:den>
                    </m:f>
                    <m:r>
                      <a:rPr lang="en-US" sz="4000" b="1" i="1">
                        <a:solidFill>
                          <a:srgbClr val="0F2C52"/>
                        </a:solidFill>
                        <a:latin typeface="Cambria Math" panose="02040503050406030204" pitchFamily="18" charset="0"/>
                      </a:rPr>
                      <m:t> </m:t>
                    </m:r>
                    <m:r>
                      <a:rPr lang="en-US" sz="4000" b="1" i="1" smtClean="0">
                        <a:solidFill>
                          <a:srgbClr val="0F2C52"/>
                        </a:solidFill>
                        <a:latin typeface="Cambria Math" panose="02040503050406030204" pitchFamily="18" charset="0"/>
                      </a:rPr>
                      <m:t>−</m:t>
                    </m:r>
                    <m:f>
                      <m:fPr>
                        <m:ctrlPr>
                          <a:rPr lang="en-US" sz="4000" b="1" i="1" smtClean="0">
                            <a:solidFill>
                              <a:srgbClr val="0F2C52"/>
                            </a:solidFill>
                            <a:latin typeface="Cambria Math" panose="02040503050406030204" pitchFamily="18" charset="0"/>
                          </a:rPr>
                        </m:ctrlPr>
                      </m:fPr>
                      <m:num>
                        <m:r>
                          <a:rPr lang="en-US" sz="4000" b="1" i="1" smtClean="0">
                            <a:solidFill>
                              <a:srgbClr val="0F2C52"/>
                            </a:solidFill>
                            <a:latin typeface="Cambria Math" panose="02040503050406030204" pitchFamily="18" charset="0"/>
                          </a:rPr>
                          <m:t>𝟏</m:t>
                        </m:r>
                      </m:num>
                      <m:den>
                        <m:r>
                          <a:rPr lang="en-US" sz="4000" b="1" i="1" smtClean="0">
                            <a:solidFill>
                              <a:srgbClr val="0F2C52"/>
                            </a:solidFill>
                            <a:latin typeface="Cambria Math" panose="02040503050406030204" pitchFamily="18" charset="0"/>
                          </a:rPr>
                          <m:t>𝟒</m:t>
                        </m:r>
                      </m:den>
                    </m:f>
                    <m:r>
                      <a:rPr lang="en-US" sz="4000" b="1" i="1" smtClean="0">
                        <a:solidFill>
                          <a:srgbClr val="0F2C52"/>
                        </a:solidFill>
                        <a:latin typeface="Cambria Math" panose="02040503050406030204" pitchFamily="18" charset="0"/>
                      </a:rPr>
                      <m:t>+</m:t>
                    </m:r>
                    <m:f>
                      <m:fPr>
                        <m:ctrlPr>
                          <a:rPr lang="en-US" sz="4000" b="1" i="1" smtClean="0">
                            <a:solidFill>
                              <a:srgbClr val="0F2C52"/>
                            </a:solidFill>
                            <a:latin typeface="Cambria Math" panose="02040503050406030204" pitchFamily="18" charset="0"/>
                          </a:rPr>
                        </m:ctrlPr>
                      </m:fPr>
                      <m:num>
                        <m:r>
                          <a:rPr lang="en-US" sz="4000" b="1" i="1" smtClean="0">
                            <a:solidFill>
                              <a:srgbClr val="0F2C52"/>
                            </a:solidFill>
                            <a:latin typeface="Cambria Math" panose="02040503050406030204" pitchFamily="18" charset="0"/>
                          </a:rPr>
                          <m:t>𝟏</m:t>
                        </m:r>
                      </m:num>
                      <m:den>
                        <m:r>
                          <a:rPr lang="en-US" sz="4000" b="1" i="1" smtClean="0">
                            <a:solidFill>
                              <a:srgbClr val="0F2C52"/>
                            </a:solidFill>
                            <a:latin typeface="Cambria Math" panose="02040503050406030204" pitchFamily="18" charset="0"/>
                          </a:rPr>
                          <m:t>𝟔</m:t>
                        </m:r>
                      </m:den>
                    </m:f>
                    <m:r>
                      <a:rPr lang="en-US" sz="4000" b="1" i="1" smtClean="0">
                        <a:solidFill>
                          <a:srgbClr val="0F2C52"/>
                        </a:solidFill>
                        <a:latin typeface="Cambria Math" panose="02040503050406030204" pitchFamily="18" charset="0"/>
                      </a:rPr>
                      <m:t>−</m:t>
                    </m:r>
                    <m:f>
                      <m:fPr>
                        <m:ctrlPr>
                          <a:rPr lang="en-US" sz="4000" b="1" i="1" smtClean="0">
                            <a:solidFill>
                              <a:srgbClr val="0F2C52"/>
                            </a:solidFill>
                            <a:latin typeface="Cambria Math" panose="02040503050406030204" pitchFamily="18" charset="0"/>
                          </a:rPr>
                        </m:ctrlPr>
                      </m:fPr>
                      <m:num>
                        <m:r>
                          <a:rPr lang="en-US" sz="4000" b="1" i="1" smtClean="0">
                            <a:solidFill>
                              <a:srgbClr val="0F2C52"/>
                            </a:solidFill>
                            <a:latin typeface="Cambria Math" panose="02040503050406030204" pitchFamily="18" charset="0"/>
                          </a:rPr>
                          <m:t>𝟏</m:t>
                        </m:r>
                      </m:num>
                      <m:den>
                        <m:r>
                          <a:rPr lang="en-US" sz="4000" b="1" i="1" smtClean="0">
                            <a:solidFill>
                              <a:srgbClr val="0F2C52"/>
                            </a:solidFill>
                            <a:latin typeface="Cambria Math" panose="02040503050406030204" pitchFamily="18" charset="0"/>
                          </a:rPr>
                          <m:t>𝟖</m:t>
                        </m:r>
                      </m:den>
                    </m:f>
                    <m:r>
                      <a:rPr lang="en-US" sz="4000" b="1" i="1" smtClean="0">
                        <a:solidFill>
                          <a:srgbClr val="0F2C52"/>
                        </a:solidFill>
                        <a:latin typeface="Cambria Math" panose="02040503050406030204" pitchFamily="18" charset="0"/>
                      </a:rPr>
                      <m:t>+…=</m:t>
                    </m:r>
                    <m:f>
                      <m:fPr>
                        <m:ctrlPr>
                          <a:rPr lang="en-US" sz="4000" b="1" i="1">
                            <a:solidFill>
                              <a:srgbClr val="0F2C52"/>
                            </a:solidFill>
                            <a:latin typeface="Cambria Math" panose="02040503050406030204" pitchFamily="18" charset="0"/>
                          </a:rPr>
                        </m:ctrlPr>
                      </m:fPr>
                      <m:num>
                        <m:r>
                          <a:rPr lang="en-US" sz="4000" b="1" i="1" smtClean="0">
                            <a:solidFill>
                              <a:srgbClr val="0F2C52"/>
                            </a:solidFill>
                            <a:latin typeface="Cambria Math" panose="02040503050406030204" pitchFamily="18" charset="0"/>
                          </a:rPr>
                          <m:t>𝑨</m:t>
                        </m:r>
                      </m:num>
                      <m:den>
                        <m:r>
                          <a:rPr lang="en-US" sz="4000" b="1" i="1" smtClean="0">
                            <a:solidFill>
                              <a:srgbClr val="0F2C52"/>
                            </a:solidFill>
                            <a:latin typeface="Cambria Math" panose="02040503050406030204" pitchFamily="18" charset="0"/>
                          </a:rPr>
                          <m:t>𝟐</m:t>
                        </m:r>
                      </m:den>
                    </m:f>
                  </m:oMath>
                </a14:m>
                <a:endParaRPr lang="en-US" sz="4000" b="1" dirty="0">
                  <a:solidFill>
                    <a:srgbClr val="0F2C52"/>
                  </a:solidFill>
                  <a:latin typeface="DIN Alternate" panose="020B0500000000000000" pitchFamily="34" charset="77"/>
                </a:endParaRPr>
              </a:p>
              <a:p>
                <a:pPr marL="2114550" lvl="3" indent="-742950">
                  <a:buFont typeface="Arial" panose="020B0604020202020204" pitchFamily="34" charset="0"/>
                  <a:buChar char="•"/>
                </a:pPr>
                <a14:m>
                  <m:oMath xmlns:m="http://schemas.openxmlformats.org/officeDocument/2006/math">
                    <m:r>
                      <a:rPr lang="en-US" sz="4000" b="1" i="1" smtClean="0">
                        <a:solidFill>
                          <a:srgbClr val="0F2C52"/>
                        </a:solidFill>
                        <a:latin typeface="Cambria Math" panose="02040503050406030204" pitchFamily="18" charset="0"/>
                      </a:rPr>
                      <m:t>𝟏</m:t>
                    </m:r>
                    <m:r>
                      <a:rPr lang="en-US" sz="4000" b="1" i="1" smtClean="0">
                        <a:solidFill>
                          <a:srgbClr val="0F2C52"/>
                        </a:solidFill>
                        <a:latin typeface="Cambria Math" panose="02040503050406030204" pitchFamily="18" charset="0"/>
                      </a:rPr>
                      <m:t>−</m:t>
                    </m:r>
                    <m:f>
                      <m:fPr>
                        <m:ctrlPr>
                          <a:rPr lang="en-US" sz="4000" b="1" i="1" smtClean="0">
                            <a:solidFill>
                              <a:srgbClr val="0F2C52"/>
                            </a:solidFill>
                            <a:latin typeface="Cambria Math" panose="02040503050406030204" pitchFamily="18" charset="0"/>
                          </a:rPr>
                        </m:ctrlPr>
                      </m:fPr>
                      <m:num>
                        <m:r>
                          <a:rPr lang="en-US" sz="4000" b="1" i="1" smtClean="0">
                            <a:solidFill>
                              <a:srgbClr val="0F2C52"/>
                            </a:solidFill>
                            <a:latin typeface="Cambria Math" panose="02040503050406030204" pitchFamily="18" charset="0"/>
                          </a:rPr>
                          <m:t>𝟏</m:t>
                        </m:r>
                      </m:num>
                      <m:den>
                        <m:r>
                          <a:rPr lang="en-US" sz="4000" b="1" i="1" smtClean="0">
                            <a:solidFill>
                              <a:srgbClr val="0F2C52"/>
                            </a:solidFill>
                            <a:latin typeface="Cambria Math" panose="02040503050406030204" pitchFamily="18" charset="0"/>
                          </a:rPr>
                          <m:t>𝟐</m:t>
                        </m:r>
                      </m:den>
                    </m:f>
                    <m:r>
                      <a:rPr lang="en-US" sz="4000" b="1" i="1" smtClean="0">
                        <a:solidFill>
                          <a:srgbClr val="0F2C52"/>
                        </a:solidFill>
                        <a:latin typeface="Cambria Math" panose="02040503050406030204" pitchFamily="18" charset="0"/>
                      </a:rPr>
                      <m:t>+</m:t>
                    </m:r>
                    <m:f>
                      <m:fPr>
                        <m:ctrlPr>
                          <a:rPr lang="en-US" sz="4000" b="1" i="1" smtClean="0">
                            <a:solidFill>
                              <a:srgbClr val="0F2C52"/>
                            </a:solidFill>
                            <a:latin typeface="Cambria Math" panose="02040503050406030204" pitchFamily="18" charset="0"/>
                          </a:rPr>
                        </m:ctrlPr>
                      </m:fPr>
                      <m:num>
                        <m:r>
                          <a:rPr lang="en-US" sz="4000" b="1" i="1" smtClean="0">
                            <a:solidFill>
                              <a:srgbClr val="0F2C52"/>
                            </a:solidFill>
                            <a:latin typeface="Cambria Math" panose="02040503050406030204" pitchFamily="18" charset="0"/>
                          </a:rPr>
                          <m:t>𝟏</m:t>
                        </m:r>
                      </m:num>
                      <m:den>
                        <m:r>
                          <a:rPr lang="en-US" sz="4000" b="1" i="1" smtClean="0">
                            <a:solidFill>
                              <a:srgbClr val="0F2C52"/>
                            </a:solidFill>
                            <a:latin typeface="Cambria Math" panose="02040503050406030204" pitchFamily="18" charset="0"/>
                          </a:rPr>
                          <m:t>𝟑</m:t>
                        </m:r>
                      </m:den>
                    </m:f>
                    <m:r>
                      <a:rPr lang="en-US" sz="4000" b="1" i="1" smtClean="0">
                        <a:solidFill>
                          <a:srgbClr val="0F2C52"/>
                        </a:solidFill>
                        <a:latin typeface="Cambria Math" panose="02040503050406030204" pitchFamily="18" charset="0"/>
                      </a:rPr>
                      <m:t>−</m:t>
                    </m:r>
                    <m:f>
                      <m:fPr>
                        <m:ctrlPr>
                          <a:rPr lang="en-US" sz="4000" b="1" i="1" smtClean="0">
                            <a:solidFill>
                              <a:srgbClr val="0F2C52"/>
                            </a:solidFill>
                            <a:latin typeface="Cambria Math" panose="02040503050406030204" pitchFamily="18" charset="0"/>
                          </a:rPr>
                        </m:ctrlPr>
                      </m:fPr>
                      <m:num>
                        <m:r>
                          <a:rPr lang="en-US" sz="4000" b="1" i="1" smtClean="0">
                            <a:solidFill>
                              <a:srgbClr val="0F2C52"/>
                            </a:solidFill>
                            <a:latin typeface="Cambria Math" panose="02040503050406030204" pitchFamily="18" charset="0"/>
                          </a:rPr>
                          <m:t>𝟏</m:t>
                        </m:r>
                      </m:num>
                      <m:den>
                        <m:r>
                          <a:rPr lang="en-US" sz="4000" b="1" i="1" smtClean="0">
                            <a:solidFill>
                              <a:srgbClr val="0F2C52"/>
                            </a:solidFill>
                            <a:latin typeface="Cambria Math" panose="02040503050406030204" pitchFamily="18" charset="0"/>
                          </a:rPr>
                          <m:t>𝟒</m:t>
                        </m:r>
                      </m:den>
                    </m:f>
                    <m:r>
                      <a:rPr lang="en-US" sz="4000" b="1" i="1" smtClean="0">
                        <a:solidFill>
                          <a:srgbClr val="0F2C52"/>
                        </a:solidFill>
                        <a:latin typeface="Cambria Math" panose="02040503050406030204" pitchFamily="18" charset="0"/>
                      </a:rPr>
                      <m:t>+…</m:t>
                    </m:r>
                  </m:oMath>
                </a14:m>
                <a:r>
                  <a:rPr lang="en-US" sz="4000" b="1" dirty="0">
                    <a:solidFill>
                      <a:srgbClr val="0F2C52"/>
                    </a:solidFill>
                    <a:latin typeface="DIN Alternate" panose="020B0500000000000000" pitchFamily="34" charset="77"/>
                  </a:rPr>
                  <a:t>=</a:t>
                </a:r>
                <a:r>
                  <a:rPr lang="en-US" sz="4000" b="1" dirty="0">
                    <a:solidFill>
                      <a:srgbClr val="0F2C52"/>
                    </a:solidFill>
                  </a:rPr>
                  <a:t> </a:t>
                </a:r>
                <a14:m>
                  <m:oMath xmlns:m="http://schemas.openxmlformats.org/officeDocument/2006/math">
                    <m:f>
                      <m:fPr>
                        <m:ctrlPr>
                          <a:rPr lang="en-US" sz="4000" b="1" i="1">
                            <a:solidFill>
                              <a:srgbClr val="0F2C52"/>
                            </a:solidFill>
                            <a:latin typeface="Cambria Math" panose="02040503050406030204" pitchFamily="18" charset="0"/>
                          </a:rPr>
                        </m:ctrlPr>
                      </m:fPr>
                      <m:num>
                        <m:r>
                          <a:rPr lang="en-US" sz="4000" b="1" i="1" smtClean="0">
                            <a:solidFill>
                              <a:srgbClr val="0F2C52"/>
                            </a:solidFill>
                            <a:latin typeface="Cambria Math" panose="02040503050406030204" pitchFamily="18" charset="0"/>
                          </a:rPr>
                          <m:t>𝟑</m:t>
                        </m:r>
                        <m:r>
                          <a:rPr lang="en-US" sz="4000" b="1" i="1" smtClean="0">
                            <a:solidFill>
                              <a:srgbClr val="0F2C52"/>
                            </a:solidFill>
                            <a:latin typeface="Cambria Math" panose="02040503050406030204" pitchFamily="18" charset="0"/>
                          </a:rPr>
                          <m:t>𝑨</m:t>
                        </m:r>
                      </m:num>
                      <m:den>
                        <m:r>
                          <a:rPr lang="en-US" sz="4000" b="1" i="1" smtClean="0">
                            <a:solidFill>
                              <a:srgbClr val="0F2C52"/>
                            </a:solidFill>
                            <a:latin typeface="Cambria Math" panose="02040503050406030204" pitchFamily="18" charset="0"/>
                          </a:rPr>
                          <m:t>𝟐</m:t>
                        </m:r>
                      </m:den>
                    </m:f>
                  </m:oMath>
                </a14:m>
                <a:endParaRPr lang="en-US" sz="4000" b="1" dirty="0">
                  <a:solidFill>
                    <a:srgbClr val="0F2C52"/>
                  </a:solidFill>
                  <a:latin typeface="DIN Alternate" panose="020B0500000000000000" pitchFamily="34" charset="77"/>
                </a:endParaRPr>
              </a:p>
              <a:p>
                <a:pPr marL="1028700" lvl="1" indent="-571500">
                  <a:buFont typeface="Wingdings" pitchFamily="2" charset="2"/>
                  <a:buChar char="Ø"/>
                </a:pPr>
                <a:r>
                  <a:rPr lang="en-US" sz="4000" b="1" dirty="0">
                    <a:solidFill>
                      <a:srgbClr val="0F2C52"/>
                    </a:solidFill>
                    <a:latin typeface="DIN Alternate" panose="020B0500000000000000" pitchFamily="34" charset="77"/>
                  </a:rPr>
                  <a:t>Demonstrate What and How using a simple example</a:t>
                </a:r>
              </a:p>
              <a:p>
                <a:pPr marL="1028700" lvl="1" indent="-571500">
                  <a:buFont typeface="Wingdings" pitchFamily="2" charset="2"/>
                  <a:buChar char="Ø"/>
                </a:pPr>
                <a:r>
                  <a:rPr lang="en-US" sz="4000" b="1" dirty="0">
                    <a:solidFill>
                      <a:srgbClr val="0F2C52"/>
                    </a:solidFill>
                    <a:latin typeface="DIN Alternate" panose="020B0500000000000000" pitchFamily="34" charset="77"/>
                  </a:rPr>
                  <a:t>Students work in groups</a:t>
                </a:r>
              </a:p>
              <a:p>
                <a:pPr marL="1028700" lvl="1" indent="-571500">
                  <a:buFont typeface="Wingdings" pitchFamily="2" charset="2"/>
                  <a:buChar char="Ø"/>
                </a:pPr>
                <a:endParaRPr lang="en-US" sz="4000" b="1" dirty="0">
                  <a:solidFill>
                    <a:srgbClr val="0F2C52"/>
                  </a:solidFill>
                  <a:latin typeface="DIN Alternate" panose="020B0500000000000000" pitchFamily="34" charset="77"/>
                </a:endParaRPr>
              </a:p>
              <a:p>
                <a:pPr marL="1028700" lvl="1" indent="-571500">
                  <a:buFont typeface="Wingdings" pitchFamily="2" charset="2"/>
                  <a:buChar char="Ø"/>
                </a:pPr>
                <a:endParaRPr lang="en-US" sz="4000" b="1" dirty="0">
                  <a:solidFill>
                    <a:srgbClr val="0F2C52"/>
                  </a:solidFill>
                  <a:latin typeface="DIN Alternate" panose="020B0500000000000000" pitchFamily="34" charset="77"/>
                </a:endParaRPr>
              </a:p>
              <a:p>
                <a:pPr marL="1028700" lvl="1" indent="-571500">
                  <a:buFont typeface="Wingdings" pitchFamily="2" charset="2"/>
                  <a:buChar char="Ø"/>
                </a:pPr>
                <a:endParaRPr lang="en-US" sz="4000" b="1" dirty="0">
                  <a:solidFill>
                    <a:srgbClr val="0F2C52"/>
                  </a:solidFill>
                  <a:latin typeface="DIN Alternate" panose="020B0500000000000000" pitchFamily="34" charset="77"/>
                </a:endParaRPr>
              </a:p>
              <a:p>
                <a:pPr marL="1200150" lvl="1" indent="-742950">
                  <a:buFont typeface="Arial" panose="020B0604020202020204" pitchFamily="34" charset="0"/>
                  <a:buChar char="•"/>
                </a:pPr>
                <a:endParaRPr lang="en-US" sz="4000" b="1" dirty="0">
                  <a:solidFill>
                    <a:srgbClr val="0F2C52"/>
                  </a:solidFill>
                  <a:latin typeface="DIN Alternate" panose="020B0500000000000000" pitchFamily="34" charset="77"/>
                </a:endParaRPr>
              </a:p>
              <a:p>
                <a:pPr marL="1200150" lvl="1" indent="-742950">
                  <a:buFont typeface="Arial" panose="020B0604020202020204" pitchFamily="34" charset="0"/>
                  <a:buChar char="•"/>
                </a:pPr>
                <a:endParaRPr lang="en-US" sz="4000" b="1" dirty="0">
                  <a:solidFill>
                    <a:srgbClr val="0F2C52"/>
                  </a:solidFill>
                  <a:latin typeface="DIN Alternate" panose="020B0500000000000000" pitchFamily="34" charset="77"/>
                </a:endParaRPr>
              </a:p>
              <a:p>
                <a:pPr marL="1200150" lvl="1" indent="-742950">
                  <a:buFont typeface="Arial" panose="020B0604020202020204" pitchFamily="34" charset="0"/>
                  <a:buChar char="•"/>
                </a:pPr>
                <a:endParaRPr lang="en-US" sz="4000" b="1" dirty="0">
                  <a:solidFill>
                    <a:srgbClr val="0F2C52"/>
                  </a:solidFill>
                  <a:latin typeface="DIN Alternate" panose="020B0500000000000000" pitchFamily="34" charset="77"/>
                </a:endParaRPr>
              </a:p>
              <a:p>
                <a:pPr marL="1200150" lvl="1" indent="-742950">
                  <a:buFont typeface="Arial" panose="020B0604020202020204" pitchFamily="34" charset="0"/>
                  <a:buChar char="•"/>
                </a:pPr>
                <a:endParaRPr lang="en-US" sz="4000" b="1" dirty="0">
                  <a:solidFill>
                    <a:srgbClr val="0F2C52"/>
                  </a:solidFill>
                  <a:latin typeface="DIN Alternate" panose="020B0500000000000000" pitchFamily="34" charset="77"/>
                </a:endParaRPr>
              </a:p>
            </p:txBody>
          </p:sp>
        </mc:Choice>
        <mc:Fallback xmlns="">
          <p:sp>
            <p:nvSpPr>
              <p:cNvPr id="9" name="TextBox 8">
                <a:extLst>
                  <a:ext uri="{FF2B5EF4-FFF2-40B4-BE49-F238E27FC236}">
                    <a16:creationId xmlns:a16="http://schemas.microsoft.com/office/drawing/2014/main" id="{B159068B-6496-6F31-DDDA-1161E027CE11}"/>
                  </a:ext>
                </a:extLst>
              </p:cNvPr>
              <p:cNvSpPr txBox="1">
                <a:spLocks noRot="1" noChangeAspect="1" noMove="1" noResize="1" noEditPoints="1" noAdjustHandles="1" noChangeArrowheads="1" noChangeShapeType="1" noTextEdit="1"/>
              </p:cNvSpPr>
              <p:nvPr/>
            </p:nvSpPr>
            <p:spPr>
              <a:xfrm>
                <a:off x="224615" y="530087"/>
                <a:ext cx="9860289" cy="891545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8EE9808-2BAA-5E58-1AD4-140A0C6E7D7F}"/>
                  </a:ext>
                </a:extLst>
              </p:cNvPr>
              <p:cNvSpPr txBox="1"/>
              <p:nvPr/>
            </p:nvSpPr>
            <p:spPr>
              <a:xfrm>
                <a:off x="8494643" y="1875561"/>
                <a:ext cx="2501479" cy="124482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b="1" i="1" smtClean="0">
                          <a:solidFill>
                            <a:srgbClr val="0F2C52"/>
                          </a:solidFill>
                          <a:latin typeface="Cambria Math" panose="02040503050406030204" pitchFamily="18" charset="0"/>
                        </a:rPr>
                        <m:t>𝑨</m:t>
                      </m:r>
                      <m:r>
                        <a:rPr lang="en-US" sz="4000" b="1" i="1" smtClean="0">
                          <a:solidFill>
                            <a:srgbClr val="0F2C52"/>
                          </a:solidFill>
                          <a:latin typeface="Cambria Math" panose="02040503050406030204" pitchFamily="18" charset="0"/>
                        </a:rPr>
                        <m:t>=</m:t>
                      </m:r>
                      <m:f>
                        <m:fPr>
                          <m:ctrlPr>
                            <a:rPr lang="en-US" sz="4000" b="1" i="1">
                              <a:solidFill>
                                <a:srgbClr val="0F2C52"/>
                              </a:solidFill>
                              <a:latin typeface="Cambria Math" panose="02040503050406030204" pitchFamily="18" charset="0"/>
                            </a:rPr>
                          </m:ctrlPr>
                        </m:fPr>
                        <m:num>
                          <m:r>
                            <a:rPr lang="en-US" sz="4000" b="1" i="1">
                              <a:solidFill>
                                <a:srgbClr val="0F2C52"/>
                              </a:solidFill>
                              <a:latin typeface="Cambria Math" panose="02040503050406030204" pitchFamily="18" charset="0"/>
                            </a:rPr>
                            <m:t>𝟑</m:t>
                          </m:r>
                          <m:r>
                            <a:rPr lang="en-US" sz="4000" b="1" i="1">
                              <a:solidFill>
                                <a:srgbClr val="0F2C52"/>
                              </a:solidFill>
                              <a:latin typeface="Cambria Math" panose="02040503050406030204" pitchFamily="18" charset="0"/>
                            </a:rPr>
                            <m:t>𝑨</m:t>
                          </m:r>
                        </m:num>
                        <m:den>
                          <m:r>
                            <a:rPr lang="en-US" sz="4000" b="1" i="1">
                              <a:solidFill>
                                <a:srgbClr val="0F2C52"/>
                              </a:solidFill>
                              <a:latin typeface="Cambria Math" panose="02040503050406030204" pitchFamily="18" charset="0"/>
                            </a:rPr>
                            <m:t>𝟐</m:t>
                          </m:r>
                        </m:den>
                      </m:f>
                    </m:oMath>
                  </m:oMathPara>
                </a14:m>
                <a:endParaRPr lang="en-US" sz="4000" b="1" dirty="0">
                  <a:solidFill>
                    <a:srgbClr val="0F2C52"/>
                  </a:solidFill>
                  <a:latin typeface="DIN Alternate" panose="020B0500000000000000" pitchFamily="34" charset="77"/>
                </a:endParaRPr>
              </a:p>
            </p:txBody>
          </p:sp>
        </mc:Choice>
        <mc:Fallback xmlns="">
          <p:sp>
            <p:nvSpPr>
              <p:cNvPr id="2" name="TextBox 1">
                <a:extLst>
                  <a:ext uri="{FF2B5EF4-FFF2-40B4-BE49-F238E27FC236}">
                    <a16:creationId xmlns:a16="http://schemas.microsoft.com/office/drawing/2014/main" id="{98EE9808-2BAA-5E58-1AD4-140A0C6E7D7F}"/>
                  </a:ext>
                </a:extLst>
              </p:cNvPr>
              <p:cNvSpPr txBox="1">
                <a:spLocks noRot="1" noChangeAspect="1" noMove="1" noResize="1" noEditPoints="1" noAdjustHandles="1" noChangeArrowheads="1" noChangeShapeType="1" noTextEdit="1"/>
              </p:cNvSpPr>
              <p:nvPr/>
            </p:nvSpPr>
            <p:spPr>
              <a:xfrm>
                <a:off x="8494643" y="1875561"/>
                <a:ext cx="2501479" cy="1244828"/>
              </a:xfrm>
              <a:prstGeom prst="rect">
                <a:avLst/>
              </a:prstGeom>
              <a:blipFill>
                <a:blip r:embed="rId6"/>
                <a:stretch>
                  <a:fillRect b="-9091"/>
                </a:stretch>
              </a:blipFill>
            </p:spPr>
            <p:txBody>
              <a:bodyPr/>
              <a:lstStyle/>
              <a:p>
                <a:r>
                  <a:rPr lang="en-US">
                    <a:noFill/>
                  </a:rPr>
                  <a:t> </a:t>
                </a:r>
              </a:p>
            </p:txBody>
          </p:sp>
        </mc:Fallback>
      </mc:AlternateContent>
    </p:spTree>
    <p:extLst>
      <p:ext uri="{BB962C8B-B14F-4D97-AF65-F5344CB8AC3E}">
        <p14:creationId xmlns:p14="http://schemas.microsoft.com/office/powerpoint/2010/main" val="2268681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6D0DA8-3CB2-456A-B92D-E879FEF2CB38}"/>
              </a:ext>
            </a:extLst>
          </p:cNvPr>
          <p:cNvSpPr>
            <a:spLocks noGrp="1"/>
          </p:cNvSpPr>
          <p:nvPr>
            <p:ph type="title"/>
          </p:nvPr>
        </p:nvSpPr>
        <p:spPr>
          <a:xfrm>
            <a:off x="1097280" y="942871"/>
            <a:ext cx="10058400" cy="587584"/>
          </a:xfrm>
        </p:spPr>
        <p:txBody>
          <a:bodyPr anchor="ctr">
            <a:normAutofit/>
          </a:bodyPr>
          <a:lstStyle/>
          <a:p>
            <a:r>
              <a:rPr lang="en-US" sz="3600" dirty="0"/>
              <a:t>Context Matters</a:t>
            </a:r>
          </a:p>
        </p:txBody>
      </p:sp>
      <p:graphicFrame>
        <p:nvGraphicFramePr>
          <p:cNvPr id="7" name="Content Placeholder 4">
            <a:extLst>
              <a:ext uri="{FF2B5EF4-FFF2-40B4-BE49-F238E27FC236}">
                <a16:creationId xmlns:a16="http://schemas.microsoft.com/office/drawing/2014/main" id="{516EC712-6B03-CE27-FCB4-786D7D146D17}"/>
              </a:ext>
            </a:extLst>
          </p:cNvPr>
          <p:cNvGraphicFramePr>
            <a:graphicFrameLocks noGrp="1"/>
          </p:cNvGraphicFramePr>
          <p:nvPr>
            <p:ph idx="1"/>
            <p:extLst>
              <p:ext uri="{D42A27DB-BD31-4B8C-83A1-F6EECF244321}">
                <p14:modId xmlns:p14="http://schemas.microsoft.com/office/powerpoint/2010/main" val="84148760"/>
              </p:ext>
            </p:extLst>
          </p:nvPr>
        </p:nvGraphicFramePr>
        <p:xfrm>
          <a:off x="1236487" y="1709295"/>
          <a:ext cx="9779986" cy="44390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8743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C9B1F73-79C7-594E-8B7E-BCE8F4136E8B}"/>
              </a:ext>
            </a:extLst>
          </p:cNvPr>
          <p:cNvCxnSpPr>
            <a:cxnSpLocks/>
          </p:cNvCxnSpPr>
          <p:nvPr/>
        </p:nvCxnSpPr>
        <p:spPr>
          <a:xfrm flipH="1">
            <a:off x="1153319" y="1487063"/>
            <a:ext cx="4314010" cy="0"/>
          </a:xfrm>
          <a:prstGeom prst="line">
            <a:avLst/>
          </a:prstGeom>
          <a:ln w="38100">
            <a:solidFill>
              <a:schemeClr val="bg1">
                <a:lumMod val="7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601E15AC-A8CD-8172-EF07-234D0927CBD5}"/>
              </a:ext>
            </a:extLst>
          </p:cNvPr>
          <p:cNvCxnSpPr>
            <a:cxnSpLocks/>
          </p:cNvCxnSpPr>
          <p:nvPr/>
        </p:nvCxnSpPr>
        <p:spPr>
          <a:xfrm flipH="1">
            <a:off x="6645161" y="1487063"/>
            <a:ext cx="4314010" cy="0"/>
          </a:xfrm>
          <a:prstGeom prst="line">
            <a:avLst/>
          </a:prstGeom>
          <a:ln w="38100">
            <a:solidFill>
              <a:schemeClr val="bg1">
                <a:lumMod val="7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5" name="Rounded Rectangle 2">
            <a:extLst>
              <a:ext uri="{FF2B5EF4-FFF2-40B4-BE49-F238E27FC236}">
                <a16:creationId xmlns:a16="http://schemas.microsoft.com/office/drawing/2014/main" id="{512ABACE-F753-5BF1-CCFA-FFC00B060060}"/>
              </a:ext>
            </a:extLst>
          </p:cNvPr>
          <p:cNvSpPr/>
          <p:nvPr/>
        </p:nvSpPr>
        <p:spPr>
          <a:xfrm>
            <a:off x="1153321" y="2803667"/>
            <a:ext cx="4314009"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gn="ctr"/>
            <a:endParaRPr lang="en-US" sz="900">
              <a:latin typeface="Lato Light" panose="020F0502020204030203" pitchFamily="34" charset="0"/>
            </a:endParaRPr>
          </a:p>
        </p:txBody>
      </p:sp>
      <p:sp>
        <p:nvSpPr>
          <p:cNvPr id="6" name="Oval 5">
            <a:extLst>
              <a:ext uri="{FF2B5EF4-FFF2-40B4-BE49-F238E27FC236}">
                <a16:creationId xmlns:a16="http://schemas.microsoft.com/office/drawing/2014/main" id="{10A4F185-AD09-5E68-D2DB-D029DFF3D425}"/>
              </a:ext>
            </a:extLst>
          </p:cNvPr>
          <p:cNvSpPr/>
          <p:nvPr/>
        </p:nvSpPr>
        <p:spPr>
          <a:xfrm>
            <a:off x="1153321" y="2803667"/>
            <a:ext cx="590550" cy="59055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gn="ctr"/>
            <a:endParaRPr lang="en-US" sz="900">
              <a:latin typeface="Lato Light" panose="020F0502020204030203" pitchFamily="34" charset="0"/>
            </a:endParaRPr>
          </a:p>
        </p:txBody>
      </p:sp>
      <p:sp>
        <p:nvSpPr>
          <p:cNvPr id="7" name="Rounded Rectangle 3">
            <a:extLst>
              <a:ext uri="{FF2B5EF4-FFF2-40B4-BE49-F238E27FC236}">
                <a16:creationId xmlns:a16="http://schemas.microsoft.com/office/drawing/2014/main" id="{26FE3CAE-55B3-D0DF-F058-83F511169B50}"/>
              </a:ext>
            </a:extLst>
          </p:cNvPr>
          <p:cNvSpPr/>
          <p:nvPr/>
        </p:nvSpPr>
        <p:spPr>
          <a:xfrm>
            <a:off x="1153320" y="3609300"/>
            <a:ext cx="4314009"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gn="ctr"/>
            <a:endParaRPr lang="en-US" sz="900">
              <a:latin typeface="Lato Light" panose="020F0502020204030203" pitchFamily="34" charset="0"/>
            </a:endParaRPr>
          </a:p>
        </p:txBody>
      </p:sp>
      <p:sp>
        <p:nvSpPr>
          <p:cNvPr id="8" name="Oval 7">
            <a:extLst>
              <a:ext uri="{FF2B5EF4-FFF2-40B4-BE49-F238E27FC236}">
                <a16:creationId xmlns:a16="http://schemas.microsoft.com/office/drawing/2014/main" id="{CA6567DF-F8E4-766E-E8E9-B0243BD6C004}"/>
              </a:ext>
            </a:extLst>
          </p:cNvPr>
          <p:cNvSpPr/>
          <p:nvPr/>
        </p:nvSpPr>
        <p:spPr>
          <a:xfrm>
            <a:off x="1153321" y="3609300"/>
            <a:ext cx="590550" cy="5905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gn="ctr"/>
            <a:endParaRPr lang="en-US" sz="900">
              <a:latin typeface="Lato Light" panose="020F0502020204030203" pitchFamily="34" charset="0"/>
            </a:endParaRPr>
          </a:p>
        </p:txBody>
      </p:sp>
      <p:sp>
        <p:nvSpPr>
          <p:cNvPr id="9" name="Rounded Rectangle 5">
            <a:extLst>
              <a:ext uri="{FF2B5EF4-FFF2-40B4-BE49-F238E27FC236}">
                <a16:creationId xmlns:a16="http://schemas.microsoft.com/office/drawing/2014/main" id="{B911F5F0-F015-1890-3F01-8D6F6D1065E1}"/>
              </a:ext>
            </a:extLst>
          </p:cNvPr>
          <p:cNvSpPr/>
          <p:nvPr/>
        </p:nvSpPr>
        <p:spPr>
          <a:xfrm>
            <a:off x="1153321" y="4412394"/>
            <a:ext cx="4314009"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gn="ctr"/>
            <a:endParaRPr lang="en-US" sz="900">
              <a:latin typeface="Lato Light" panose="020F0502020204030203" pitchFamily="34" charset="0"/>
            </a:endParaRPr>
          </a:p>
        </p:txBody>
      </p:sp>
      <p:sp>
        <p:nvSpPr>
          <p:cNvPr id="10" name="Oval 9">
            <a:extLst>
              <a:ext uri="{FF2B5EF4-FFF2-40B4-BE49-F238E27FC236}">
                <a16:creationId xmlns:a16="http://schemas.microsoft.com/office/drawing/2014/main" id="{578C2384-8C66-DF31-D0D4-E16DA3FC0C12}"/>
              </a:ext>
            </a:extLst>
          </p:cNvPr>
          <p:cNvSpPr/>
          <p:nvPr/>
        </p:nvSpPr>
        <p:spPr>
          <a:xfrm>
            <a:off x="1153321" y="4412394"/>
            <a:ext cx="590550" cy="5905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gn="ctr"/>
            <a:endParaRPr lang="en-US" sz="900">
              <a:latin typeface="Lato Light" panose="020F0502020204030203" pitchFamily="34" charset="0"/>
            </a:endParaRPr>
          </a:p>
        </p:txBody>
      </p:sp>
      <p:sp>
        <p:nvSpPr>
          <p:cNvPr id="15" name="Rounded Rectangle 11">
            <a:extLst>
              <a:ext uri="{FF2B5EF4-FFF2-40B4-BE49-F238E27FC236}">
                <a16:creationId xmlns:a16="http://schemas.microsoft.com/office/drawing/2014/main" id="{8EA68C49-4E08-6D20-CD4B-150E1A857B0B}"/>
              </a:ext>
            </a:extLst>
          </p:cNvPr>
          <p:cNvSpPr/>
          <p:nvPr/>
        </p:nvSpPr>
        <p:spPr>
          <a:xfrm>
            <a:off x="6645163" y="2803667"/>
            <a:ext cx="4314009"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gn="ctr"/>
            <a:endParaRPr lang="en-US" sz="900">
              <a:latin typeface="Lato Light" panose="020F0502020204030203" pitchFamily="34" charset="0"/>
            </a:endParaRPr>
          </a:p>
        </p:txBody>
      </p:sp>
      <p:sp>
        <p:nvSpPr>
          <p:cNvPr id="16" name="Oval 15">
            <a:extLst>
              <a:ext uri="{FF2B5EF4-FFF2-40B4-BE49-F238E27FC236}">
                <a16:creationId xmlns:a16="http://schemas.microsoft.com/office/drawing/2014/main" id="{01BC7222-6F84-8B1C-F703-D855CF250A94}"/>
              </a:ext>
            </a:extLst>
          </p:cNvPr>
          <p:cNvSpPr/>
          <p:nvPr/>
        </p:nvSpPr>
        <p:spPr>
          <a:xfrm>
            <a:off x="6645163" y="2803667"/>
            <a:ext cx="590550" cy="5905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gn="ctr"/>
            <a:endParaRPr lang="en-US" sz="900">
              <a:latin typeface="Lato Light" panose="020F0502020204030203" pitchFamily="34" charset="0"/>
            </a:endParaRPr>
          </a:p>
        </p:txBody>
      </p:sp>
      <p:sp>
        <p:nvSpPr>
          <p:cNvPr id="19" name="Rounded Rectangle 15">
            <a:extLst>
              <a:ext uri="{FF2B5EF4-FFF2-40B4-BE49-F238E27FC236}">
                <a16:creationId xmlns:a16="http://schemas.microsoft.com/office/drawing/2014/main" id="{7A422076-939D-2D3E-99ED-81C4885CEF2A}"/>
              </a:ext>
            </a:extLst>
          </p:cNvPr>
          <p:cNvSpPr/>
          <p:nvPr/>
        </p:nvSpPr>
        <p:spPr>
          <a:xfrm>
            <a:off x="6645162" y="3624173"/>
            <a:ext cx="4314009"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gn="ctr"/>
            <a:endParaRPr lang="en-US" sz="900">
              <a:latin typeface="Lato Light" panose="020F0502020204030203" pitchFamily="34" charset="0"/>
            </a:endParaRPr>
          </a:p>
        </p:txBody>
      </p:sp>
      <p:sp>
        <p:nvSpPr>
          <p:cNvPr id="20" name="Oval 19">
            <a:extLst>
              <a:ext uri="{FF2B5EF4-FFF2-40B4-BE49-F238E27FC236}">
                <a16:creationId xmlns:a16="http://schemas.microsoft.com/office/drawing/2014/main" id="{DA23AB5A-06C7-BAE1-9B5F-E7752FCEB60F}"/>
              </a:ext>
            </a:extLst>
          </p:cNvPr>
          <p:cNvSpPr/>
          <p:nvPr/>
        </p:nvSpPr>
        <p:spPr>
          <a:xfrm>
            <a:off x="6645162" y="3624173"/>
            <a:ext cx="590550" cy="5905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gn="ctr"/>
            <a:endParaRPr lang="en-US" sz="900">
              <a:latin typeface="Lato Light" panose="020F0502020204030203" pitchFamily="34" charset="0"/>
            </a:endParaRPr>
          </a:p>
        </p:txBody>
      </p:sp>
      <p:sp>
        <p:nvSpPr>
          <p:cNvPr id="21" name="Rounded Rectangle 17">
            <a:extLst>
              <a:ext uri="{FF2B5EF4-FFF2-40B4-BE49-F238E27FC236}">
                <a16:creationId xmlns:a16="http://schemas.microsoft.com/office/drawing/2014/main" id="{3AC21182-9EB8-9DD3-1B89-8EB47791BCA1}"/>
              </a:ext>
            </a:extLst>
          </p:cNvPr>
          <p:cNvSpPr/>
          <p:nvPr/>
        </p:nvSpPr>
        <p:spPr>
          <a:xfrm>
            <a:off x="6645162" y="4424726"/>
            <a:ext cx="4314009" cy="59309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gn="ctr"/>
            <a:endParaRPr lang="en-US" sz="900">
              <a:latin typeface="Lato Light" panose="020F0502020204030203" pitchFamily="34" charset="0"/>
            </a:endParaRPr>
          </a:p>
        </p:txBody>
      </p:sp>
      <p:sp>
        <p:nvSpPr>
          <p:cNvPr id="22" name="Oval 21">
            <a:extLst>
              <a:ext uri="{FF2B5EF4-FFF2-40B4-BE49-F238E27FC236}">
                <a16:creationId xmlns:a16="http://schemas.microsoft.com/office/drawing/2014/main" id="{B12DEB3F-356B-D1F2-9ED7-7C13873E4C26}"/>
              </a:ext>
            </a:extLst>
          </p:cNvPr>
          <p:cNvSpPr/>
          <p:nvPr/>
        </p:nvSpPr>
        <p:spPr>
          <a:xfrm>
            <a:off x="6645162" y="4424726"/>
            <a:ext cx="590550" cy="59055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gn="ctr"/>
            <a:endParaRPr lang="en-US" sz="900">
              <a:latin typeface="Lato Light" panose="020F0502020204030203" pitchFamily="34" charset="0"/>
            </a:endParaRPr>
          </a:p>
        </p:txBody>
      </p:sp>
      <p:sp>
        <p:nvSpPr>
          <p:cNvPr id="25" name="Chevron 21">
            <a:extLst>
              <a:ext uri="{FF2B5EF4-FFF2-40B4-BE49-F238E27FC236}">
                <a16:creationId xmlns:a16="http://schemas.microsoft.com/office/drawing/2014/main" id="{9CAD8544-3DF5-9425-BBC6-3185D8E32A52}"/>
              </a:ext>
            </a:extLst>
          </p:cNvPr>
          <p:cNvSpPr/>
          <p:nvPr/>
        </p:nvSpPr>
        <p:spPr>
          <a:xfrm>
            <a:off x="2008985" y="1247921"/>
            <a:ext cx="2602679" cy="484095"/>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gn="ctr"/>
            <a:endParaRPr lang="en-US" sz="900">
              <a:solidFill>
                <a:schemeClr val="tx1"/>
              </a:solidFill>
              <a:latin typeface="Lato Light" panose="020F0502020204030203" pitchFamily="34" charset="0"/>
            </a:endParaRPr>
          </a:p>
        </p:txBody>
      </p:sp>
      <p:sp>
        <p:nvSpPr>
          <p:cNvPr id="26" name="Chevron 22">
            <a:extLst>
              <a:ext uri="{FF2B5EF4-FFF2-40B4-BE49-F238E27FC236}">
                <a16:creationId xmlns:a16="http://schemas.microsoft.com/office/drawing/2014/main" id="{99204CFA-BC21-61DA-0DDE-CF7915684A52}"/>
              </a:ext>
            </a:extLst>
          </p:cNvPr>
          <p:cNvSpPr/>
          <p:nvPr/>
        </p:nvSpPr>
        <p:spPr>
          <a:xfrm flipH="1">
            <a:off x="7502037" y="1247921"/>
            <a:ext cx="2601468" cy="484095"/>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gn="ctr"/>
            <a:endParaRPr lang="en-US" sz="900">
              <a:solidFill>
                <a:schemeClr val="tx1"/>
              </a:solidFill>
              <a:latin typeface="Lato Light" panose="020F0502020204030203" pitchFamily="34" charset="0"/>
            </a:endParaRPr>
          </a:p>
        </p:txBody>
      </p:sp>
      <p:sp>
        <p:nvSpPr>
          <p:cNvPr id="27" name="Freeform 25">
            <a:extLst>
              <a:ext uri="{FF2B5EF4-FFF2-40B4-BE49-F238E27FC236}">
                <a16:creationId xmlns:a16="http://schemas.microsoft.com/office/drawing/2014/main" id="{43E418F3-3644-8F02-6E57-B8ECF45D8E79}"/>
              </a:ext>
            </a:extLst>
          </p:cNvPr>
          <p:cNvSpPr/>
          <p:nvPr/>
        </p:nvSpPr>
        <p:spPr>
          <a:xfrm>
            <a:off x="5633285" y="1058722"/>
            <a:ext cx="422961" cy="858550"/>
          </a:xfrm>
          <a:custGeom>
            <a:avLst/>
            <a:gdLst>
              <a:gd name="connsiteX0" fmla="*/ 845921 w 845921"/>
              <a:gd name="connsiteY0" fmla="*/ 0 h 1717099"/>
              <a:gd name="connsiteX1" fmla="*/ 845921 w 845921"/>
              <a:gd name="connsiteY1" fmla="*/ 1717099 h 1717099"/>
              <a:gd name="connsiteX2" fmla="*/ 771371 w 845921"/>
              <a:gd name="connsiteY2" fmla="*/ 1713334 h 1717099"/>
              <a:gd name="connsiteX3" fmla="*/ 0 w 845921"/>
              <a:gd name="connsiteY3" fmla="*/ 858549 h 1717099"/>
              <a:gd name="connsiteX4" fmla="*/ 771371 w 845921"/>
              <a:gd name="connsiteY4" fmla="*/ 3764 h 1717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921" h="1717099">
                <a:moveTo>
                  <a:pt x="845921" y="0"/>
                </a:moveTo>
                <a:lnTo>
                  <a:pt x="845921" y="1717099"/>
                </a:lnTo>
                <a:lnTo>
                  <a:pt x="771371" y="1713334"/>
                </a:lnTo>
                <a:cubicBezTo>
                  <a:pt x="338103" y="1669333"/>
                  <a:pt x="0" y="1303426"/>
                  <a:pt x="0" y="858549"/>
                </a:cubicBezTo>
                <a:cubicBezTo>
                  <a:pt x="0" y="413673"/>
                  <a:pt x="338103" y="47765"/>
                  <a:pt x="771371" y="376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gn="ctr"/>
            <a:endParaRPr lang="en-US" sz="900">
              <a:latin typeface="Lato Light" panose="020F0502020204030203" pitchFamily="34" charset="0"/>
            </a:endParaRPr>
          </a:p>
        </p:txBody>
      </p:sp>
      <p:sp>
        <p:nvSpPr>
          <p:cNvPr id="28" name="Freeform 26">
            <a:extLst>
              <a:ext uri="{FF2B5EF4-FFF2-40B4-BE49-F238E27FC236}">
                <a16:creationId xmlns:a16="http://schemas.microsoft.com/office/drawing/2014/main" id="{551BAFAD-EAE3-5C2D-C99D-8A8BE70830F4}"/>
              </a:ext>
            </a:extLst>
          </p:cNvPr>
          <p:cNvSpPr/>
          <p:nvPr/>
        </p:nvSpPr>
        <p:spPr>
          <a:xfrm rot="10800000">
            <a:off x="6056246" y="1058722"/>
            <a:ext cx="422961" cy="858550"/>
          </a:xfrm>
          <a:custGeom>
            <a:avLst/>
            <a:gdLst>
              <a:gd name="connsiteX0" fmla="*/ 845921 w 845921"/>
              <a:gd name="connsiteY0" fmla="*/ 0 h 1717099"/>
              <a:gd name="connsiteX1" fmla="*/ 845921 w 845921"/>
              <a:gd name="connsiteY1" fmla="*/ 1717099 h 1717099"/>
              <a:gd name="connsiteX2" fmla="*/ 771371 w 845921"/>
              <a:gd name="connsiteY2" fmla="*/ 1713334 h 1717099"/>
              <a:gd name="connsiteX3" fmla="*/ 0 w 845921"/>
              <a:gd name="connsiteY3" fmla="*/ 858549 h 1717099"/>
              <a:gd name="connsiteX4" fmla="*/ 771371 w 845921"/>
              <a:gd name="connsiteY4" fmla="*/ 3764 h 1717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921" h="1717099">
                <a:moveTo>
                  <a:pt x="845921" y="0"/>
                </a:moveTo>
                <a:lnTo>
                  <a:pt x="845921" y="1717099"/>
                </a:lnTo>
                <a:lnTo>
                  <a:pt x="771371" y="1713334"/>
                </a:lnTo>
                <a:cubicBezTo>
                  <a:pt x="338103" y="1669333"/>
                  <a:pt x="0" y="1303426"/>
                  <a:pt x="0" y="858549"/>
                </a:cubicBezTo>
                <a:cubicBezTo>
                  <a:pt x="0" y="413673"/>
                  <a:pt x="338103" y="47765"/>
                  <a:pt x="771371" y="376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gn="ctr"/>
            <a:endParaRPr lang="en-US" sz="900">
              <a:latin typeface="Lato Light" panose="020F0502020204030203" pitchFamily="34" charset="0"/>
            </a:endParaRPr>
          </a:p>
        </p:txBody>
      </p:sp>
      <p:cxnSp>
        <p:nvCxnSpPr>
          <p:cNvPr id="29" name="Straight Connector 28">
            <a:extLst>
              <a:ext uri="{FF2B5EF4-FFF2-40B4-BE49-F238E27FC236}">
                <a16:creationId xmlns:a16="http://schemas.microsoft.com/office/drawing/2014/main" id="{752E6DC5-474D-42F7-1E8D-6F4666B12E2A}"/>
              </a:ext>
            </a:extLst>
          </p:cNvPr>
          <p:cNvCxnSpPr>
            <a:cxnSpLocks/>
          </p:cNvCxnSpPr>
          <p:nvPr/>
        </p:nvCxnSpPr>
        <p:spPr>
          <a:xfrm>
            <a:off x="6056246" y="2803667"/>
            <a:ext cx="0" cy="2468880"/>
          </a:xfrm>
          <a:prstGeom prst="line">
            <a:avLst/>
          </a:prstGeom>
          <a:ln w="38100">
            <a:solidFill>
              <a:schemeClr val="bg1">
                <a:lumMod val="7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40" name="Subtitle 2">
            <a:extLst>
              <a:ext uri="{FF2B5EF4-FFF2-40B4-BE49-F238E27FC236}">
                <a16:creationId xmlns:a16="http://schemas.microsoft.com/office/drawing/2014/main" id="{8F496543-9007-D358-BB1E-8E3C5C588493}"/>
              </a:ext>
            </a:extLst>
          </p:cNvPr>
          <p:cNvSpPr txBox="1">
            <a:spLocks/>
          </p:cNvSpPr>
          <p:nvPr/>
        </p:nvSpPr>
        <p:spPr>
          <a:xfrm>
            <a:off x="1858061" y="2964202"/>
            <a:ext cx="3495076" cy="276999"/>
          </a:xfrm>
          <a:prstGeom prst="rect">
            <a:avLst/>
          </a:prstGeom>
        </p:spPr>
        <p:txBody>
          <a:bodyPr vert="horz" wrap="square" lIns="45720" tIns="22860" rIns="45720" bIns="22860" rtlCol="0" anchor="ctr">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gn="l">
              <a:lnSpc>
                <a:spcPts val="1750"/>
              </a:lnSpc>
            </a:pPr>
            <a:r>
              <a:rPr lang="en-US" sz="1600" b="1" dirty="0">
                <a:ea typeface="Lato Light" panose="020F0502020204030203" pitchFamily="34" charset="0"/>
                <a:cs typeface="Lato Light" panose="020F0502020204030203" pitchFamily="34" charset="0"/>
              </a:rPr>
              <a:t>SELF-EFFICACY</a:t>
            </a:r>
          </a:p>
        </p:txBody>
      </p:sp>
      <p:sp>
        <p:nvSpPr>
          <p:cNvPr id="41" name="Subtitle 2">
            <a:extLst>
              <a:ext uri="{FF2B5EF4-FFF2-40B4-BE49-F238E27FC236}">
                <a16:creationId xmlns:a16="http://schemas.microsoft.com/office/drawing/2014/main" id="{E5C5F196-15A0-5427-B933-04538D85CBC9}"/>
              </a:ext>
            </a:extLst>
          </p:cNvPr>
          <p:cNvSpPr txBox="1">
            <a:spLocks/>
          </p:cNvSpPr>
          <p:nvPr/>
        </p:nvSpPr>
        <p:spPr>
          <a:xfrm>
            <a:off x="1858062" y="3767345"/>
            <a:ext cx="3495076" cy="276999"/>
          </a:xfrm>
          <a:prstGeom prst="rect">
            <a:avLst/>
          </a:prstGeom>
        </p:spPr>
        <p:txBody>
          <a:bodyPr vert="horz" wrap="square" lIns="45720" tIns="22860" rIns="45720" bIns="22860" rtlCol="0" anchor="ctr">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gn="l">
              <a:lnSpc>
                <a:spcPts val="1750"/>
              </a:lnSpc>
            </a:pPr>
            <a:r>
              <a:rPr lang="en-US" sz="1600" b="1" dirty="0">
                <a:ea typeface="Lato Light" panose="020F0502020204030203" pitchFamily="34" charset="0"/>
                <a:cs typeface="Lato Light" panose="020F0502020204030203" pitchFamily="34" charset="0"/>
              </a:rPr>
              <a:t>IDENTITY</a:t>
            </a:r>
          </a:p>
        </p:txBody>
      </p:sp>
      <p:sp>
        <p:nvSpPr>
          <p:cNvPr id="42" name="Subtitle 2">
            <a:extLst>
              <a:ext uri="{FF2B5EF4-FFF2-40B4-BE49-F238E27FC236}">
                <a16:creationId xmlns:a16="http://schemas.microsoft.com/office/drawing/2014/main" id="{37886756-B771-5404-1C78-A6EF171BE753}"/>
              </a:ext>
            </a:extLst>
          </p:cNvPr>
          <p:cNvSpPr txBox="1">
            <a:spLocks/>
          </p:cNvSpPr>
          <p:nvPr/>
        </p:nvSpPr>
        <p:spPr>
          <a:xfrm>
            <a:off x="1858062" y="4564090"/>
            <a:ext cx="3495076" cy="276999"/>
          </a:xfrm>
          <a:prstGeom prst="rect">
            <a:avLst/>
          </a:prstGeom>
        </p:spPr>
        <p:txBody>
          <a:bodyPr vert="horz" wrap="square" lIns="45720" tIns="22860" rIns="45720" bIns="22860" rtlCol="0" anchor="ctr">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gn="l">
              <a:lnSpc>
                <a:spcPts val="1750"/>
              </a:lnSpc>
            </a:pPr>
            <a:r>
              <a:rPr lang="en-US" sz="1600" b="1" dirty="0">
                <a:ea typeface="Lato Light" panose="020F0502020204030203" pitchFamily="34" charset="0"/>
                <a:cs typeface="Lato Light" panose="020F0502020204030203" pitchFamily="34" charset="0"/>
              </a:rPr>
              <a:t>BELONGING</a:t>
            </a:r>
            <a:endParaRPr lang="en-US" b="1" dirty="0">
              <a:ea typeface="Lato Light" panose="020F0502020204030203" pitchFamily="34" charset="0"/>
              <a:cs typeface="Lato Light" panose="020F0502020204030203" pitchFamily="34" charset="0"/>
            </a:endParaRPr>
          </a:p>
        </p:txBody>
      </p:sp>
      <p:sp>
        <p:nvSpPr>
          <p:cNvPr id="50" name="TextBox 49">
            <a:extLst>
              <a:ext uri="{FF2B5EF4-FFF2-40B4-BE49-F238E27FC236}">
                <a16:creationId xmlns:a16="http://schemas.microsoft.com/office/drawing/2014/main" id="{2FFB3BF5-5557-37A1-4C63-0A899D84542C}"/>
              </a:ext>
            </a:extLst>
          </p:cNvPr>
          <p:cNvSpPr txBox="1"/>
          <p:nvPr/>
        </p:nvSpPr>
        <p:spPr>
          <a:xfrm>
            <a:off x="2743581" y="1260480"/>
            <a:ext cx="1133484" cy="461665"/>
          </a:xfrm>
          <a:prstGeom prst="rect">
            <a:avLst/>
          </a:prstGeom>
          <a:noFill/>
        </p:spPr>
        <p:txBody>
          <a:bodyPr wrap="square" rtlCol="0" anchor="ctr" anchorCtr="0">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gn="ctr"/>
            <a:r>
              <a:rPr lang="en-US" sz="2400" b="1">
                <a:solidFill>
                  <a:schemeClr val="bg1"/>
                </a:solidFill>
                <a:latin typeface="Poppins" pitchFamily="2" charset="77"/>
                <a:ea typeface="League Spartan" charset="0"/>
                <a:cs typeface="Poppins" pitchFamily="2" charset="77"/>
              </a:rPr>
              <a:t>STEM</a:t>
            </a:r>
            <a:endParaRPr lang="en-US" sz="2000" b="1">
              <a:solidFill>
                <a:schemeClr val="bg1"/>
              </a:solidFill>
              <a:latin typeface="Poppins" pitchFamily="2" charset="77"/>
              <a:ea typeface="League Spartan" charset="0"/>
              <a:cs typeface="Poppins" pitchFamily="2" charset="77"/>
            </a:endParaRPr>
          </a:p>
        </p:txBody>
      </p:sp>
      <p:sp>
        <p:nvSpPr>
          <p:cNvPr id="51" name="TextBox 50">
            <a:extLst>
              <a:ext uri="{FF2B5EF4-FFF2-40B4-BE49-F238E27FC236}">
                <a16:creationId xmlns:a16="http://schemas.microsoft.com/office/drawing/2014/main" id="{D67D5504-D1B5-A4C2-F99A-9F75AD25B252}"/>
              </a:ext>
            </a:extLst>
          </p:cNvPr>
          <p:cNvSpPr txBox="1"/>
          <p:nvPr/>
        </p:nvSpPr>
        <p:spPr>
          <a:xfrm>
            <a:off x="8215386" y="1260480"/>
            <a:ext cx="1173559" cy="461665"/>
          </a:xfrm>
          <a:prstGeom prst="rect">
            <a:avLst/>
          </a:prstGeom>
          <a:noFill/>
        </p:spPr>
        <p:txBody>
          <a:bodyPr wrap="square" rtlCol="0" anchor="ctr" anchorCtr="0">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gn="ctr"/>
            <a:r>
              <a:rPr lang="en-US" sz="2400" b="1" dirty="0">
                <a:solidFill>
                  <a:schemeClr val="bg1"/>
                </a:solidFill>
                <a:latin typeface="Poppins" pitchFamily="2" charset="77"/>
                <a:ea typeface="League Spartan" charset="0"/>
                <a:cs typeface="Poppins" pitchFamily="2" charset="77"/>
              </a:rPr>
              <a:t>MATH</a:t>
            </a:r>
          </a:p>
        </p:txBody>
      </p:sp>
      <p:sp>
        <p:nvSpPr>
          <p:cNvPr id="69" name="Subtitle 2">
            <a:extLst>
              <a:ext uri="{FF2B5EF4-FFF2-40B4-BE49-F238E27FC236}">
                <a16:creationId xmlns:a16="http://schemas.microsoft.com/office/drawing/2014/main" id="{81452153-4851-2E3E-7DAD-5652031A6015}"/>
              </a:ext>
            </a:extLst>
          </p:cNvPr>
          <p:cNvSpPr txBox="1">
            <a:spLocks/>
          </p:cNvSpPr>
          <p:nvPr/>
        </p:nvSpPr>
        <p:spPr>
          <a:xfrm>
            <a:off x="7376324" y="2986752"/>
            <a:ext cx="3495076" cy="276999"/>
          </a:xfrm>
          <a:prstGeom prst="rect">
            <a:avLst/>
          </a:prstGeom>
        </p:spPr>
        <p:txBody>
          <a:bodyPr vert="horz" wrap="square" lIns="45720" tIns="22860" rIns="45720" bIns="22860" rtlCol="0" anchor="ctr">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gn="l">
              <a:lnSpc>
                <a:spcPts val="1750"/>
              </a:lnSpc>
            </a:pPr>
            <a:r>
              <a:rPr lang="en-US" sz="1600" b="1">
                <a:ea typeface="Lato Light" panose="020F0502020204030203" pitchFamily="34" charset="0"/>
                <a:cs typeface="Lato Light" panose="020F0502020204030203" pitchFamily="34" charset="0"/>
              </a:rPr>
              <a:t>SELF-CONCEPT</a:t>
            </a:r>
          </a:p>
        </p:txBody>
      </p:sp>
      <p:sp>
        <p:nvSpPr>
          <p:cNvPr id="71" name="Subtitle 2">
            <a:extLst>
              <a:ext uri="{FF2B5EF4-FFF2-40B4-BE49-F238E27FC236}">
                <a16:creationId xmlns:a16="http://schemas.microsoft.com/office/drawing/2014/main" id="{A76F8C76-B408-0FF3-376F-E37847708BBA}"/>
              </a:ext>
            </a:extLst>
          </p:cNvPr>
          <p:cNvSpPr txBox="1">
            <a:spLocks/>
          </p:cNvSpPr>
          <p:nvPr/>
        </p:nvSpPr>
        <p:spPr>
          <a:xfrm>
            <a:off x="7376324" y="3798419"/>
            <a:ext cx="3495076" cy="276999"/>
          </a:xfrm>
          <a:prstGeom prst="rect">
            <a:avLst/>
          </a:prstGeom>
        </p:spPr>
        <p:txBody>
          <a:bodyPr vert="horz" wrap="square" lIns="45720" tIns="22860" rIns="45720" bIns="22860" rtlCol="0" anchor="ctr">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gn="l">
              <a:lnSpc>
                <a:spcPts val="1750"/>
              </a:lnSpc>
            </a:pPr>
            <a:r>
              <a:rPr lang="en-US" sz="1600" b="1" dirty="0">
                <a:ea typeface="Lato Light" panose="020F0502020204030203" pitchFamily="34" charset="0"/>
                <a:cs typeface="Lato Light" panose="020F0502020204030203" pitchFamily="34" charset="0"/>
              </a:rPr>
              <a:t>ANXIETY</a:t>
            </a:r>
            <a:endParaRPr lang="en-US" b="1" dirty="0">
              <a:ea typeface="Lato Light" panose="020F0502020204030203" pitchFamily="34" charset="0"/>
              <a:cs typeface="Lato Light" panose="020F0502020204030203" pitchFamily="34" charset="0"/>
            </a:endParaRPr>
          </a:p>
        </p:txBody>
      </p:sp>
      <p:sp>
        <p:nvSpPr>
          <p:cNvPr id="72" name="Subtitle 2">
            <a:extLst>
              <a:ext uri="{FF2B5EF4-FFF2-40B4-BE49-F238E27FC236}">
                <a16:creationId xmlns:a16="http://schemas.microsoft.com/office/drawing/2014/main" id="{8BFE9505-2231-1CDC-4542-1D4E163CF196}"/>
              </a:ext>
            </a:extLst>
          </p:cNvPr>
          <p:cNvSpPr txBox="1">
            <a:spLocks/>
          </p:cNvSpPr>
          <p:nvPr/>
        </p:nvSpPr>
        <p:spPr>
          <a:xfrm>
            <a:off x="7376323" y="4658413"/>
            <a:ext cx="3495076" cy="276999"/>
          </a:xfrm>
          <a:prstGeom prst="rect">
            <a:avLst/>
          </a:prstGeom>
        </p:spPr>
        <p:txBody>
          <a:bodyPr vert="horz" wrap="square" lIns="45720" tIns="22860" rIns="45720" bIns="22860" rtlCol="0" anchor="ctr">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gn="l">
              <a:lnSpc>
                <a:spcPts val="1750"/>
              </a:lnSpc>
            </a:pPr>
            <a:r>
              <a:rPr lang="en-US" sz="1600" b="1" dirty="0">
                <a:ea typeface="Lato Light" panose="020F0502020204030203" pitchFamily="34" charset="0"/>
                <a:cs typeface="Lato Light" panose="020F0502020204030203" pitchFamily="34" charset="0"/>
              </a:rPr>
              <a:t>INTEREST</a:t>
            </a:r>
            <a:endParaRPr lang="en-US" b="1" dirty="0">
              <a:ea typeface="Lato Light" panose="020F0502020204030203" pitchFamily="34" charset="0"/>
              <a:cs typeface="Lato Light" panose="020F0502020204030203" pitchFamily="34" charset="0"/>
            </a:endParaRPr>
          </a:p>
        </p:txBody>
      </p:sp>
      <p:pic>
        <p:nvPicPr>
          <p:cNvPr id="74" name="Graphic 73" descr="Checkmark with solid fill">
            <a:extLst>
              <a:ext uri="{FF2B5EF4-FFF2-40B4-BE49-F238E27FC236}">
                <a16:creationId xmlns:a16="http://schemas.microsoft.com/office/drawing/2014/main" id="{91D607D5-4710-28C9-7300-ABCC614E2B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6599" y="2943044"/>
            <a:ext cx="274320" cy="274320"/>
          </a:xfrm>
          <a:prstGeom prst="rect">
            <a:avLst/>
          </a:prstGeom>
        </p:spPr>
      </p:pic>
      <p:pic>
        <p:nvPicPr>
          <p:cNvPr id="75" name="Graphic 74" descr="Checkmark with solid fill">
            <a:extLst>
              <a:ext uri="{FF2B5EF4-FFF2-40B4-BE49-F238E27FC236}">
                <a16:creationId xmlns:a16="http://schemas.microsoft.com/office/drawing/2014/main" id="{32BD8C6D-7A16-5972-E000-60F8063EA1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27" y="3771304"/>
            <a:ext cx="274320" cy="274320"/>
          </a:xfrm>
          <a:prstGeom prst="rect">
            <a:avLst/>
          </a:prstGeom>
        </p:spPr>
      </p:pic>
      <p:pic>
        <p:nvPicPr>
          <p:cNvPr id="76" name="Graphic 75" descr="Checkmark with solid fill">
            <a:extLst>
              <a:ext uri="{FF2B5EF4-FFF2-40B4-BE49-F238E27FC236}">
                <a16:creationId xmlns:a16="http://schemas.microsoft.com/office/drawing/2014/main" id="{87CFDF3E-92AB-5E34-8075-39E9D39DF4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2023" y="4622093"/>
            <a:ext cx="274320" cy="274320"/>
          </a:xfrm>
          <a:prstGeom prst="rect">
            <a:avLst/>
          </a:prstGeom>
        </p:spPr>
      </p:pic>
      <p:pic>
        <p:nvPicPr>
          <p:cNvPr id="78" name="Graphic 77" descr="Checkmark with solid fill">
            <a:extLst>
              <a:ext uri="{FF2B5EF4-FFF2-40B4-BE49-F238E27FC236}">
                <a16:creationId xmlns:a16="http://schemas.microsoft.com/office/drawing/2014/main" id="{81188302-20ED-F000-6099-70EFF5EBD5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94321" y="2976179"/>
            <a:ext cx="274320" cy="274320"/>
          </a:xfrm>
          <a:prstGeom prst="rect">
            <a:avLst/>
          </a:prstGeom>
        </p:spPr>
      </p:pic>
      <p:pic>
        <p:nvPicPr>
          <p:cNvPr id="80" name="Graphic 79" descr="Checkmark with solid fill">
            <a:extLst>
              <a:ext uri="{FF2B5EF4-FFF2-40B4-BE49-F238E27FC236}">
                <a16:creationId xmlns:a16="http://schemas.microsoft.com/office/drawing/2014/main" id="{00294462-1645-7D71-6677-457AB775E5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95648" y="3779541"/>
            <a:ext cx="274320" cy="274320"/>
          </a:xfrm>
          <a:prstGeom prst="rect">
            <a:avLst/>
          </a:prstGeom>
        </p:spPr>
      </p:pic>
      <p:pic>
        <p:nvPicPr>
          <p:cNvPr id="81" name="Graphic 80" descr="Checkmark with solid fill">
            <a:extLst>
              <a:ext uri="{FF2B5EF4-FFF2-40B4-BE49-F238E27FC236}">
                <a16:creationId xmlns:a16="http://schemas.microsoft.com/office/drawing/2014/main" id="{214B0366-1FE1-0136-9E8D-D0932C266E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96976" y="4607801"/>
            <a:ext cx="274320" cy="274320"/>
          </a:xfrm>
          <a:prstGeom prst="rect">
            <a:avLst/>
          </a:prstGeom>
        </p:spPr>
      </p:pic>
      <p:grpSp>
        <p:nvGrpSpPr>
          <p:cNvPr id="2" name="Group 1">
            <a:extLst>
              <a:ext uri="{FF2B5EF4-FFF2-40B4-BE49-F238E27FC236}">
                <a16:creationId xmlns:a16="http://schemas.microsoft.com/office/drawing/2014/main" id="{9F1566A9-D039-15FB-57F4-E396EA73EBF5}"/>
              </a:ext>
            </a:extLst>
          </p:cNvPr>
          <p:cNvGrpSpPr/>
          <p:nvPr/>
        </p:nvGrpSpPr>
        <p:grpSpPr>
          <a:xfrm flipH="1">
            <a:off x="9911199" y="4038107"/>
            <a:ext cx="2265528" cy="2610077"/>
            <a:chOff x="6269165" y="1088466"/>
            <a:chExt cx="4853910" cy="5072951"/>
          </a:xfrm>
        </p:grpSpPr>
        <p:sp>
          <p:nvSpPr>
            <p:cNvPr id="11" name="Freeform 4">
              <a:extLst>
                <a:ext uri="{FF2B5EF4-FFF2-40B4-BE49-F238E27FC236}">
                  <a16:creationId xmlns:a16="http://schemas.microsoft.com/office/drawing/2014/main" id="{362F528C-A7DE-C7AE-7974-CD11B4443085}"/>
                </a:ext>
              </a:extLst>
            </p:cNvPr>
            <p:cNvSpPr>
              <a:spLocks noChangeArrowheads="1"/>
            </p:cNvSpPr>
            <p:nvPr/>
          </p:nvSpPr>
          <p:spPr bwMode="auto">
            <a:xfrm flipH="1">
              <a:off x="6269165" y="1088466"/>
              <a:ext cx="4853910" cy="5072951"/>
            </a:xfrm>
            <a:custGeom>
              <a:avLst/>
              <a:gdLst>
                <a:gd name="connsiteX0" fmla="*/ 4709219 w 8801199"/>
                <a:gd name="connsiteY0" fmla="*/ 204 h 9198359"/>
                <a:gd name="connsiteX1" fmla="*/ 8667783 w 8801199"/>
                <a:gd name="connsiteY1" fmla="*/ 2592198 h 9198359"/>
                <a:gd name="connsiteX2" fmla="*/ 7197640 w 8801199"/>
                <a:gd name="connsiteY2" fmla="*/ 7171069 h 9198359"/>
                <a:gd name="connsiteX3" fmla="*/ 6869738 w 8801199"/>
                <a:gd name="connsiteY3" fmla="*/ 9195833 h 9198359"/>
                <a:gd name="connsiteX4" fmla="*/ 6870371 w 8801199"/>
                <a:gd name="connsiteY4" fmla="*/ 9198359 h 9198359"/>
                <a:gd name="connsiteX5" fmla="*/ 3385883 w 8801199"/>
                <a:gd name="connsiteY5" fmla="*/ 9198359 h 9198359"/>
                <a:gd name="connsiteX6" fmla="*/ 3365487 w 8801199"/>
                <a:gd name="connsiteY6" fmla="*/ 9125670 h 9198359"/>
                <a:gd name="connsiteX7" fmla="*/ 2459474 w 8801199"/>
                <a:gd name="connsiteY7" fmla="*/ 8406568 h 9198359"/>
                <a:gd name="connsiteX8" fmla="*/ 1036594 w 8801199"/>
                <a:gd name="connsiteY8" fmla="*/ 8364287 h 9198359"/>
                <a:gd name="connsiteX9" fmla="*/ 868062 w 8801199"/>
                <a:gd name="connsiteY9" fmla="*/ 7570259 h 9198359"/>
                <a:gd name="connsiteX10" fmla="*/ 601273 w 8801199"/>
                <a:gd name="connsiteY10" fmla="*/ 7259985 h 9198359"/>
                <a:gd name="connsiteX11" fmla="*/ 771670 w 8801199"/>
                <a:gd name="connsiteY11" fmla="*/ 7046710 h 9198359"/>
                <a:gd name="connsiteX12" fmla="*/ 476895 w 8801199"/>
                <a:gd name="connsiteY12" fmla="*/ 6848360 h 9198359"/>
                <a:gd name="connsiteX13" fmla="*/ 295926 w 8801199"/>
                <a:gd name="connsiteY13" fmla="*/ 6521297 h 9198359"/>
                <a:gd name="connsiteX14" fmla="*/ 96921 w 8801199"/>
                <a:gd name="connsiteY14" fmla="*/ 5971012 h 9198359"/>
                <a:gd name="connsiteX15" fmla="*/ 828883 w 8801199"/>
                <a:gd name="connsiteY15" fmla="*/ 4402854 h 9198359"/>
                <a:gd name="connsiteX16" fmla="*/ 2085097 w 8801199"/>
                <a:gd name="connsiteY16" fmla="*/ 632934 h 9198359"/>
                <a:gd name="connsiteX17" fmla="*/ 4709219 w 8801199"/>
                <a:gd name="connsiteY17" fmla="*/ 204 h 9198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801199" h="9198359">
                  <a:moveTo>
                    <a:pt x="4709219" y="204"/>
                  </a:moveTo>
                  <a:cubicBezTo>
                    <a:pt x="6479322" y="15078"/>
                    <a:pt x="8220082" y="844926"/>
                    <a:pt x="8667783" y="2592198"/>
                  </a:cubicBezTo>
                  <a:cubicBezTo>
                    <a:pt x="9349372" y="5254087"/>
                    <a:pt x="7197640" y="7171069"/>
                    <a:pt x="7197640" y="7171069"/>
                  </a:cubicBezTo>
                  <a:cubicBezTo>
                    <a:pt x="7197640" y="7171069"/>
                    <a:pt x="6651438" y="8198026"/>
                    <a:pt x="6869738" y="9195833"/>
                  </a:cubicBezTo>
                  <a:lnTo>
                    <a:pt x="6870371" y="9198359"/>
                  </a:lnTo>
                  <a:lnTo>
                    <a:pt x="3385883" y="9198359"/>
                  </a:lnTo>
                  <a:lnTo>
                    <a:pt x="3365487" y="9125670"/>
                  </a:lnTo>
                  <a:cubicBezTo>
                    <a:pt x="3245385" y="8752906"/>
                    <a:pt x="2992121" y="8385427"/>
                    <a:pt x="2459474" y="8406568"/>
                  </a:cubicBezTo>
                  <a:cubicBezTo>
                    <a:pt x="1394180" y="8448850"/>
                    <a:pt x="1292190" y="8763477"/>
                    <a:pt x="1036594" y="8364287"/>
                  </a:cubicBezTo>
                  <a:cubicBezTo>
                    <a:pt x="780998" y="7964475"/>
                    <a:pt x="1040325" y="7740630"/>
                    <a:pt x="868062" y="7570259"/>
                  </a:cubicBezTo>
                  <a:cubicBezTo>
                    <a:pt x="868062" y="7570259"/>
                    <a:pt x="605004" y="7434086"/>
                    <a:pt x="601273" y="7259985"/>
                  </a:cubicBezTo>
                  <a:cubicBezTo>
                    <a:pt x="597541" y="7085884"/>
                    <a:pt x="771670" y="7046710"/>
                    <a:pt x="771670" y="7046710"/>
                  </a:cubicBezTo>
                  <a:cubicBezTo>
                    <a:pt x="771670" y="7046710"/>
                    <a:pt x="488089" y="7036140"/>
                    <a:pt x="476895" y="6848360"/>
                  </a:cubicBezTo>
                  <a:cubicBezTo>
                    <a:pt x="466323" y="6659956"/>
                    <a:pt x="593810" y="6645656"/>
                    <a:pt x="295926" y="6521297"/>
                  </a:cubicBezTo>
                  <a:cubicBezTo>
                    <a:pt x="-2581" y="6397560"/>
                    <a:pt x="-87157" y="6283773"/>
                    <a:pt x="96921" y="5971012"/>
                  </a:cubicBezTo>
                  <a:cubicBezTo>
                    <a:pt x="281622" y="5658872"/>
                    <a:pt x="899779" y="4779038"/>
                    <a:pt x="828883" y="4402854"/>
                  </a:cubicBezTo>
                  <a:cubicBezTo>
                    <a:pt x="757367" y="4026671"/>
                    <a:pt x="-130068" y="1867811"/>
                    <a:pt x="2085097" y="632934"/>
                  </a:cubicBezTo>
                  <a:cubicBezTo>
                    <a:pt x="2846774" y="208231"/>
                    <a:pt x="3782022" y="-7587"/>
                    <a:pt x="4709219" y="204"/>
                  </a:cubicBezTo>
                  <a:close/>
                </a:path>
              </a:pathLst>
            </a:custGeom>
            <a:solidFill>
              <a:schemeClr val="bg1">
                <a:lumMod val="85000"/>
              </a:schemeClr>
            </a:solidFill>
            <a:ln>
              <a:noFill/>
            </a:ln>
            <a:effectLst/>
          </p:spPr>
          <p:txBody>
            <a:bodyPr wrap="square" anchor="ctr">
              <a:no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lang="en-US" sz="3266"/>
            </a:p>
          </p:txBody>
        </p:sp>
        <p:sp>
          <p:nvSpPr>
            <p:cNvPr id="12" name="Freeform 78">
              <a:extLst>
                <a:ext uri="{FF2B5EF4-FFF2-40B4-BE49-F238E27FC236}">
                  <a16:creationId xmlns:a16="http://schemas.microsoft.com/office/drawing/2014/main" id="{FF30E93F-CEA2-37E9-8208-8B9CCBA58DCF}"/>
                </a:ext>
              </a:extLst>
            </p:cNvPr>
            <p:cNvSpPr>
              <a:spLocks noChangeArrowheads="1"/>
            </p:cNvSpPr>
            <p:nvPr/>
          </p:nvSpPr>
          <p:spPr bwMode="auto">
            <a:xfrm flipH="1">
              <a:off x="8881408" y="2727659"/>
              <a:ext cx="1718439" cy="1203696"/>
            </a:xfrm>
            <a:custGeom>
              <a:avLst/>
              <a:gdLst>
                <a:gd name="connsiteX0" fmla="*/ 0 w 3081600"/>
                <a:gd name="connsiteY0" fmla="*/ 0 h 2158531"/>
                <a:gd name="connsiteX1" fmla="*/ 734914 w 3081600"/>
                <a:gd name="connsiteY1" fmla="*/ 0 h 2158531"/>
                <a:gd name="connsiteX2" fmla="*/ 621127 w 3081600"/>
                <a:gd name="connsiteY2" fmla="*/ 243129 h 2158531"/>
                <a:gd name="connsiteX3" fmla="*/ 1091026 w 3081600"/>
                <a:gd name="connsiteY3" fmla="*/ 615551 h 2158531"/>
                <a:gd name="connsiteX4" fmla="*/ 1560223 w 3081600"/>
                <a:gd name="connsiteY4" fmla="*/ 243129 h 2158531"/>
                <a:gd name="connsiteX5" fmla="*/ 1445733 w 3081600"/>
                <a:gd name="connsiteY5" fmla="*/ 0 h 2158531"/>
                <a:gd name="connsiteX6" fmla="*/ 2450152 w 3081600"/>
                <a:gd name="connsiteY6" fmla="*/ 0 h 2158531"/>
                <a:gd name="connsiteX7" fmla="*/ 2450152 w 3081600"/>
                <a:gd name="connsiteY7" fmla="*/ 974622 h 2158531"/>
                <a:gd name="connsiteX8" fmla="*/ 2459985 w 3081600"/>
                <a:gd name="connsiteY8" fmla="*/ 963379 h 2158531"/>
                <a:gd name="connsiteX9" fmla="*/ 2709334 w 3081600"/>
                <a:gd name="connsiteY9" fmla="*/ 842518 h 2158531"/>
                <a:gd name="connsiteX10" fmla="*/ 3081600 w 3081600"/>
                <a:gd name="connsiteY10" fmla="*/ 1311910 h 2158531"/>
                <a:gd name="connsiteX11" fmla="*/ 2709334 w 3081600"/>
                <a:gd name="connsiteY11" fmla="*/ 1782005 h 2158531"/>
                <a:gd name="connsiteX12" fmla="*/ 2459985 w 3081600"/>
                <a:gd name="connsiteY12" fmla="*/ 1660441 h 2158531"/>
                <a:gd name="connsiteX13" fmla="*/ 2450152 w 3081600"/>
                <a:gd name="connsiteY13" fmla="*/ 1649198 h 2158531"/>
                <a:gd name="connsiteX14" fmla="*/ 2450152 w 3081600"/>
                <a:gd name="connsiteY14" fmla="*/ 2158531 h 2158531"/>
                <a:gd name="connsiteX15" fmla="*/ 2420529 w 3081600"/>
                <a:gd name="connsiteY15" fmla="*/ 2152181 h 2158531"/>
                <a:gd name="connsiteX16" fmla="*/ 2158580 w 3081600"/>
                <a:gd name="connsiteY16" fmla="*/ 2049442 h 2158531"/>
                <a:gd name="connsiteX17" fmla="*/ 1521459 w 3081600"/>
                <a:gd name="connsiteY17" fmla="*/ 1356691 h 2158531"/>
                <a:gd name="connsiteX18" fmla="*/ 261364 w 3081600"/>
                <a:gd name="connsiteY18" fmla="*/ 679063 h 2158531"/>
                <a:gd name="connsiteX19" fmla="*/ 39884 w 3081600"/>
                <a:gd name="connsiteY19" fmla="*/ 97543 h 215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81600" h="2158531">
                  <a:moveTo>
                    <a:pt x="0" y="0"/>
                  </a:moveTo>
                  <a:lnTo>
                    <a:pt x="734914" y="0"/>
                  </a:lnTo>
                  <a:cubicBezTo>
                    <a:pt x="663973" y="65350"/>
                    <a:pt x="621127" y="150374"/>
                    <a:pt x="621127" y="243129"/>
                  </a:cubicBezTo>
                  <a:cubicBezTo>
                    <a:pt x="621127" y="448312"/>
                    <a:pt x="831142" y="615551"/>
                    <a:pt x="1091026" y="615551"/>
                  </a:cubicBezTo>
                  <a:cubicBezTo>
                    <a:pt x="1349506" y="615551"/>
                    <a:pt x="1560223" y="448312"/>
                    <a:pt x="1560223" y="243129"/>
                  </a:cubicBezTo>
                  <a:cubicBezTo>
                    <a:pt x="1560223" y="150374"/>
                    <a:pt x="1517377" y="65350"/>
                    <a:pt x="1445733" y="0"/>
                  </a:cubicBezTo>
                  <a:lnTo>
                    <a:pt x="2450152" y="0"/>
                  </a:lnTo>
                  <a:lnTo>
                    <a:pt x="2450152" y="974622"/>
                  </a:lnTo>
                  <a:cubicBezTo>
                    <a:pt x="2453664" y="970406"/>
                    <a:pt x="2457176" y="966893"/>
                    <a:pt x="2459985" y="963379"/>
                  </a:cubicBezTo>
                  <a:cubicBezTo>
                    <a:pt x="2526010" y="888192"/>
                    <a:pt x="2613106" y="842518"/>
                    <a:pt x="2709334" y="842518"/>
                  </a:cubicBezTo>
                  <a:cubicBezTo>
                    <a:pt x="2914432" y="842518"/>
                    <a:pt x="3081600" y="1052620"/>
                    <a:pt x="3081600" y="1311910"/>
                  </a:cubicBezTo>
                  <a:cubicBezTo>
                    <a:pt x="3081600" y="1571200"/>
                    <a:pt x="2914432" y="1782005"/>
                    <a:pt x="2709334" y="1782005"/>
                  </a:cubicBezTo>
                  <a:cubicBezTo>
                    <a:pt x="2613106" y="1782005"/>
                    <a:pt x="2526010" y="1735628"/>
                    <a:pt x="2459985" y="1660441"/>
                  </a:cubicBezTo>
                  <a:cubicBezTo>
                    <a:pt x="2457176" y="1656928"/>
                    <a:pt x="2453664" y="1652712"/>
                    <a:pt x="2450152" y="1649198"/>
                  </a:cubicBezTo>
                  <a:lnTo>
                    <a:pt x="2450152" y="2158531"/>
                  </a:lnTo>
                  <a:lnTo>
                    <a:pt x="2420529" y="2152181"/>
                  </a:lnTo>
                  <a:cubicBezTo>
                    <a:pt x="2251303" y="2110325"/>
                    <a:pt x="2158580" y="2049442"/>
                    <a:pt x="2158580" y="2049442"/>
                  </a:cubicBezTo>
                  <a:cubicBezTo>
                    <a:pt x="1438526" y="2007486"/>
                    <a:pt x="1521459" y="1356691"/>
                    <a:pt x="1521459" y="1356691"/>
                  </a:cubicBezTo>
                  <a:cubicBezTo>
                    <a:pt x="178431" y="1440114"/>
                    <a:pt x="261364" y="679063"/>
                    <a:pt x="261364" y="679063"/>
                  </a:cubicBezTo>
                  <a:cubicBezTo>
                    <a:pt x="-112323" y="484898"/>
                    <a:pt x="39884" y="97543"/>
                    <a:pt x="39884" y="97543"/>
                  </a:cubicBezTo>
                  <a:close/>
                </a:path>
              </a:pathLst>
            </a:custGeom>
            <a:solidFill>
              <a:schemeClr val="accent6"/>
            </a:solidFill>
            <a:ln w="76200">
              <a:solidFill>
                <a:schemeClr val="bg1"/>
              </a:solidFill>
            </a:ln>
            <a:effectLst/>
          </p:spPr>
          <p:txBody>
            <a:bodyPr wrap="square" anchor="ctr">
              <a:no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lang="en-US" sz="3266"/>
            </a:p>
          </p:txBody>
        </p:sp>
        <p:sp>
          <p:nvSpPr>
            <p:cNvPr id="13" name="Freeform 76">
              <a:extLst>
                <a:ext uri="{FF2B5EF4-FFF2-40B4-BE49-F238E27FC236}">
                  <a16:creationId xmlns:a16="http://schemas.microsoft.com/office/drawing/2014/main" id="{DBCC41F5-8C2D-9E74-09DE-EC269CB7BD9F}"/>
                </a:ext>
              </a:extLst>
            </p:cNvPr>
            <p:cNvSpPr>
              <a:spLocks noChangeArrowheads="1"/>
            </p:cNvSpPr>
            <p:nvPr/>
          </p:nvSpPr>
          <p:spPr bwMode="auto">
            <a:xfrm flipH="1">
              <a:off x="6528623" y="1422433"/>
              <a:ext cx="1135572" cy="1668438"/>
            </a:xfrm>
            <a:custGeom>
              <a:avLst/>
              <a:gdLst>
                <a:gd name="connsiteX0" fmla="*/ 0 w 2036369"/>
                <a:gd name="connsiteY0" fmla="*/ 0 h 2991932"/>
                <a:gd name="connsiteX1" fmla="*/ 12922 w 2036369"/>
                <a:gd name="connsiteY1" fmla="*/ 3469 h 2991932"/>
                <a:gd name="connsiteX2" fmla="*/ 958695 w 2036369"/>
                <a:gd name="connsiteY2" fmla="*/ 839331 h 2991932"/>
                <a:gd name="connsiteX3" fmla="*/ 1498736 w 2036369"/>
                <a:gd name="connsiteY3" fmla="*/ 1600869 h 2991932"/>
                <a:gd name="connsiteX4" fmla="*/ 2028623 w 2036369"/>
                <a:gd name="connsiteY4" fmla="*/ 2342894 h 2991932"/>
                <a:gd name="connsiteX5" fmla="*/ 2036369 w 2036369"/>
                <a:gd name="connsiteY5" fmla="*/ 2376382 h 2991932"/>
                <a:gd name="connsiteX6" fmla="*/ 1722231 w 2036369"/>
                <a:gd name="connsiteY6" fmla="*/ 2376382 h 2991932"/>
                <a:gd name="connsiteX7" fmla="*/ 1836017 w 2036369"/>
                <a:gd name="connsiteY7" fmla="*/ 2619510 h 2991932"/>
                <a:gd name="connsiteX8" fmla="*/ 1366126 w 2036369"/>
                <a:gd name="connsiteY8" fmla="*/ 2991932 h 2991932"/>
                <a:gd name="connsiteX9" fmla="*/ 896937 w 2036369"/>
                <a:gd name="connsiteY9" fmla="*/ 2619510 h 2991932"/>
                <a:gd name="connsiteX10" fmla="*/ 1010722 w 2036369"/>
                <a:gd name="connsiteY10" fmla="*/ 2376382 h 2991932"/>
                <a:gd name="connsiteX11" fmla="*/ 0 w 2036369"/>
                <a:gd name="connsiteY11" fmla="*/ 2376382 h 2991932"/>
                <a:gd name="connsiteX12" fmla="*/ 0 w 2036369"/>
                <a:gd name="connsiteY12" fmla="*/ 1381382 h 2991932"/>
                <a:gd name="connsiteX13" fmla="*/ 217035 w 2036369"/>
                <a:gd name="connsiteY13" fmla="*/ 1469920 h 2991932"/>
                <a:gd name="connsiteX14" fmla="*/ 589998 w 2036369"/>
                <a:gd name="connsiteY14" fmla="*/ 999825 h 2991932"/>
                <a:gd name="connsiteX15" fmla="*/ 217035 w 2036369"/>
                <a:gd name="connsiteY15" fmla="*/ 530433 h 2991932"/>
                <a:gd name="connsiteX16" fmla="*/ 0 w 2036369"/>
                <a:gd name="connsiteY16" fmla="*/ 618268 h 299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6369" h="2991932">
                  <a:moveTo>
                    <a:pt x="0" y="0"/>
                  </a:moveTo>
                  <a:lnTo>
                    <a:pt x="12922" y="3469"/>
                  </a:lnTo>
                  <a:cubicBezTo>
                    <a:pt x="684073" y="230813"/>
                    <a:pt x="958695" y="839331"/>
                    <a:pt x="958695" y="839331"/>
                  </a:cubicBezTo>
                  <a:cubicBezTo>
                    <a:pt x="1457269" y="839331"/>
                    <a:pt x="1498736" y="1600869"/>
                    <a:pt x="1498736" y="1600869"/>
                  </a:cubicBezTo>
                  <a:cubicBezTo>
                    <a:pt x="1830956" y="1694538"/>
                    <a:pt x="1976577" y="2130678"/>
                    <a:pt x="2028623" y="2342894"/>
                  </a:cubicBezTo>
                  <a:lnTo>
                    <a:pt x="2036369" y="2376382"/>
                  </a:lnTo>
                  <a:lnTo>
                    <a:pt x="1722231" y="2376382"/>
                  </a:lnTo>
                  <a:cubicBezTo>
                    <a:pt x="1793172" y="2441731"/>
                    <a:pt x="1836017" y="2526756"/>
                    <a:pt x="1836017" y="2619510"/>
                  </a:cubicBezTo>
                  <a:cubicBezTo>
                    <a:pt x="1836017" y="2824694"/>
                    <a:pt x="1626006" y="2991932"/>
                    <a:pt x="1366126" y="2991932"/>
                  </a:cubicBezTo>
                  <a:cubicBezTo>
                    <a:pt x="1107651" y="2991932"/>
                    <a:pt x="896937" y="2824694"/>
                    <a:pt x="896937" y="2619510"/>
                  </a:cubicBezTo>
                  <a:cubicBezTo>
                    <a:pt x="896937" y="2526756"/>
                    <a:pt x="939782" y="2441731"/>
                    <a:pt x="1010722" y="2376382"/>
                  </a:cubicBezTo>
                  <a:lnTo>
                    <a:pt x="0" y="2376382"/>
                  </a:lnTo>
                  <a:lnTo>
                    <a:pt x="0" y="1381382"/>
                  </a:lnTo>
                  <a:cubicBezTo>
                    <a:pt x="61107" y="1436894"/>
                    <a:pt x="136261" y="1469920"/>
                    <a:pt x="217035" y="1469920"/>
                  </a:cubicBezTo>
                  <a:cubicBezTo>
                    <a:pt x="422832" y="1469920"/>
                    <a:pt x="589998" y="1259115"/>
                    <a:pt x="589998" y="999825"/>
                  </a:cubicBezTo>
                  <a:cubicBezTo>
                    <a:pt x="589998" y="740535"/>
                    <a:pt x="422832" y="530433"/>
                    <a:pt x="217035" y="530433"/>
                  </a:cubicBezTo>
                  <a:cubicBezTo>
                    <a:pt x="136261" y="530433"/>
                    <a:pt x="61107" y="562756"/>
                    <a:pt x="0" y="618268"/>
                  </a:cubicBezTo>
                  <a:close/>
                </a:path>
              </a:pathLst>
            </a:custGeom>
            <a:solidFill>
              <a:schemeClr val="accent3"/>
            </a:solidFill>
            <a:ln w="76200">
              <a:solidFill>
                <a:schemeClr val="bg1"/>
              </a:solidFill>
            </a:ln>
            <a:effectLst/>
          </p:spPr>
          <p:txBody>
            <a:bodyPr wrap="square" anchor="ctr">
              <a:no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lang="en-US" sz="3266"/>
            </a:p>
          </p:txBody>
        </p:sp>
        <p:sp>
          <p:nvSpPr>
            <p:cNvPr id="14" name="Freeform 73">
              <a:extLst>
                <a:ext uri="{FF2B5EF4-FFF2-40B4-BE49-F238E27FC236}">
                  <a16:creationId xmlns:a16="http://schemas.microsoft.com/office/drawing/2014/main" id="{4C3B026A-F472-0F3E-0E17-519D325B4795}"/>
                </a:ext>
              </a:extLst>
            </p:cNvPr>
            <p:cNvSpPr>
              <a:spLocks noChangeArrowheads="1"/>
            </p:cNvSpPr>
            <p:nvPr/>
          </p:nvSpPr>
          <p:spPr bwMode="auto">
            <a:xfrm>
              <a:off x="7368747" y="1356586"/>
              <a:ext cx="2148858" cy="1399123"/>
            </a:xfrm>
            <a:custGeom>
              <a:avLst/>
              <a:gdLst>
                <a:gd name="connsiteX0" fmla="*/ 1670189 w 3853452"/>
                <a:gd name="connsiteY0" fmla="*/ 3 h 2508981"/>
                <a:gd name="connsiteX1" fmla="*/ 2090495 w 3853452"/>
                <a:gd name="connsiteY1" fmla="*/ 156254 h 2508981"/>
                <a:gd name="connsiteX2" fmla="*/ 3069967 w 3853452"/>
                <a:gd name="connsiteY2" fmla="*/ 85249 h 2508981"/>
                <a:gd name="connsiteX3" fmla="*/ 3254183 w 3853452"/>
                <a:gd name="connsiteY3" fmla="*/ 134709 h 2508981"/>
                <a:gd name="connsiteX4" fmla="*/ 3254183 w 3853452"/>
                <a:gd name="connsiteY4" fmla="*/ 760653 h 2508981"/>
                <a:gd name="connsiteX5" fmla="*/ 3264018 w 3853452"/>
                <a:gd name="connsiteY5" fmla="*/ 751522 h 2508981"/>
                <a:gd name="connsiteX6" fmla="*/ 3480402 w 3853452"/>
                <a:gd name="connsiteY6" fmla="*/ 663719 h 2508981"/>
                <a:gd name="connsiteX7" fmla="*/ 3853452 w 3853452"/>
                <a:gd name="connsiteY7" fmla="*/ 1132937 h 2508981"/>
                <a:gd name="connsiteX8" fmla="*/ 3480402 w 3853452"/>
                <a:gd name="connsiteY8" fmla="*/ 1602857 h 2508981"/>
                <a:gd name="connsiteX9" fmla="*/ 3264018 w 3853452"/>
                <a:gd name="connsiteY9" fmla="*/ 1514352 h 2508981"/>
                <a:gd name="connsiteX10" fmla="*/ 3254183 w 3853452"/>
                <a:gd name="connsiteY10" fmla="*/ 1505220 h 2508981"/>
                <a:gd name="connsiteX11" fmla="*/ 3254183 w 3853452"/>
                <a:gd name="connsiteY11" fmla="*/ 2508981 h 2508981"/>
                <a:gd name="connsiteX12" fmla="*/ 2292400 w 3853452"/>
                <a:gd name="connsiteY12" fmla="*/ 2508981 h 2508981"/>
                <a:gd name="connsiteX13" fmla="*/ 2406212 w 3853452"/>
                <a:gd name="connsiteY13" fmla="*/ 2266645 h 2508981"/>
                <a:gd name="connsiteX14" fmla="*/ 1936211 w 3853452"/>
                <a:gd name="connsiteY14" fmla="*/ 1893659 h 2508981"/>
                <a:gd name="connsiteX15" fmla="*/ 1466911 w 3853452"/>
                <a:gd name="connsiteY15" fmla="*/ 2266645 h 2508981"/>
                <a:gd name="connsiteX16" fmla="*/ 1581426 w 3853452"/>
                <a:gd name="connsiteY16" fmla="*/ 2508981 h 2508981"/>
                <a:gd name="connsiteX17" fmla="*/ 609105 w 3853452"/>
                <a:gd name="connsiteY17" fmla="*/ 2508981 h 2508981"/>
                <a:gd name="connsiteX18" fmla="*/ 609105 w 3853452"/>
                <a:gd name="connsiteY18" fmla="*/ 1496089 h 2508981"/>
                <a:gd name="connsiteX19" fmla="*/ 599270 w 3853452"/>
                <a:gd name="connsiteY19" fmla="*/ 1505220 h 2508981"/>
                <a:gd name="connsiteX20" fmla="*/ 373051 w 3853452"/>
                <a:gd name="connsiteY20" fmla="*/ 1602857 h 2508981"/>
                <a:gd name="connsiteX21" fmla="*/ 0 w 3853452"/>
                <a:gd name="connsiteY21" fmla="*/ 1132937 h 2508981"/>
                <a:gd name="connsiteX22" fmla="*/ 373051 w 3853452"/>
                <a:gd name="connsiteY22" fmla="*/ 663719 h 2508981"/>
                <a:gd name="connsiteX23" fmla="*/ 599270 w 3853452"/>
                <a:gd name="connsiteY23" fmla="*/ 760653 h 2508981"/>
                <a:gd name="connsiteX24" fmla="*/ 609105 w 3853452"/>
                <a:gd name="connsiteY24" fmla="*/ 770487 h 2508981"/>
                <a:gd name="connsiteX25" fmla="*/ 609105 w 3853452"/>
                <a:gd name="connsiteY25" fmla="*/ 268384 h 2508981"/>
                <a:gd name="connsiteX26" fmla="*/ 633107 w 3853452"/>
                <a:gd name="connsiteY26" fmla="*/ 221786 h 2508981"/>
                <a:gd name="connsiteX27" fmla="*/ 1287996 w 3853452"/>
                <a:gd name="connsiteY27" fmla="*/ 128446 h 2508981"/>
                <a:gd name="connsiteX28" fmla="*/ 1670189 w 3853452"/>
                <a:gd name="connsiteY28" fmla="*/ 3 h 250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53452" h="2508981">
                  <a:moveTo>
                    <a:pt x="1670189" y="3"/>
                  </a:moveTo>
                  <a:cubicBezTo>
                    <a:pt x="1920326" y="-775"/>
                    <a:pt x="2090495" y="156254"/>
                    <a:pt x="2090495" y="156254"/>
                  </a:cubicBezTo>
                  <a:cubicBezTo>
                    <a:pt x="2474792" y="38560"/>
                    <a:pt x="2799329" y="30754"/>
                    <a:pt x="3069967" y="85249"/>
                  </a:cubicBezTo>
                  <a:lnTo>
                    <a:pt x="3254183" y="134709"/>
                  </a:lnTo>
                  <a:lnTo>
                    <a:pt x="3254183" y="760653"/>
                  </a:lnTo>
                  <a:cubicBezTo>
                    <a:pt x="3256993" y="757141"/>
                    <a:pt x="3260506" y="754331"/>
                    <a:pt x="3264018" y="751522"/>
                  </a:cubicBezTo>
                  <a:cubicBezTo>
                    <a:pt x="3324437" y="696030"/>
                    <a:pt x="3399609" y="663719"/>
                    <a:pt x="3480402" y="663719"/>
                  </a:cubicBezTo>
                  <a:cubicBezTo>
                    <a:pt x="3686247" y="663719"/>
                    <a:pt x="3853452" y="873743"/>
                    <a:pt x="3853452" y="1132937"/>
                  </a:cubicBezTo>
                  <a:cubicBezTo>
                    <a:pt x="3853452" y="1392130"/>
                    <a:pt x="3686247" y="1602857"/>
                    <a:pt x="3480402" y="1602857"/>
                  </a:cubicBezTo>
                  <a:cubicBezTo>
                    <a:pt x="3399609" y="1602857"/>
                    <a:pt x="3324437" y="1569843"/>
                    <a:pt x="3264018" y="1514352"/>
                  </a:cubicBezTo>
                  <a:cubicBezTo>
                    <a:pt x="3260506" y="1511542"/>
                    <a:pt x="3256993" y="1508732"/>
                    <a:pt x="3254183" y="1505220"/>
                  </a:cubicBezTo>
                  <a:lnTo>
                    <a:pt x="3254183" y="2508981"/>
                  </a:lnTo>
                  <a:lnTo>
                    <a:pt x="2292400" y="2508981"/>
                  </a:lnTo>
                  <a:cubicBezTo>
                    <a:pt x="2363357" y="2443655"/>
                    <a:pt x="2406212" y="2359365"/>
                    <a:pt x="2406212" y="2266645"/>
                  </a:cubicBezTo>
                  <a:cubicBezTo>
                    <a:pt x="2406212" y="2060836"/>
                    <a:pt x="2196152" y="1893659"/>
                    <a:pt x="1936211" y="1893659"/>
                  </a:cubicBezTo>
                  <a:cubicBezTo>
                    <a:pt x="1677674" y="1893659"/>
                    <a:pt x="1466911" y="2060836"/>
                    <a:pt x="1466911" y="2266645"/>
                  </a:cubicBezTo>
                  <a:cubicBezTo>
                    <a:pt x="1466911" y="2359365"/>
                    <a:pt x="1509766" y="2443655"/>
                    <a:pt x="1581426" y="2508981"/>
                  </a:cubicBezTo>
                  <a:lnTo>
                    <a:pt x="609105" y="2508981"/>
                  </a:lnTo>
                  <a:lnTo>
                    <a:pt x="609105" y="1496089"/>
                  </a:lnTo>
                  <a:lnTo>
                    <a:pt x="599270" y="1505220"/>
                  </a:lnTo>
                  <a:cubicBezTo>
                    <a:pt x="536743" y="1566331"/>
                    <a:pt x="458059" y="1602857"/>
                    <a:pt x="373051" y="1602857"/>
                  </a:cubicBezTo>
                  <a:cubicBezTo>
                    <a:pt x="166503" y="1602857"/>
                    <a:pt x="0" y="1392130"/>
                    <a:pt x="0" y="1132937"/>
                  </a:cubicBezTo>
                  <a:cubicBezTo>
                    <a:pt x="0" y="873743"/>
                    <a:pt x="166503" y="663719"/>
                    <a:pt x="373051" y="663719"/>
                  </a:cubicBezTo>
                  <a:cubicBezTo>
                    <a:pt x="458059" y="663719"/>
                    <a:pt x="536743" y="700245"/>
                    <a:pt x="599270" y="760653"/>
                  </a:cubicBezTo>
                  <a:cubicBezTo>
                    <a:pt x="602783" y="764165"/>
                    <a:pt x="605593" y="766975"/>
                    <a:pt x="609105" y="770487"/>
                  </a:cubicBezTo>
                  <a:lnTo>
                    <a:pt x="609105" y="268384"/>
                  </a:lnTo>
                  <a:lnTo>
                    <a:pt x="633107" y="221786"/>
                  </a:lnTo>
                  <a:cubicBezTo>
                    <a:pt x="837362" y="-102664"/>
                    <a:pt x="1287996" y="128446"/>
                    <a:pt x="1287996" y="128446"/>
                  </a:cubicBezTo>
                  <a:cubicBezTo>
                    <a:pt x="1426269" y="33315"/>
                    <a:pt x="1556490" y="357"/>
                    <a:pt x="1670189" y="3"/>
                  </a:cubicBezTo>
                  <a:close/>
                </a:path>
              </a:pathLst>
            </a:custGeom>
            <a:solidFill>
              <a:schemeClr val="accent2"/>
            </a:solidFill>
            <a:ln w="76200">
              <a:solidFill>
                <a:schemeClr val="bg1"/>
              </a:solidFill>
            </a:ln>
            <a:effectLst/>
          </p:spPr>
          <p:txBody>
            <a:bodyPr wrap="square" anchor="ctr">
              <a:no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lang="en-US" sz="3266"/>
            </a:p>
          </p:txBody>
        </p:sp>
        <p:sp>
          <p:nvSpPr>
            <p:cNvPr id="23" name="Freeform 71">
              <a:extLst>
                <a:ext uri="{FF2B5EF4-FFF2-40B4-BE49-F238E27FC236}">
                  <a16:creationId xmlns:a16="http://schemas.microsoft.com/office/drawing/2014/main" id="{9389A94C-96BF-E8D1-BCC0-2B9D33B7A5B1}"/>
                </a:ext>
              </a:extLst>
            </p:cNvPr>
            <p:cNvSpPr>
              <a:spLocks noChangeArrowheads="1"/>
            </p:cNvSpPr>
            <p:nvPr/>
          </p:nvSpPr>
          <p:spPr bwMode="auto">
            <a:xfrm flipH="1">
              <a:off x="9222157" y="1440800"/>
              <a:ext cx="1402976" cy="1625530"/>
            </a:xfrm>
            <a:custGeom>
              <a:avLst/>
              <a:gdLst>
                <a:gd name="connsiteX0" fmla="*/ 2177256 w 2515893"/>
                <a:gd name="connsiteY0" fmla="*/ 602 h 2914988"/>
                <a:gd name="connsiteX1" fmla="*/ 2501999 w 2515893"/>
                <a:gd name="connsiteY1" fmla="*/ 83784 h 2914988"/>
                <a:gd name="connsiteX2" fmla="*/ 2515893 w 2515893"/>
                <a:gd name="connsiteY2" fmla="*/ 56810 h 2914988"/>
                <a:gd name="connsiteX3" fmla="*/ 2515893 w 2515893"/>
                <a:gd name="connsiteY3" fmla="*/ 550459 h 2914988"/>
                <a:gd name="connsiteX4" fmla="*/ 2289071 w 2515893"/>
                <a:gd name="connsiteY4" fmla="*/ 453489 h 2914988"/>
                <a:gd name="connsiteX5" fmla="*/ 1916885 w 2515893"/>
                <a:gd name="connsiteY5" fmla="*/ 922881 h 2914988"/>
                <a:gd name="connsiteX6" fmla="*/ 2289071 w 2515893"/>
                <a:gd name="connsiteY6" fmla="*/ 1392976 h 2914988"/>
                <a:gd name="connsiteX7" fmla="*/ 2515893 w 2515893"/>
                <a:gd name="connsiteY7" fmla="*/ 1295303 h 2914988"/>
                <a:gd name="connsiteX8" fmla="*/ 2515893 w 2515893"/>
                <a:gd name="connsiteY8" fmla="*/ 2299438 h 2914988"/>
                <a:gd name="connsiteX9" fmla="*/ 1511695 w 2515893"/>
                <a:gd name="connsiteY9" fmla="*/ 2299438 h 2914988"/>
                <a:gd name="connsiteX10" fmla="*/ 1625458 w 2515893"/>
                <a:gd name="connsiteY10" fmla="*/ 2542566 h 2914988"/>
                <a:gd name="connsiteX11" fmla="*/ 1155662 w 2515893"/>
                <a:gd name="connsiteY11" fmla="*/ 2914988 h 2914988"/>
                <a:gd name="connsiteX12" fmla="*/ 686568 w 2515893"/>
                <a:gd name="connsiteY12" fmla="*/ 2542566 h 2914988"/>
                <a:gd name="connsiteX13" fmla="*/ 801033 w 2515893"/>
                <a:gd name="connsiteY13" fmla="*/ 2299438 h 2914988"/>
                <a:gd name="connsiteX14" fmla="*/ 66442 w 2515893"/>
                <a:gd name="connsiteY14" fmla="*/ 2299438 h 2914988"/>
                <a:gd name="connsiteX15" fmla="*/ 41993 w 2515893"/>
                <a:gd name="connsiteY15" fmla="*/ 2239644 h 2914988"/>
                <a:gd name="connsiteX16" fmla="*/ 687716 w 2515893"/>
                <a:gd name="connsiteY16" fmla="*/ 1011680 h 2914988"/>
                <a:gd name="connsiteX17" fmla="*/ 1227757 w 2515893"/>
                <a:gd name="connsiteY17" fmla="*/ 513095 h 2914988"/>
                <a:gd name="connsiteX18" fmla="*/ 1920004 w 2515893"/>
                <a:gd name="connsiteY18" fmla="*/ 167207 h 2914988"/>
                <a:gd name="connsiteX19" fmla="*/ 2177256 w 2515893"/>
                <a:gd name="connsiteY19" fmla="*/ 602 h 2914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15893" h="2914988">
                  <a:moveTo>
                    <a:pt x="2177256" y="602"/>
                  </a:moveTo>
                  <a:cubicBezTo>
                    <a:pt x="2339639" y="-8260"/>
                    <a:pt x="2501999" y="83784"/>
                    <a:pt x="2501999" y="83784"/>
                  </a:cubicBezTo>
                  <a:lnTo>
                    <a:pt x="2515893" y="56810"/>
                  </a:lnTo>
                  <a:lnTo>
                    <a:pt x="2515893" y="550459"/>
                  </a:lnTo>
                  <a:cubicBezTo>
                    <a:pt x="2452691" y="490028"/>
                    <a:pt x="2374743" y="453489"/>
                    <a:pt x="2289071" y="453489"/>
                  </a:cubicBezTo>
                  <a:cubicBezTo>
                    <a:pt x="2083315" y="453489"/>
                    <a:pt x="1916885" y="663591"/>
                    <a:pt x="1916885" y="922881"/>
                  </a:cubicBezTo>
                  <a:cubicBezTo>
                    <a:pt x="1916885" y="1182171"/>
                    <a:pt x="2083315" y="1392976"/>
                    <a:pt x="2289071" y="1392976"/>
                  </a:cubicBezTo>
                  <a:cubicBezTo>
                    <a:pt x="2374743" y="1392976"/>
                    <a:pt x="2452691" y="1356437"/>
                    <a:pt x="2515893" y="1295303"/>
                  </a:cubicBezTo>
                  <a:lnTo>
                    <a:pt x="2515893" y="2299438"/>
                  </a:lnTo>
                  <a:lnTo>
                    <a:pt x="1511695" y="2299438"/>
                  </a:lnTo>
                  <a:cubicBezTo>
                    <a:pt x="1582621" y="2364787"/>
                    <a:pt x="1625458" y="2449812"/>
                    <a:pt x="1625458" y="2542566"/>
                  </a:cubicBezTo>
                  <a:cubicBezTo>
                    <a:pt x="1625458" y="2747750"/>
                    <a:pt x="1415489" y="2914988"/>
                    <a:pt x="1155662" y="2914988"/>
                  </a:cubicBezTo>
                  <a:cubicBezTo>
                    <a:pt x="896537" y="2914988"/>
                    <a:pt x="686568" y="2747750"/>
                    <a:pt x="686568" y="2542566"/>
                  </a:cubicBezTo>
                  <a:cubicBezTo>
                    <a:pt x="686568" y="2449812"/>
                    <a:pt x="729405" y="2364787"/>
                    <a:pt x="801033" y="2299438"/>
                  </a:cubicBezTo>
                  <a:lnTo>
                    <a:pt x="66442" y="2299438"/>
                  </a:lnTo>
                  <a:lnTo>
                    <a:pt x="41993" y="2239644"/>
                  </a:lnTo>
                  <a:cubicBezTo>
                    <a:pt x="-200690" y="1474330"/>
                    <a:pt x="687716" y="1011680"/>
                    <a:pt x="687716" y="1011680"/>
                  </a:cubicBezTo>
                  <a:cubicBezTo>
                    <a:pt x="701376" y="457967"/>
                    <a:pt x="1227757" y="513095"/>
                    <a:pt x="1227757" y="513095"/>
                  </a:cubicBezTo>
                  <a:cubicBezTo>
                    <a:pt x="1393623" y="14997"/>
                    <a:pt x="1920004" y="167207"/>
                    <a:pt x="1920004" y="167207"/>
                  </a:cubicBezTo>
                  <a:cubicBezTo>
                    <a:pt x="1982387" y="47561"/>
                    <a:pt x="2079826" y="5918"/>
                    <a:pt x="2177256" y="602"/>
                  </a:cubicBezTo>
                  <a:close/>
                </a:path>
              </a:pathLst>
            </a:custGeom>
            <a:solidFill>
              <a:schemeClr val="accent1"/>
            </a:solidFill>
            <a:ln w="76200">
              <a:solidFill>
                <a:schemeClr val="bg1"/>
              </a:solidFill>
            </a:ln>
            <a:effectLst/>
          </p:spPr>
          <p:txBody>
            <a:bodyPr wrap="square" anchor="ctr">
              <a:no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lang="en-US" sz="3266"/>
            </a:p>
          </p:txBody>
        </p:sp>
        <p:sp>
          <p:nvSpPr>
            <p:cNvPr id="24" name="Freeform 132">
              <a:extLst>
                <a:ext uri="{FF2B5EF4-FFF2-40B4-BE49-F238E27FC236}">
                  <a16:creationId xmlns:a16="http://schemas.microsoft.com/office/drawing/2014/main" id="{DEF1E2BE-1FD0-5C3A-7978-8D982636F370}"/>
                </a:ext>
              </a:extLst>
            </p:cNvPr>
            <p:cNvSpPr>
              <a:spLocks noChangeArrowheads="1"/>
            </p:cNvSpPr>
            <p:nvPr/>
          </p:nvSpPr>
          <p:spPr bwMode="auto">
            <a:xfrm flipH="1">
              <a:off x="7762497" y="2457693"/>
              <a:ext cx="1475058" cy="3703724"/>
            </a:xfrm>
            <a:custGeom>
              <a:avLst/>
              <a:gdLst>
                <a:gd name="connsiteX0" fmla="*/ 1480544 w 2950116"/>
                <a:gd name="connsiteY0" fmla="*/ 0 h 7407439"/>
                <a:gd name="connsiteX1" fmla="*/ 2004888 w 2950116"/>
                <a:gd name="connsiteY1" fmla="*/ 416249 h 7407439"/>
                <a:gd name="connsiteX2" fmla="*/ 1877133 w 2950116"/>
                <a:gd name="connsiteY2" fmla="*/ 686693 h 7407439"/>
                <a:gd name="connsiteX3" fmla="*/ 2950116 w 2950116"/>
                <a:gd name="connsiteY3" fmla="*/ 686693 h 7407439"/>
                <a:gd name="connsiteX4" fmla="*/ 2950116 w 2950116"/>
                <a:gd name="connsiteY4" fmla="*/ 1773956 h 7407439"/>
                <a:gd name="connsiteX5" fmla="*/ 2661689 w 2950116"/>
                <a:gd name="connsiteY5" fmla="*/ 1626584 h 7407439"/>
                <a:gd name="connsiteX6" fmla="*/ 2245506 w 2950116"/>
                <a:gd name="connsiteY6" fmla="*/ 2150226 h 7407439"/>
                <a:gd name="connsiteX7" fmla="*/ 2661689 w 2950116"/>
                <a:gd name="connsiteY7" fmla="*/ 2673869 h 7407439"/>
                <a:gd name="connsiteX8" fmla="*/ 2950116 w 2950116"/>
                <a:gd name="connsiteY8" fmla="*/ 2526496 h 7407439"/>
                <a:gd name="connsiteX9" fmla="*/ 2950116 w 2950116"/>
                <a:gd name="connsiteY9" fmla="*/ 3648887 h 7407439"/>
                <a:gd name="connsiteX10" fmla="*/ 2950116 w 2950116"/>
                <a:gd name="connsiteY10" fmla="*/ 3649034 h 7407439"/>
                <a:gd name="connsiteX11" fmla="*/ 2950116 w 2950116"/>
                <a:gd name="connsiteY11" fmla="*/ 4079420 h 7407439"/>
                <a:gd name="connsiteX12" fmla="*/ 2907059 w 2950116"/>
                <a:gd name="connsiteY12" fmla="*/ 4094923 h 7407439"/>
                <a:gd name="connsiteX13" fmla="*/ 2623619 w 2950116"/>
                <a:gd name="connsiteY13" fmla="*/ 4084934 h 7407439"/>
                <a:gd name="connsiteX14" fmla="*/ 2700623 w 2950116"/>
                <a:gd name="connsiteY14" fmla="*/ 4194239 h 7407439"/>
                <a:gd name="connsiteX15" fmla="*/ 2712563 w 2950116"/>
                <a:gd name="connsiteY15" fmla="*/ 4219405 h 7407439"/>
                <a:gd name="connsiteX16" fmla="*/ 2715838 w 2950116"/>
                <a:gd name="connsiteY16" fmla="*/ 4221231 h 7407439"/>
                <a:gd name="connsiteX17" fmla="*/ 2919703 w 2950116"/>
                <a:gd name="connsiteY17" fmla="*/ 5478203 h 7407439"/>
                <a:gd name="connsiteX18" fmla="*/ 2924786 w 2950116"/>
                <a:gd name="connsiteY18" fmla="*/ 5796942 h 7407439"/>
                <a:gd name="connsiteX19" fmla="*/ 2924863 w 2950116"/>
                <a:gd name="connsiteY19" fmla="*/ 5796942 h 7407439"/>
                <a:gd name="connsiteX20" fmla="*/ 2924863 w 2950116"/>
                <a:gd name="connsiteY20" fmla="*/ 5801796 h 7407439"/>
                <a:gd name="connsiteX21" fmla="*/ 2924863 w 2950116"/>
                <a:gd name="connsiteY21" fmla="*/ 7407439 h 7407439"/>
                <a:gd name="connsiteX22" fmla="*/ 2670878 w 2950116"/>
                <a:gd name="connsiteY22" fmla="*/ 7407439 h 7407439"/>
                <a:gd name="connsiteX23" fmla="*/ 2416893 w 2950116"/>
                <a:gd name="connsiteY23" fmla="*/ 7407439 h 7407439"/>
                <a:gd name="connsiteX24" fmla="*/ 2416893 w 2950116"/>
                <a:gd name="connsiteY24" fmla="*/ 5801796 h 7407439"/>
                <a:gd name="connsiteX25" fmla="*/ 2416893 w 2950116"/>
                <a:gd name="connsiteY25" fmla="*/ 5796942 h 7407439"/>
                <a:gd name="connsiteX26" fmla="*/ 2416970 w 2950116"/>
                <a:gd name="connsiteY26" fmla="*/ 5796942 h 7407439"/>
                <a:gd name="connsiteX27" fmla="*/ 2422053 w 2950116"/>
                <a:gd name="connsiteY27" fmla="*/ 5478203 h 7407439"/>
                <a:gd name="connsiteX28" fmla="*/ 2451970 w 2950116"/>
                <a:gd name="connsiteY28" fmla="*/ 4996471 h 7407439"/>
                <a:gd name="connsiteX29" fmla="*/ 2435825 w 2950116"/>
                <a:gd name="connsiteY29" fmla="*/ 4867539 h 7407439"/>
                <a:gd name="connsiteX30" fmla="*/ 2384023 w 2950116"/>
                <a:gd name="connsiteY30" fmla="*/ 4747345 h 7407439"/>
                <a:gd name="connsiteX31" fmla="*/ 2384023 w 2950116"/>
                <a:gd name="connsiteY31" fmla="*/ 4747343 h 7407439"/>
                <a:gd name="connsiteX32" fmla="*/ 2322701 w 2950116"/>
                <a:gd name="connsiteY32" fmla="*/ 4605061 h 7407439"/>
                <a:gd name="connsiteX33" fmla="*/ 2021085 w 2950116"/>
                <a:gd name="connsiteY33" fmla="*/ 4081129 h 7407439"/>
                <a:gd name="connsiteX34" fmla="*/ 1984288 w 2950116"/>
                <a:gd name="connsiteY34" fmla="*/ 4029127 h 7407439"/>
                <a:gd name="connsiteX35" fmla="*/ 1965208 w 2950116"/>
                <a:gd name="connsiteY35" fmla="*/ 4002163 h 7407439"/>
                <a:gd name="connsiteX36" fmla="*/ 1712277 w 2950116"/>
                <a:gd name="connsiteY36" fmla="*/ 3699169 h 7407439"/>
                <a:gd name="connsiteX37" fmla="*/ 1079506 w 2950116"/>
                <a:gd name="connsiteY37" fmla="*/ 2973343 h 7407439"/>
                <a:gd name="connsiteX38" fmla="*/ 52886 w 2950116"/>
                <a:gd name="connsiteY38" fmla="*/ 3106375 h 7407439"/>
                <a:gd name="connsiteX39" fmla="*/ 0 w 2950116"/>
                <a:gd name="connsiteY39" fmla="*/ 3095038 h 7407439"/>
                <a:gd name="connsiteX40" fmla="*/ 0 w 2950116"/>
                <a:gd name="connsiteY40" fmla="*/ 2539038 h 7407439"/>
                <a:gd name="connsiteX41" fmla="*/ 277455 w 2950116"/>
                <a:gd name="connsiteY41" fmla="*/ 2673869 h 7407439"/>
                <a:gd name="connsiteX42" fmla="*/ 693638 w 2950116"/>
                <a:gd name="connsiteY42" fmla="*/ 2150226 h 7407439"/>
                <a:gd name="connsiteX43" fmla="*/ 277455 w 2950116"/>
                <a:gd name="connsiteY43" fmla="*/ 1626584 h 7407439"/>
                <a:gd name="connsiteX44" fmla="*/ 0 w 2950116"/>
                <a:gd name="connsiteY44" fmla="*/ 1761413 h 7407439"/>
                <a:gd name="connsiteX45" fmla="*/ 0 w 2950116"/>
                <a:gd name="connsiteY45" fmla="*/ 686693 h 7407439"/>
                <a:gd name="connsiteX46" fmla="*/ 1083956 w 2950116"/>
                <a:gd name="connsiteY46" fmla="*/ 686693 h 7407439"/>
                <a:gd name="connsiteX47" fmla="*/ 956985 w 2950116"/>
                <a:gd name="connsiteY47" fmla="*/ 416249 h 7407439"/>
                <a:gd name="connsiteX48" fmla="*/ 1480544 w 2950116"/>
                <a:gd name="connsiteY48" fmla="*/ 0 h 740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950116" h="7407439">
                  <a:moveTo>
                    <a:pt x="1480544" y="0"/>
                  </a:moveTo>
                  <a:cubicBezTo>
                    <a:pt x="1769757" y="0"/>
                    <a:pt x="2004888" y="185784"/>
                    <a:pt x="2004888" y="416249"/>
                  </a:cubicBezTo>
                  <a:cubicBezTo>
                    <a:pt x="2004888" y="519723"/>
                    <a:pt x="1957077" y="614575"/>
                    <a:pt x="1877133" y="686693"/>
                  </a:cubicBezTo>
                  <a:lnTo>
                    <a:pt x="2950116" y="686693"/>
                  </a:lnTo>
                  <a:lnTo>
                    <a:pt x="2950116" y="1773956"/>
                  </a:lnTo>
                  <a:cubicBezTo>
                    <a:pt x="2875658" y="1682240"/>
                    <a:pt x="2773767" y="1626584"/>
                    <a:pt x="2661689" y="1626584"/>
                  </a:cubicBezTo>
                  <a:cubicBezTo>
                    <a:pt x="2432044" y="1626584"/>
                    <a:pt x="2245506" y="1860969"/>
                    <a:pt x="2245506" y="2150226"/>
                  </a:cubicBezTo>
                  <a:cubicBezTo>
                    <a:pt x="2245506" y="2440267"/>
                    <a:pt x="2432044" y="2673869"/>
                    <a:pt x="2661689" y="2673869"/>
                  </a:cubicBezTo>
                  <a:cubicBezTo>
                    <a:pt x="2773767" y="2673869"/>
                    <a:pt x="2875658" y="2618212"/>
                    <a:pt x="2950116" y="2526496"/>
                  </a:cubicBezTo>
                  <a:lnTo>
                    <a:pt x="2950116" y="3648887"/>
                  </a:lnTo>
                  <a:lnTo>
                    <a:pt x="2950116" y="3649034"/>
                  </a:lnTo>
                  <a:lnTo>
                    <a:pt x="2950116" y="4079420"/>
                  </a:lnTo>
                  <a:lnTo>
                    <a:pt x="2907059" y="4094923"/>
                  </a:lnTo>
                  <a:cubicBezTo>
                    <a:pt x="2768355" y="4127229"/>
                    <a:pt x="2623619" y="4084934"/>
                    <a:pt x="2623619" y="4084934"/>
                  </a:cubicBezTo>
                  <a:cubicBezTo>
                    <a:pt x="2652523" y="4117784"/>
                    <a:pt x="2678062" y="4154731"/>
                    <a:pt x="2700623" y="4194239"/>
                  </a:cubicBezTo>
                  <a:lnTo>
                    <a:pt x="2712563" y="4219405"/>
                  </a:lnTo>
                  <a:lnTo>
                    <a:pt x="2715838" y="4221231"/>
                  </a:lnTo>
                  <a:cubicBezTo>
                    <a:pt x="2817987" y="4336582"/>
                    <a:pt x="2898980" y="4837997"/>
                    <a:pt x="2919703" y="5478203"/>
                  </a:cubicBezTo>
                  <a:lnTo>
                    <a:pt x="2924786" y="5796942"/>
                  </a:lnTo>
                  <a:lnTo>
                    <a:pt x="2924863" y="5796942"/>
                  </a:lnTo>
                  <a:lnTo>
                    <a:pt x="2924863" y="5801796"/>
                  </a:lnTo>
                  <a:lnTo>
                    <a:pt x="2924863" y="7407439"/>
                  </a:lnTo>
                  <a:lnTo>
                    <a:pt x="2670878" y="7407439"/>
                  </a:lnTo>
                  <a:lnTo>
                    <a:pt x="2416893" y="7407439"/>
                  </a:lnTo>
                  <a:lnTo>
                    <a:pt x="2416893" y="5801796"/>
                  </a:lnTo>
                  <a:lnTo>
                    <a:pt x="2416893" y="5796942"/>
                  </a:lnTo>
                  <a:lnTo>
                    <a:pt x="2416970" y="5796942"/>
                  </a:lnTo>
                  <a:lnTo>
                    <a:pt x="2422053" y="5478203"/>
                  </a:lnTo>
                  <a:lnTo>
                    <a:pt x="2451970" y="4996471"/>
                  </a:lnTo>
                  <a:lnTo>
                    <a:pt x="2435825" y="4867539"/>
                  </a:lnTo>
                  <a:lnTo>
                    <a:pt x="2384023" y="4747345"/>
                  </a:lnTo>
                  <a:lnTo>
                    <a:pt x="2384023" y="4747343"/>
                  </a:lnTo>
                  <a:lnTo>
                    <a:pt x="2322701" y="4605061"/>
                  </a:lnTo>
                  <a:cubicBezTo>
                    <a:pt x="2222967" y="4395491"/>
                    <a:pt x="2116612" y="4220066"/>
                    <a:pt x="2021085" y="4081129"/>
                  </a:cubicBezTo>
                  <a:lnTo>
                    <a:pt x="1984288" y="4029127"/>
                  </a:lnTo>
                  <a:lnTo>
                    <a:pt x="1965208" y="4002163"/>
                  </a:lnTo>
                  <a:cubicBezTo>
                    <a:pt x="1820414" y="3803363"/>
                    <a:pt x="1712277" y="3699169"/>
                    <a:pt x="1712277" y="3699169"/>
                  </a:cubicBezTo>
                  <a:cubicBezTo>
                    <a:pt x="940765" y="3390121"/>
                    <a:pt x="1079506" y="2973343"/>
                    <a:pt x="1079506" y="2973343"/>
                  </a:cubicBezTo>
                  <a:cubicBezTo>
                    <a:pt x="647231" y="3150719"/>
                    <a:pt x="296024" y="3150719"/>
                    <a:pt x="52886" y="3106375"/>
                  </a:cubicBezTo>
                  <a:lnTo>
                    <a:pt x="0" y="3095038"/>
                  </a:lnTo>
                  <a:lnTo>
                    <a:pt x="0" y="2539038"/>
                  </a:lnTo>
                  <a:cubicBezTo>
                    <a:pt x="72891" y="2622915"/>
                    <a:pt x="170078" y="2673869"/>
                    <a:pt x="277455" y="2673869"/>
                  </a:cubicBezTo>
                  <a:cubicBezTo>
                    <a:pt x="507100" y="2673869"/>
                    <a:pt x="693638" y="2440267"/>
                    <a:pt x="693638" y="2150226"/>
                  </a:cubicBezTo>
                  <a:cubicBezTo>
                    <a:pt x="693638" y="1860969"/>
                    <a:pt x="507100" y="1626584"/>
                    <a:pt x="277455" y="1626584"/>
                  </a:cubicBezTo>
                  <a:cubicBezTo>
                    <a:pt x="170078" y="1626584"/>
                    <a:pt x="72891" y="1677537"/>
                    <a:pt x="0" y="1761413"/>
                  </a:cubicBezTo>
                  <a:lnTo>
                    <a:pt x="0" y="686693"/>
                  </a:lnTo>
                  <a:lnTo>
                    <a:pt x="1083956" y="686693"/>
                  </a:lnTo>
                  <a:cubicBezTo>
                    <a:pt x="1004795" y="614575"/>
                    <a:pt x="956985" y="519723"/>
                    <a:pt x="956985" y="416249"/>
                  </a:cubicBezTo>
                  <a:cubicBezTo>
                    <a:pt x="956985" y="185784"/>
                    <a:pt x="1191333" y="0"/>
                    <a:pt x="1480544" y="0"/>
                  </a:cubicBezTo>
                  <a:close/>
                </a:path>
              </a:pathLst>
            </a:custGeom>
            <a:solidFill>
              <a:schemeClr val="accent5"/>
            </a:solidFill>
            <a:ln w="76200">
              <a:solidFill>
                <a:schemeClr val="bg1"/>
              </a:solidFill>
            </a:ln>
            <a:effectLst/>
          </p:spPr>
          <p:txBody>
            <a:bodyPr wrap="square" anchor="ctr">
              <a:no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lang="en-US" sz="3266"/>
            </a:p>
          </p:txBody>
        </p:sp>
        <p:sp>
          <p:nvSpPr>
            <p:cNvPr id="30" name="Freeform 93">
              <a:extLst>
                <a:ext uri="{FF2B5EF4-FFF2-40B4-BE49-F238E27FC236}">
                  <a16:creationId xmlns:a16="http://schemas.microsoft.com/office/drawing/2014/main" id="{9A73DF3F-26FA-A11E-322D-BFDF8729ABC4}"/>
                </a:ext>
              </a:extLst>
            </p:cNvPr>
            <p:cNvSpPr/>
            <p:nvPr/>
          </p:nvSpPr>
          <p:spPr>
            <a:xfrm flipH="1">
              <a:off x="6446466" y="2763081"/>
              <a:ext cx="1629066" cy="1696722"/>
            </a:xfrm>
            <a:custGeom>
              <a:avLst/>
              <a:gdLst>
                <a:gd name="connsiteX0" fmla="*/ 640717 w 2921329"/>
                <a:gd name="connsiteY0" fmla="*/ 0 h 3042653"/>
                <a:gd name="connsiteX1" fmla="*/ 1651673 w 2921329"/>
                <a:gd name="connsiteY1" fmla="*/ 0 h 3042653"/>
                <a:gd name="connsiteX2" fmla="*/ 1537861 w 2921329"/>
                <a:gd name="connsiteY2" fmla="*/ 243129 h 3042653"/>
                <a:gd name="connsiteX3" fmla="*/ 2007158 w 2921329"/>
                <a:gd name="connsiteY3" fmla="*/ 615551 h 3042653"/>
                <a:gd name="connsiteX4" fmla="*/ 2477158 w 2921329"/>
                <a:gd name="connsiteY4" fmla="*/ 243129 h 3042653"/>
                <a:gd name="connsiteX5" fmla="*/ 2363346 w 2921329"/>
                <a:gd name="connsiteY5" fmla="*/ 0 h 3042653"/>
                <a:gd name="connsiteX6" fmla="*/ 2677633 w 2921329"/>
                <a:gd name="connsiteY6" fmla="*/ 0 h 3042653"/>
                <a:gd name="connsiteX7" fmla="*/ 2681069 w 2921329"/>
                <a:gd name="connsiteY7" fmla="*/ 14860 h 3042653"/>
                <a:gd name="connsiteX8" fmla="*/ 2694254 w 2921329"/>
                <a:gd name="connsiteY8" fmla="*/ 83395 h 3042653"/>
                <a:gd name="connsiteX9" fmla="*/ 2804994 w 2921329"/>
                <a:gd name="connsiteY9" fmla="*/ 706383 h 3042653"/>
                <a:gd name="connsiteX10" fmla="*/ 2652300 w 2921329"/>
                <a:gd name="connsiteY10" fmla="*/ 1578664 h 3042653"/>
                <a:gd name="connsiteX11" fmla="*/ 1987859 w 2921329"/>
                <a:gd name="connsiteY11" fmla="*/ 1993826 h 3042653"/>
                <a:gd name="connsiteX12" fmla="*/ 1794186 w 2921329"/>
                <a:gd name="connsiteY12" fmla="*/ 2561687 h 3042653"/>
                <a:gd name="connsiteX13" fmla="*/ 1575019 w 2921329"/>
                <a:gd name="connsiteY13" fmla="*/ 2893650 h 3042653"/>
                <a:gd name="connsiteX14" fmla="*/ 1538809 w 2921329"/>
                <a:gd name="connsiteY14" fmla="*/ 2905321 h 3042653"/>
                <a:gd name="connsiteX15" fmla="*/ 1538809 w 2921329"/>
                <a:gd name="connsiteY15" fmla="*/ 2905320 h 3042653"/>
                <a:gd name="connsiteX16" fmla="*/ 1490688 w 2921329"/>
                <a:gd name="connsiteY16" fmla="*/ 2920829 h 3042653"/>
                <a:gd name="connsiteX17" fmla="*/ 797038 w 2921329"/>
                <a:gd name="connsiteY17" fmla="*/ 2908061 h 3042653"/>
                <a:gd name="connsiteX18" fmla="*/ 681107 w 2921329"/>
                <a:gd name="connsiteY18" fmla="*/ 3028835 h 3042653"/>
                <a:gd name="connsiteX19" fmla="*/ 642730 w 2921329"/>
                <a:gd name="connsiteY19" fmla="*/ 3042653 h 3042653"/>
                <a:gd name="connsiteX20" fmla="*/ 642730 w 2921329"/>
                <a:gd name="connsiteY20" fmla="*/ 2655441 h 3042653"/>
                <a:gd name="connsiteX21" fmla="*/ 640717 w 2921329"/>
                <a:gd name="connsiteY21" fmla="*/ 2655441 h 3042653"/>
                <a:gd name="connsiteX22" fmla="*/ 640717 w 2921329"/>
                <a:gd name="connsiteY22" fmla="*/ 1636550 h 3042653"/>
                <a:gd name="connsiteX23" fmla="*/ 631584 w 2921329"/>
                <a:gd name="connsiteY23" fmla="*/ 1649198 h 3042653"/>
                <a:gd name="connsiteX24" fmla="*/ 372346 w 2921329"/>
                <a:gd name="connsiteY24" fmla="*/ 1782005 h 3042653"/>
                <a:gd name="connsiteX25" fmla="*/ 0 w 2921329"/>
                <a:gd name="connsiteY25" fmla="*/ 1311910 h 3042653"/>
                <a:gd name="connsiteX26" fmla="*/ 372346 w 2921329"/>
                <a:gd name="connsiteY26" fmla="*/ 842518 h 3042653"/>
                <a:gd name="connsiteX27" fmla="*/ 631584 w 2921329"/>
                <a:gd name="connsiteY27" fmla="*/ 974622 h 3042653"/>
                <a:gd name="connsiteX28" fmla="*/ 640717 w 2921329"/>
                <a:gd name="connsiteY28" fmla="*/ 987270 h 3042653"/>
                <a:gd name="connsiteX29" fmla="*/ 640717 w 2921329"/>
                <a:gd name="connsiteY29" fmla="*/ 0 h 304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21329" h="3042653">
                  <a:moveTo>
                    <a:pt x="640717" y="0"/>
                  </a:moveTo>
                  <a:lnTo>
                    <a:pt x="1651673" y="0"/>
                  </a:lnTo>
                  <a:cubicBezTo>
                    <a:pt x="1580716" y="65350"/>
                    <a:pt x="1537861" y="150374"/>
                    <a:pt x="1537861" y="243129"/>
                  </a:cubicBezTo>
                  <a:cubicBezTo>
                    <a:pt x="1537861" y="448312"/>
                    <a:pt x="1748623" y="615551"/>
                    <a:pt x="2007158" y="615551"/>
                  </a:cubicBezTo>
                  <a:cubicBezTo>
                    <a:pt x="2267098" y="615551"/>
                    <a:pt x="2477158" y="448312"/>
                    <a:pt x="2477158" y="243129"/>
                  </a:cubicBezTo>
                  <a:cubicBezTo>
                    <a:pt x="2477158" y="150374"/>
                    <a:pt x="2434303" y="65350"/>
                    <a:pt x="2363346" y="0"/>
                  </a:cubicBezTo>
                  <a:lnTo>
                    <a:pt x="2677633" y="0"/>
                  </a:lnTo>
                  <a:lnTo>
                    <a:pt x="2681069" y="14860"/>
                  </a:lnTo>
                  <a:cubicBezTo>
                    <a:pt x="2690344" y="57600"/>
                    <a:pt x="2694254" y="83395"/>
                    <a:pt x="2694254" y="83395"/>
                  </a:cubicBezTo>
                  <a:cubicBezTo>
                    <a:pt x="3040134" y="277561"/>
                    <a:pt x="2804994" y="706383"/>
                    <a:pt x="2804994" y="706383"/>
                  </a:cubicBezTo>
                  <a:cubicBezTo>
                    <a:pt x="3137214" y="1357179"/>
                    <a:pt x="2652300" y="1578664"/>
                    <a:pt x="2652300" y="1578664"/>
                  </a:cubicBezTo>
                  <a:cubicBezTo>
                    <a:pt x="2652300" y="2215799"/>
                    <a:pt x="1987859" y="1993826"/>
                    <a:pt x="1987859" y="1993826"/>
                  </a:cubicBezTo>
                  <a:cubicBezTo>
                    <a:pt x="2195680" y="2409477"/>
                    <a:pt x="1794186" y="2561687"/>
                    <a:pt x="1794186" y="2561687"/>
                  </a:cubicBezTo>
                  <a:cubicBezTo>
                    <a:pt x="1802723" y="2739143"/>
                    <a:pt x="1708547" y="2839515"/>
                    <a:pt x="1575019" y="2893650"/>
                  </a:cubicBezTo>
                  <a:lnTo>
                    <a:pt x="1538809" y="2905321"/>
                  </a:lnTo>
                  <a:lnTo>
                    <a:pt x="1538809" y="2905320"/>
                  </a:lnTo>
                  <a:lnTo>
                    <a:pt x="1490688" y="2920829"/>
                  </a:lnTo>
                  <a:cubicBezTo>
                    <a:pt x="1197220" y="2994579"/>
                    <a:pt x="797038" y="2908061"/>
                    <a:pt x="797038" y="2908061"/>
                  </a:cubicBezTo>
                  <a:cubicBezTo>
                    <a:pt x="769353" y="2966847"/>
                    <a:pt x="727825" y="3004869"/>
                    <a:pt x="681107" y="3028835"/>
                  </a:cubicBezTo>
                  <a:lnTo>
                    <a:pt x="642730" y="3042653"/>
                  </a:lnTo>
                  <a:lnTo>
                    <a:pt x="642730" y="2655441"/>
                  </a:lnTo>
                  <a:lnTo>
                    <a:pt x="640717" y="2655441"/>
                  </a:lnTo>
                  <a:lnTo>
                    <a:pt x="640717" y="1636550"/>
                  </a:lnTo>
                  <a:cubicBezTo>
                    <a:pt x="637907" y="1640766"/>
                    <a:pt x="634394" y="1644982"/>
                    <a:pt x="631584" y="1649198"/>
                  </a:cubicBezTo>
                  <a:cubicBezTo>
                    <a:pt x="564140" y="1731412"/>
                    <a:pt x="472810" y="1782005"/>
                    <a:pt x="372346" y="1782005"/>
                  </a:cubicBezTo>
                  <a:cubicBezTo>
                    <a:pt x="166502" y="1782005"/>
                    <a:pt x="0" y="1571200"/>
                    <a:pt x="0" y="1311910"/>
                  </a:cubicBezTo>
                  <a:cubicBezTo>
                    <a:pt x="0" y="1052620"/>
                    <a:pt x="166502" y="842518"/>
                    <a:pt x="372346" y="842518"/>
                  </a:cubicBezTo>
                  <a:cubicBezTo>
                    <a:pt x="472810" y="842518"/>
                    <a:pt x="564140" y="892408"/>
                    <a:pt x="631584" y="974622"/>
                  </a:cubicBezTo>
                  <a:cubicBezTo>
                    <a:pt x="634394" y="978838"/>
                    <a:pt x="637907" y="982352"/>
                    <a:pt x="640717" y="987270"/>
                  </a:cubicBezTo>
                  <a:lnTo>
                    <a:pt x="640717" y="0"/>
                  </a:lnTo>
                  <a:close/>
                </a:path>
              </a:pathLst>
            </a:custGeom>
            <a:solidFill>
              <a:schemeClr val="accent4"/>
            </a:solidFill>
            <a:ln w="76200">
              <a:solidFill>
                <a:schemeClr val="bg1"/>
              </a:solidFill>
            </a:ln>
            <a:effectLst/>
          </p:spPr>
          <p:txBody>
            <a:bodyPr wrap="square" anchor="ctr">
              <a:no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lang="en-US" sz="3266">
                <a:solidFill>
                  <a:schemeClr val="tx1"/>
                </a:solidFill>
              </a:endParaRPr>
            </a:p>
          </p:txBody>
        </p:sp>
        <p:sp>
          <p:nvSpPr>
            <p:cNvPr id="31" name="Freeform 978">
              <a:extLst>
                <a:ext uri="{FF2B5EF4-FFF2-40B4-BE49-F238E27FC236}">
                  <a16:creationId xmlns:a16="http://schemas.microsoft.com/office/drawing/2014/main" id="{A250A136-7338-3615-D4CD-99AFFEFEAE6C}"/>
                </a:ext>
              </a:extLst>
            </p:cNvPr>
            <p:cNvSpPr>
              <a:spLocks noChangeAspect="1" noChangeArrowheads="1"/>
            </p:cNvSpPr>
            <p:nvPr/>
          </p:nvSpPr>
          <p:spPr bwMode="auto">
            <a:xfrm>
              <a:off x="9367378" y="3044313"/>
              <a:ext cx="386082" cy="384925"/>
            </a:xfrm>
            <a:custGeom>
              <a:avLst/>
              <a:gdLst>
                <a:gd name="T0" fmla="*/ 4720202 w 291739"/>
                <a:gd name="T1" fmla="*/ 4912673 h 291739"/>
                <a:gd name="T2" fmla="*/ 5073322 w 291739"/>
                <a:gd name="T3" fmla="*/ 4912673 h 291739"/>
                <a:gd name="T4" fmla="*/ 4893141 w 291739"/>
                <a:gd name="T5" fmla="*/ 4571716 h 291739"/>
                <a:gd name="T6" fmla="*/ 4893141 w 291739"/>
                <a:gd name="T7" fmla="*/ 5253639 h 291739"/>
                <a:gd name="T8" fmla="*/ 3033757 w 291739"/>
                <a:gd name="T9" fmla="*/ 4996170 h 291739"/>
                <a:gd name="T10" fmla="*/ 3033757 w 291739"/>
                <a:gd name="T11" fmla="*/ 4829163 h 291739"/>
                <a:gd name="T12" fmla="*/ 4893141 w 291739"/>
                <a:gd name="T13" fmla="*/ 4571716 h 291739"/>
                <a:gd name="T14" fmla="*/ 3552660 w 291739"/>
                <a:gd name="T15" fmla="*/ 4035911 h 291739"/>
                <a:gd name="T16" fmla="*/ 3905806 w 291739"/>
                <a:gd name="T17" fmla="*/ 4035911 h 291739"/>
                <a:gd name="T18" fmla="*/ 3725624 w 291739"/>
                <a:gd name="T19" fmla="*/ 3694934 h 291739"/>
                <a:gd name="T20" fmla="*/ 5159812 w 291739"/>
                <a:gd name="T21" fmla="*/ 3952404 h 291739"/>
                <a:gd name="T22" fmla="*/ 5159812 w 291739"/>
                <a:gd name="T23" fmla="*/ 4126367 h 291739"/>
                <a:gd name="T24" fmla="*/ 3725624 w 291739"/>
                <a:gd name="T25" fmla="*/ 4376877 h 291739"/>
                <a:gd name="T26" fmla="*/ 3033757 w 291739"/>
                <a:gd name="T27" fmla="*/ 4126367 h 291739"/>
                <a:gd name="T28" fmla="*/ 3033757 w 291739"/>
                <a:gd name="T29" fmla="*/ 3952404 h 291739"/>
                <a:gd name="T30" fmla="*/ 3725624 w 291739"/>
                <a:gd name="T31" fmla="*/ 3694934 h 291739"/>
                <a:gd name="T32" fmla="*/ 4302192 w 291739"/>
                <a:gd name="T33" fmla="*/ 3159118 h 291739"/>
                <a:gd name="T34" fmla="*/ 4655347 w 291739"/>
                <a:gd name="T35" fmla="*/ 3159118 h 291739"/>
                <a:gd name="T36" fmla="*/ 4475137 w 291739"/>
                <a:gd name="T37" fmla="*/ 2818174 h 291739"/>
                <a:gd name="T38" fmla="*/ 5159812 w 291739"/>
                <a:gd name="T39" fmla="*/ 3075644 h 291739"/>
                <a:gd name="T40" fmla="*/ 5159812 w 291739"/>
                <a:gd name="T41" fmla="*/ 3242625 h 291739"/>
                <a:gd name="T42" fmla="*/ 4475137 w 291739"/>
                <a:gd name="T43" fmla="*/ 3500108 h 291739"/>
                <a:gd name="T44" fmla="*/ 3033757 w 291739"/>
                <a:gd name="T45" fmla="*/ 3242625 h 291739"/>
                <a:gd name="T46" fmla="*/ 3033757 w 291739"/>
                <a:gd name="T47" fmla="*/ 3075644 h 291739"/>
                <a:gd name="T48" fmla="*/ 4475137 w 291739"/>
                <a:gd name="T49" fmla="*/ 2818174 h 291739"/>
                <a:gd name="T50" fmla="*/ 2517987 w 291739"/>
                <a:gd name="T51" fmla="*/ 5590809 h 291739"/>
                <a:gd name="T52" fmla="*/ 5643902 w 291739"/>
                <a:gd name="T53" fmla="*/ 2495085 h 291739"/>
                <a:gd name="T54" fmla="*/ 2431548 w 291739"/>
                <a:gd name="T55" fmla="*/ 2317166 h 291739"/>
                <a:gd name="T56" fmla="*/ 5823931 w 291739"/>
                <a:gd name="T57" fmla="*/ 2409681 h 291739"/>
                <a:gd name="T58" fmla="*/ 5744731 w 291739"/>
                <a:gd name="T59" fmla="*/ 5754471 h 291739"/>
                <a:gd name="T60" fmla="*/ 2345139 w 291739"/>
                <a:gd name="T61" fmla="*/ 5676219 h 291739"/>
                <a:gd name="T62" fmla="*/ 2431548 w 291739"/>
                <a:gd name="T63" fmla="*/ 2317166 h 291739"/>
                <a:gd name="T64" fmla="*/ 1160127 w 291739"/>
                <a:gd name="T65" fmla="*/ 869830 h 291739"/>
                <a:gd name="T66" fmla="*/ 1572422 w 291739"/>
                <a:gd name="T67" fmla="*/ 869830 h 291739"/>
                <a:gd name="T68" fmla="*/ 1366282 w 291739"/>
                <a:gd name="T69" fmla="*/ 501029 h 291739"/>
                <a:gd name="T70" fmla="*/ 1366282 w 291739"/>
                <a:gd name="T71" fmla="*/ 1245552 h 291739"/>
                <a:gd name="T72" fmla="*/ 1366282 w 291739"/>
                <a:gd name="T73" fmla="*/ 501029 h 291739"/>
                <a:gd name="T74" fmla="*/ 3614626 w 291739"/>
                <a:gd name="T75" fmla="*/ 0 h 291739"/>
                <a:gd name="T76" fmla="*/ 3700705 w 291739"/>
                <a:gd name="T77" fmla="*/ 1944948 h 291739"/>
                <a:gd name="T78" fmla="*/ 3528582 w 291739"/>
                <a:gd name="T79" fmla="*/ 1944948 h 291739"/>
                <a:gd name="T80" fmla="*/ 179267 w 291739"/>
                <a:gd name="T81" fmla="*/ 176792 h 291739"/>
                <a:gd name="T82" fmla="*/ 917979 w 291739"/>
                <a:gd name="T83" fmla="*/ 1570154 h 291739"/>
                <a:gd name="T84" fmla="*/ 1061431 w 291739"/>
                <a:gd name="T85" fmla="*/ 1570154 h 291739"/>
                <a:gd name="T86" fmla="*/ 2474289 w 291739"/>
                <a:gd name="T87" fmla="*/ 876982 h 291739"/>
                <a:gd name="T88" fmla="*/ 3342079 w 291739"/>
                <a:gd name="T89" fmla="*/ 1895455 h 291739"/>
                <a:gd name="T90" fmla="*/ 3198678 w 291739"/>
                <a:gd name="T91" fmla="*/ 1994465 h 291739"/>
                <a:gd name="T92" fmla="*/ 1628002 w 291739"/>
                <a:gd name="T93" fmla="*/ 2376396 h 291739"/>
                <a:gd name="T94" fmla="*/ 2015300 w 291739"/>
                <a:gd name="T95" fmla="*/ 3076579 h 291739"/>
                <a:gd name="T96" fmla="*/ 1900551 w 291739"/>
                <a:gd name="T97" fmla="*/ 3055374 h 291739"/>
                <a:gd name="T98" fmla="*/ 179267 w 291739"/>
                <a:gd name="T99" fmla="*/ 2920977 h 291739"/>
                <a:gd name="T100" fmla="*/ 1972279 w 291739"/>
                <a:gd name="T101" fmla="*/ 3479730 h 291739"/>
                <a:gd name="T102" fmla="*/ 1972279 w 291739"/>
                <a:gd name="T103" fmla="*/ 3656548 h 291739"/>
                <a:gd name="T104" fmla="*/ 0 w 291739"/>
                <a:gd name="T105" fmla="*/ 3571670 h 291739"/>
                <a:gd name="T106" fmla="*/ 86021 w 291739"/>
                <a:gd name="T107" fmla="*/ 0 h 29173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91739" h="291739">
                  <a:moveTo>
                    <a:pt x="245113" y="240242"/>
                  </a:moveTo>
                  <a:cubicBezTo>
                    <a:pt x="240059" y="240242"/>
                    <a:pt x="236449" y="244122"/>
                    <a:pt x="236449" y="249061"/>
                  </a:cubicBezTo>
                  <a:cubicBezTo>
                    <a:pt x="236449" y="254000"/>
                    <a:pt x="240059" y="257528"/>
                    <a:pt x="245113" y="257528"/>
                  </a:cubicBezTo>
                  <a:cubicBezTo>
                    <a:pt x="249807" y="257528"/>
                    <a:pt x="254139" y="254000"/>
                    <a:pt x="254139" y="249061"/>
                  </a:cubicBezTo>
                  <a:cubicBezTo>
                    <a:pt x="254139" y="244122"/>
                    <a:pt x="249807" y="240242"/>
                    <a:pt x="245113" y="240242"/>
                  </a:cubicBezTo>
                  <a:close/>
                  <a:moveTo>
                    <a:pt x="245113" y="231775"/>
                  </a:moveTo>
                  <a:cubicBezTo>
                    <a:pt x="255222" y="231775"/>
                    <a:pt x="263164" y="239536"/>
                    <a:pt x="263164" y="249061"/>
                  </a:cubicBezTo>
                  <a:cubicBezTo>
                    <a:pt x="263164" y="258586"/>
                    <a:pt x="255222" y="266347"/>
                    <a:pt x="245113" y="266347"/>
                  </a:cubicBezTo>
                  <a:cubicBezTo>
                    <a:pt x="236810" y="266347"/>
                    <a:pt x="230312" y="260703"/>
                    <a:pt x="227784" y="253295"/>
                  </a:cubicBezTo>
                  <a:lnTo>
                    <a:pt x="151970" y="253295"/>
                  </a:lnTo>
                  <a:cubicBezTo>
                    <a:pt x="149443" y="253295"/>
                    <a:pt x="147638" y="251531"/>
                    <a:pt x="147638" y="249061"/>
                  </a:cubicBezTo>
                  <a:cubicBezTo>
                    <a:pt x="147638" y="246592"/>
                    <a:pt x="149443" y="244828"/>
                    <a:pt x="151970" y="244828"/>
                  </a:cubicBezTo>
                  <a:lnTo>
                    <a:pt x="227784" y="244828"/>
                  </a:lnTo>
                  <a:cubicBezTo>
                    <a:pt x="230312" y="237420"/>
                    <a:pt x="236810" y="231775"/>
                    <a:pt x="245113" y="231775"/>
                  </a:cubicBezTo>
                  <a:close/>
                  <a:moveTo>
                    <a:pt x="186628" y="195792"/>
                  </a:moveTo>
                  <a:cubicBezTo>
                    <a:pt x="181574" y="195792"/>
                    <a:pt x="177964" y="200025"/>
                    <a:pt x="177964" y="204611"/>
                  </a:cubicBezTo>
                  <a:cubicBezTo>
                    <a:pt x="177964" y="209550"/>
                    <a:pt x="181574" y="213078"/>
                    <a:pt x="186628" y="213078"/>
                  </a:cubicBezTo>
                  <a:cubicBezTo>
                    <a:pt x="191683" y="213078"/>
                    <a:pt x="195654" y="209550"/>
                    <a:pt x="195654" y="204611"/>
                  </a:cubicBezTo>
                  <a:cubicBezTo>
                    <a:pt x="195654" y="200025"/>
                    <a:pt x="191683" y="195792"/>
                    <a:pt x="186628" y="195792"/>
                  </a:cubicBezTo>
                  <a:close/>
                  <a:moveTo>
                    <a:pt x="186628" y="187325"/>
                  </a:moveTo>
                  <a:cubicBezTo>
                    <a:pt x="195293" y="187325"/>
                    <a:pt x="201791" y="192617"/>
                    <a:pt x="203957" y="200378"/>
                  </a:cubicBezTo>
                  <a:lnTo>
                    <a:pt x="258471" y="200378"/>
                  </a:lnTo>
                  <a:cubicBezTo>
                    <a:pt x="260998" y="200378"/>
                    <a:pt x="263164" y="202494"/>
                    <a:pt x="263164" y="204611"/>
                  </a:cubicBezTo>
                  <a:cubicBezTo>
                    <a:pt x="263164" y="207080"/>
                    <a:pt x="260998" y="209197"/>
                    <a:pt x="258471" y="209197"/>
                  </a:cubicBezTo>
                  <a:lnTo>
                    <a:pt x="203957" y="209197"/>
                  </a:lnTo>
                  <a:cubicBezTo>
                    <a:pt x="201791" y="216605"/>
                    <a:pt x="195293" y="221897"/>
                    <a:pt x="186628" y="221897"/>
                  </a:cubicBezTo>
                  <a:cubicBezTo>
                    <a:pt x="178325" y="221897"/>
                    <a:pt x="171465" y="216605"/>
                    <a:pt x="170021" y="209197"/>
                  </a:cubicBezTo>
                  <a:lnTo>
                    <a:pt x="151970" y="209197"/>
                  </a:lnTo>
                  <a:cubicBezTo>
                    <a:pt x="149443" y="209197"/>
                    <a:pt x="147638" y="207080"/>
                    <a:pt x="147638" y="204611"/>
                  </a:cubicBezTo>
                  <a:cubicBezTo>
                    <a:pt x="147638" y="202494"/>
                    <a:pt x="149443" y="200378"/>
                    <a:pt x="151970" y="200378"/>
                  </a:cubicBezTo>
                  <a:lnTo>
                    <a:pt x="170021" y="200378"/>
                  </a:lnTo>
                  <a:cubicBezTo>
                    <a:pt x="171465" y="192617"/>
                    <a:pt x="178325" y="187325"/>
                    <a:pt x="186628" y="187325"/>
                  </a:cubicBezTo>
                  <a:close/>
                  <a:moveTo>
                    <a:pt x="224174" y="151342"/>
                  </a:moveTo>
                  <a:cubicBezTo>
                    <a:pt x="219842" y="151342"/>
                    <a:pt x="215510" y="155222"/>
                    <a:pt x="215510" y="160161"/>
                  </a:cubicBezTo>
                  <a:cubicBezTo>
                    <a:pt x="215510" y="165100"/>
                    <a:pt x="219842" y="168980"/>
                    <a:pt x="224174" y="168980"/>
                  </a:cubicBezTo>
                  <a:cubicBezTo>
                    <a:pt x="229589" y="168980"/>
                    <a:pt x="233200" y="165100"/>
                    <a:pt x="233200" y="160161"/>
                  </a:cubicBezTo>
                  <a:cubicBezTo>
                    <a:pt x="233200" y="155222"/>
                    <a:pt x="229589" y="151342"/>
                    <a:pt x="224174" y="151342"/>
                  </a:cubicBezTo>
                  <a:close/>
                  <a:moveTo>
                    <a:pt x="224174" y="142875"/>
                  </a:moveTo>
                  <a:cubicBezTo>
                    <a:pt x="232839" y="142875"/>
                    <a:pt x="239337" y="148167"/>
                    <a:pt x="241864" y="155928"/>
                  </a:cubicBezTo>
                  <a:lnTo>
                    <a:pt x="258471" y="155928"/>
                  </a:lnTo>
                  <a:cubicBezTo>
                    <a:pt x="260998" y="155928"/>
                    <a:pt x="263164" y="157692"/>
                    <a:pt x="263164" y="160161"/>
                  </a:cubicBezTo>
                  <a:cubicBezTo>
                    <a:pt x="263164" y="162630"/>
                    <a:pt x="260998" y="164394"/>
                    <a:pt x="258471" y="164394"/>
                  </a:cubicBezTo>
                  <a:lnTo>
                    <a:pt x="241864" y="164394"/>
                  </a:lnTo>
                  <a:cubicBezTo>
                    <a:pt x="239337" y="172155"/>
                    <a:pt x="232839" y="177447"/>
                    <a:pt x="224174" y="177447"/>
                  </a:cubicBezTo>
                  <a:cubicBezTo>
                    <a:pt x="215871" y="177447"/>
                    <a:pt x="209011" y="172155"/>
                    <a:pt x="207567" y="164394"/>
                  </a:cubicBezTo>
                  <a:lnTo>
                    <a:pt x="151970" y="164394"/>
                  </a:lnTo>
                  <a:cubicBezTo>
                    <a:pt x="149443" y="164394"/>
                    <a:pt x="147638" y="162630"/>
                    <a:pt x="147638" y="160161"/>
                  </a:cubicBezTo>
                  <a:cubicBezTo>
                    <a:pt x="147638" y="157692"/>
                    <a:pt x="149443" y="155928"/>
                    <a:pt x="151970" y="155928"/>
                  </a:cubicBezTo>
                  <a:lnTo>
                    <a:pt x="207567" y="155928"/>
                  </a:lnTo>
                  <a:cubicBezTo>
                    <a:pt x="209011" y="148167"/>
                    <a:pt x="215871" y="142875"/>
                    <a:pt x="224174" y="142875"/>
                  </a:cubicBezTo>
                  <a:close/>
                  <a:moveTo>
                    <a:pt x="126134" y="126495"/>
                  </a:moveTo>
                  <a:lnTo>
                    <a:pt x="126134" y="283441"/>
                  </a:lnTo>
                  <a:lnTo>
                    <a:pt x="282720" y="283441"/>
                  </a:lnTo>
                  <a:lnTo>
                    <a:pt x="282720" y="126495"/>
                  </a:lnTo>
                  <a:lnTo>
                    <a:pt x="126134" y="126495"/>
                  </a:lnTo>
                  <a:close/>
                  <a:moveTo>
                    <a:pt x="121804" y="117475"/>
                  </a:moveTo>
                  <a:lnTo>
                    <a:pt x="287771" y="117475"/>
                  </a:lnTo>
                  <a:cubicBezTo>
                    <a:pt x="289575" y="117475"/>
                    <a:pt x="291739" y="119640"/>
                    <a:pt x="291739" y="122165"/>
                  </a:cubicBezTo>
                  <a:lnTo>
                    <a:pt x="291739" y="287771"/>
                  </a:lnTo>
                  <a:cubicBezTo>
                    <a:pt x="291739" y="290296"/>
                    <a:pt x="289575" y="291739"/>
                    <a:pt x="287771" y="291739"/>
                  </a:cubicBezTo>
                  <a:lnTo>
                    <a:pt x="121804" y="291739"/>
                  </a:lnTo>
                  <a:cubicBezTo>
                    <a:pt x="119640" y="291739"/>
                    <a:pt x="117475" y="290296"/>
                    <a:pt x="117475" y="287771"/>
                  </a:cubicBezTo>
                  <a:lnTo>
                    <a:pt x="117475" y="122165"/>
                  </a:lnTo>
                  <a:cubicBezTo>
                    <a:pt x="117475" y="119640"/>
                    <a:pt x="119640" y="117475"/>
                    <a:pt x="121804" y="117475"/>
                  </a:cubicBezTo>
                  <a:close/>
                  <a:moveTo>
                    <a:pt x="68441" y="33867"/>
                  </a:moveTo>
                  <a:cubicBezTo>
                    <a:pt x="62388" y="33867"/>
                    <a:pt x="58115" y="38805"/>
                    <a:pt x="58115" y="44097"/>
                  </a:cubicBezTo>
                  <a:cubicBezTo>
                    <a:pt x="58115" y="49742"/>
                    <a:pt x="62388" y="54328"/>
                    <a:pt x="68441" y="54328"/>
                  </a:cubicBezTo>
                  <a:cubicBezTo>
                    <a:pt x="73782" y="54328"/>
                    <a:pt x="78767" y="49742"/>
                    <a:pt x="78767" y="44097"/>
                  </a:cubicBezTo>
                  <a:cubicBezTo>
                    <a:pt x="78767" y="38805"/>
                    <a:pt x="73782" y="33867"/>
                    <a:pt x="68441" y="33867"/>
                  </a:cubicBezTo>
                  <a:close/>
                  <a:moveTo>
                    <a:pt x="68441" y="25400"/>
                  </a:moveTo>
                  <a:cubicBezTo>
                    <a:pt x="78767" y="25400"/>
                    <a:pt x="86957" y="33867"/>
                    <a:pt x="86957" y="44097"/>
                  </a:cubicBezTo>
                  <a:cubicBezTo>
                    <a:pt x="86957" y="54680"/>
                    <a:pt x="78767" y="63147"/>
                    <a:pt x="68441" y="63147"/>
                  </a:cubicBezTo>
                  <a:cubicBezTo>
                    <a:pt x="58115" y="63147"/>
                    <a:pt x="49213" y="54680"/>
                    <a:pt x="49213" y="44097"/>
                  </a:cubicBezTo>
                  <a:cubicBezTo>
                    <a:pt x="49213" y="33867"/>
                    <a:pt x="58115" y="25400"/>
                    <a:pt x="68441" y="25400"/>
                  </a:cubicBezTo>
                  <a:close/>
                  <a:moveTo>
                    <a:pt x="4311" y="0"/>
                  </a:moveTo>
                  <a:lnTo>
                    <a:pt x="181068" y="0"/>
                  </a:lnTo>
                  <a:cubicBezTo>
                    <a:pt x="183583" y="0"/>
                    <a:pt x="185379" y="2510"/>
                    <a:pt x="185379" y="4303"/>
                  </a:cubicBezTo>
                  <a:lnTo>
                    <a:pt x="185379" y="98605"/>
                  </a:lnTo>
                  <a:cubicBezTo>
                    <a:pt x="185379" y="101115"/>
                    <a:pt x="183583" y="102908"/>
                    <a:pt x="181068" y="102908"/>
                  </a:cubicBezTo>
                  <a:cubicBezTo>
                    <a:pt x="178194" y="102908"/>
                    <a:pt x="176757" y="101115"/>
                    <a:pt x="176757" y="98605"/>
                  </a:cubicBezTo>
                  <a:lnTo>
                    <a:pt x="176757" y="8964"/>
                  </a:lnTo>
                  <a:lnTo>
                    <a:pt x="8981" y="8964"/>
                  </a:lnTo>
                  <a:lnTo>
                    <a:pt x="8981" y="132669"/>
                  </a:lnTo>
                  <a:lnTo>
                    <a:pt x="45985" y="79602"/>
                  </a:lnTo>
                  <a:cubicBezTo>
                    <a:pt x="46704" y="78167"/>
                    <a:pt x="47781" y="77809"/>
                    <a:pt x="49578" y="77809"/>
                  </a:cubicBezTo>
                  <a:cubicBezTo>
                    <a:pt x="50656" y="77809"/>
                    <a:pt x="52452" y="78167"/>
                    <a:pt x="53170" y="79602"/>
                  </a:cubicBezTo>
                  <a:lnTo>
                    <a:pt x="75804" y="112231"/>
                  </a:lnTo>
                  <a:lnTo>
                    <a:pt x="123945" y="44462"/>
                  </a:lnTo>
                  <a:cubicBezTo>
                    <a:pt x="125382" y="41952"/>
                    <a:pt x="129693" y="41952"/>
                    <a:pt x="131130" y="44462"/>
                  </a:cubicBezTo>
                  <a:lnTo>
                    <a:pt x="167416" y="96096"/>
                  </a:lnTo>
                  <a:cubicBezTo>
                    <a:pt x="168494" y="98247"/>
                    <a:pt x="168134" y="101115"/>
                    <a:pt x="166338" y="102191"/>
                  </a:cubicBezTo>
                  <a:cubicBezTo>
                    <a:pt x="164183" y="103625"/>
                    <a:pt x="161668" y="102908"/>
                    <a:pt x="160231" y="101115"/>
                  </a:cubicBezTo>
                  <a:lnTo>
                    <a:pt x="127537" y="54860"/>
                  </a:lnTo>
                  <a:lnTo>
                    <a:pt x="81552" y="120478"/>
                  </a:lnTo>
                  <a:lnTo>
                    <a:pt x="102389" y="150239"/>
                  </a:lnTo>
                  <a:cubicBezTo>
                    <a:pt x="103467" y="151673"/>
                    <a:pt x="103108" y="154542"/>
                    <a:pt x="100952" y="155976"/>
                  </a:cubicBezTo>
                  <a:cubicBezTo>
                    <a:pt x="100234" y="156693"/>
                    <a:pt x="99515" y="157052"/>
                    <a:pt x="98797" y="157052"/>
                  </a:cubicBezTo>
                  <a:cubicBezTo>
                    <a:pt x="97000" y="157052"/>
                    <a:pt x="95922" y="156335"/>
                    <a:pt x="95204" y="154900"/>
                  </a:cubicBezTo>
                  <a:lnTo>
                    <a:pt x="49578" y="90000"/>
                  </a:lnTo>
                  <a:lnTo>
                    <a:pt x="8981" y="148088"/>
                  </a:lnTo>
                  <a:lnTo>
                    <a:pt x="8981" y="176414"/>
                  </a:lnTo>
                  <a:lnTo>
                    <a:pt x="98797" y="176414"/>
                  </a:lnTo>
                  <a:cubicBezTo>
                    <a:pt x="100593" y="176414"/>
                    <a:pt x="103108" y="178566"/>
                    <a:pt x="103108" y="181076"/>
                  </a:cubicBezTo>
                  <a:cubicBezTo>
                    <a:pt x="103108" y="183227"/>
                    <a:pt x="100593" y="185378"/>
                    <a:pt x="98797" y="185378"/>
                  </a:cubicBezTo>
                  <a:lnTo>
                    <a:pt x="4311" y="185378"/>
                  </a:lnTo>
                  <a:cubicBezTo>
                    <a:pt x="1796" y="185378"/>
                    <a:pt x="0" y="183227"/>
                    <a:pt x="0" y="181076"/>
                  </a:cubicBezTo>
                  <a:lnTo>
                    <a:pt x="0" y="4303"/>
                  </a:lnTo>
                  <a:cubicBezTo>
                    <a:pt x="0" y="2510"/>
                    <a:pt x="1796" y="0"/>
                    <a:pt x="4311" y="0"/>
                  </a:cubicBezTo>
                  <a:close/>
                </a:path>
              </a:pathLst>
            </a:custGeom>
            <a:solidFill>
              <a:schemeClr val="bg1"/>
            </a:solidFill>
            <a:ln>
              <a:noFill/>
            </a:ln>
            <a:effectLst/>
          </p:spPr>
          <p:txBody>
            <a:bodyPr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lang="en-US" sz="900"/>
            </a:p>
          </p:txBody>
        </p:sp>
        <p:sp>
          <p:nvSpPr>
            <p:cNvPr id="32" name="Freeform 255">
              <a:extLst>
                <a:ext uri="{FF2B5EF4-FFF2-40B4-BE49-F238E27FC236}">
                  <a16:creationId xmlns:a16="http://schemas.microsoft.com/office/drawing/2014/main" id="{349C3D62-315D-CA2C-C3BA-CD6DEE9B9384}"/>
                </a:ext>
              </a:extLst>
            </p:cNvPr>
            <p:cNvSpPr>
              <a:spLocks noChangeAspect="1" noChangeArrowheads="1"/>
            </p:cNvSpPr>
            <p:nvPr/>
          </p:nvSpPr>
          <p:spPr bwMode="auto">
            <a:xfrm flipH="1">
              <a:off x="8247822" y="1782839"/>
              <a:ext cx="390705" cy="388392"/>
            </a:xfrm>
            <a:custGeom>
              <a:avLst/>
              <a:gdLst>
                <a:gd name="T0" fmla="*/ 2147483646 w 820"/>
                <a:gd name="T1" fmla="*/ 2147483646 h 817"/>
                <a:gd name="T2" fmla="*/ 2147483646 w 820"/>
                <a:gd name="T3" fmla="*/ 2147483646 h 817"/>
                <a:gd name="T4" fmla="*/ 2147483646 w 820"/>
                <a:gd name="T5" fmla="*/ 2147483646 h 817"/>
                <a:gd name="T6" fmla="*/ 2147483646 w 820"/>
                <a:gd name="T7" fmla="*/ 2147483646 h 817"/>
                <a:gd name="T8" fmla="*/ 2147483646 w 820"/>
                <a:gd name="T9" fmla="*/ 2147483646 h 817"/>
                <a:gd name="T10" fmla="*/ 2147483646 w 820"/>
                <a:gd name="T11" fmla="*/ 2147483646 h 817"/>
                <a:gd name="T12" fmla="*/ 2147483646 w 820"/>
                <a:gd name="T13" fmla="*/ 2147483646 h 817"/>
                <a:gd name="T14" fmla="*/ 2147483646 w 820"/>
                <a:gd name="T15" fmla="*/ 2147483646 h 817"/>
                <a:gd name="T16" fmla="*/ 2147483646 w 820"/>
                <a:gd name="T17" fmla="*/ 2147483646 h 817"/>
                <a:gd name="T18" fmla="*/ 2147483646 w 820"/>
                <a:gd name="T19" fmla="*/ 2147483646 h 817"/>
                <a:gd name="T20" fmla="*/ 2147483646 w 820"/>
                <a:gd name="T21" fmla="*/ 2147483646 h 817"/>
                <a:gd name="T22" fmla="*/ 2147483646 w 820"/>
                <a:gd name="T23" fmla="*/ 2147483646 h 817"/>
                <a:gd name="T24" fmla="*/ 2147483646 w 820"/>
                <a:gd name="T25" fmla="*/ 2147483646 h 817"/>
                <a:gd name="T26" fmla="*/ 2147483646 w 820"/>
                <a:gd name="T27" fmla="*/ 2147483646 h 817"/>
                <a:gd name="T28" fmla="*/ 2147483646 w 820"/>
                <a:gd name="T29" fmla="*/ 2147483646 h 817"/>
                <a:gd name="T30" fmla="*/ 2147483646 w 820"/>
                <a:gd name="T31" fmla="*/ 2147483646 h 817"/>
                <a:gd name="T32" fmla="*/ 2147483646 w 820"/>
                <a:gd name="T33" fmla="*/ 2147483646 h 817"/>
                <a:gd name="T34" fmla="*/ 2147483646 w 820"/>
                <a:gd name="T35" fmla="*/ 2147483646 h 817"/>
                <a:gd name="T36" fmla="*/ 2147483646 w 820"/>
                <a:gd name="T37" fmla="*/ 2147483646 h 817"/>
                <a:gd name="T38" fmla="*/ 2147483646 w 820"/>
                <a:gd name="T39" fmla="*/ 2147483646 h 817"/>
                <a:gd name="T40" fmla="*/ 2147483646 w 820"/>
                <a:gd name="T41" fmla="*/ 2147483646 h 817"/>
                <a:gd name="T42" fmla="*/ 2147483646 w 820"/>
                <a:gd name="T43" fmla="*/ 2147483646 h 817"/>
                <a:gd name="T44" fmla="*/ 2147483646 w 820"/>
                <a:gd name="T45" fmla="*/ 2147483646 h 817"/>
                <a:gd name="T46" fmla="*/ 2147483646 w 820"/>
                <a:gd name="T47" fmla="*/ 2147483646 h 817"/>
                <a:gd name="T48" fmla="*/ 2147483646 w 820"/>
                <a:gd name="T49" fmla="*/ 2147483646 h 817"/>
                <a:gd name="T50" fmla="*/ 2147483646 w 820"/>
                <a:gd name="T51" fmla="*/ 2147483646 h 817"/>
                <a:gd name="T52" fmla="*/ 2147483646 w 820"/>
                <a:gd name="T53" fmla="*/ 2147483646 h 817"/>
                <a:gd name="T54" fmla="*/ 2147483646 w 820"/>
                <a:gd name="T55" fmla="*/ 2147483646 h 817"/>
                <a:gd name="T56" fmla="*/ 2147483646 w 820"/>
                <a:gd name="T57" fmla="*/ 2147483646 h 817"/>
                <a:gd name="T58" fmla="*/ 2147483646 w 820"/>
                <a:gd name="T59" fmla="*/ 2147483646 h 817"/>
                <a:gd name="T60" fmla="*/ 2147483646 w 820"/>
                <a:gd name="T61" fmla="*/ 2147483646 h 817"/>
                <a:gd name="T62" fmla="*/ 2147483646 w 820"/>
                <a:gd name="T63" fmla="*/ 2147483646 h 817"/>
                <a:gd name="T64" fmla="*/ 2147483646 w 820"/>
                <a:gd name="T65" fmla="*/ 2147483646 h 817"/>
                <a:gd name="T66" fmla="*/ 2147483646 w 820"/>
                <a:gd name="T67" fmla="*/ 2147483646 h 817"/>
                <a:gd name="T68" fmla="*/ 2147483646 w 820"/>
                <a:gd name="T69" fmla="*/ 2147483646 h 817"/>
                <a:gd name="T70" fmla="*/ 2147483646 w 820"/>
                <a:gd name="T71" fmla="*/ 2147483646 h 817"/>
                <a:gd name="T72" fmla="*/ 2147483646 w 820"/>
                <a:gd name="T73" fmla="*/ 2147483646 h 817"/>
                <a:gd name="T74" fmla="*/ 2147483646 w 820"/>
                <a:gd name="T75" fmla="*/ 2147483646 h 817"/>
                <a:gd name="T76" fmla="*/ 2147483646 w 820"/>
                <a:gd name="T77" fmla="*/ 2147483646 h 817"/>
                <a:gd name="T78" fmla="*/ 2147483646 w 820"/>
                <a:gd name="T79" fmla="*/ 2147483646 h 817"/>
                <a:gd name="T80" fmla="*/ 2147483646 w 820"/>
                <a:gd name="T81" fmla="*/ 2147483646 h 817"/>
                <a:gd name="T82" fmla="*/ 2147483646 w 820"/>
                <a:gd name="T83" fmla="*/ 2147483646 h 817"/>
                <a:gd name="T84" fmla="*/ 2147483646 w 820"/>
                <a:gd name="T85" fmla="*/ 2147483646 h 817"/>
                <a:gd name="T86" fmla="*/ 2147483646 w 820"/>
                <a:gd name="T87" fmla="*/ 2147483646 h 817"/>
                <a:gd name="T88" fmla="*/ 2147483646 w 820"/>
                <a:gd name="T89" fmla="*/ 2147483646 h 817"/>
                <a:gd name="T90" fmla="*/ 2147483646 w 820"/>
                <a:gd name="T91" fmla="*/ 2147483646 h 817"/>
                <a:gd name="T92" fmla="*/ 2147483646 w 820"/>
                <a:gd name="T93" fmla="*/ 2147483646 h 817"/>
                <a:gd name="T94" fmla="*/ 2147483646 w 820"/>
                <a:gd name="T95" fmla="*/ 2147483646 h 81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20" h="817">
                  <a:moveTo>
                    <a:pt x="734" y="367"/>
                  </a:moveTo>
                  <a:lnTo>
                    <a:pt x="679" y="314"/>
                  </a:lnTo>
                  <a:lnTo>
                    <a:pt x="734" y="258"/>
                  </a:lnTo>
                  <a:lnTo>
                    <a:pt x="788" y="314"/>
                  </a:lnTo>
                  <a:lnTo>
                    <a:pt x="734" y="367"/>
                  </a:lnTo>
                  <a:close/>
                  <a:moveTo>
                    <a:pt x="543" y="404"/>
                  </a:moveTo>
                  <a:lnTo>
                    <a:pt x="452" y="445"/>
                  </a:lnTo>
                  <a:cubicBezTo>
                    <a:pt x="450" y="446"/>
                    <a:pt x="448" y="449"/>
                    <a:pt x="447" y="452"/>
                  </a:cubicBezTo>
                  <a:lnTo>
                    <a:pt x="406" y="542"/>
                  </a:lnTo>
                  <a:lnTo>
                    <a:pt x="335" y="333"/>
                  </a:lnTo>
                  <a:lnTo>
                    <a:pt x="543" y="404"/>
                  </a:lnTo>
                  <a:close/>
                  <a:moveTo>
                    <a:pt x="278" y="332"/>
                  </a:moveTo>
                  <a:lnTo>
                    <a:pt x="225" y="278"/>
                  </a:lnTo>
                  <a:lnTo>
                    <a:pt x="278" y="223"/>
                  </a:lnTo>
                  <a:lnTo>
                    <a:pt x="334" y="278"/>
                  </a:lnTo>
                  <a:lnTo>
                    <a:pt x="278" y="332"/>
                  </a:lnTo>
                  <a:close/>
                  <a:moveTo>
                    <a:pt x="314" y="678"/>
                  </a:moveTo>
                  <a:lnTo>
                    <a:pt x="369" y="733"/>
                  </a:lnTo>
                  <a:lnTo>
                    <a:pt x="314" y="787"/>
                  </a:lnTo>
                  <a:lnTo>
                    <a:pt x="260" y="733"/>
                  </a:lnTo>
                  <a:lnTo>
                    <a:pt x="314" y="678"/>
                  </a:lnTo>
                  <a:close/>
                  <a:moveTo>
                    <a:pt x="96" y="514"/>
                  </a:moveTo>
                  <a:lnTo>
                    <a:pt x="96" y="514"/>
                  </a:lnTo>
                  <a:cubicBezTo>
                    <a:pt x="81" y="529"/>
                    <a:pt x="56" y="529"/>
                    <a:pt x="42" y="514"/>
                  </a:cubicBezTo>
                  <a:cubicBezTo>
                    <a:pt x="27" y="499"/>
                    <a:pt x="27" y="475"/>
                    <a:pt x="42" y="461"/>
                  </a:cubicBezTo>
                  <a:cubicBezTo>
                    <a:pt x="50" y="453"/>
                    <a:pt x="59" y="450"/>
                    <a:pt x="69" y="450"/>
                  </a:cubicBezTo>
                  <a:cubicBezTo>
                    <a:pt x="79" y="450"/>
                    <a:pt x="89" y="453"/>
                    <a:pt x="96" y="461"/>
                  </a:cubicBezTo>
                  <a:cubicBezTo>
                    <a:pt x="112" y="475"/>
                    <a:pt x="112" y="499"/>
                    <a:pt x="96" y="514"/>
                  </a:cubicBezTo>
                  <a:close/>
                  <a:moveTo>
                    <a:pt x="461" y="41"/>
                  </a:moveTo>
                  <a:lnTo>
                    <a:pt x="461" y="41"/>
                  </a:lnTo>
                  <a:cubicBezTo>
                    <a:pt x="468" y="33"/>
                    <a:pt x="478" y="30"/>
                    <a:pt x="489" y="30"/>
                  </a:cubicBezTo>
                  <a:cubicBezTo>
                    <a:pt x="499" y="30"/>
                    <a:pt x="509" y="33"/>
                    <a:pt x="516" y="41"/>
                  </a:cubicBezTo>
                  <a:cubicBezTo>
                    <a:pt x="530" y="56"/>
                    <a:pt x="530" y="81"/>
                    <a:pt x="516" y="96"/>
                  </a:cubicBezTo>
                  <a:cubicBezTo>
                    <a:pt x="501" y="109"/>
                    <a:pt x="476" y="109"/>
                    <a:pt x="461" y="96"/>
                  </a:cubicBezTo>
                  <a:cubicBezTo>
                    <a:pt x="455" y="88"/>
                    <a:pt x="450" y="79"/>
                    <a:pt x="450" y="67"/>
                  </a:cubicBezTo>
                  <a:cubicBezTo>
                    <a:pt x="450" y="58"/>
                    <a:pt x="455" y="48"/>
                    <a:pt x="461" y="41"/>
                  </a:cubicBezTo>
                  <a:close/>
                  <a:moveTo>
                    <a:pt x="814" y="305"/>
                  </a:moveTo>
                  <a:lnTo>
                    <a:pt x="742" y="234"/>
                  </a:lnTo>
                  <a:cubicBezTo>
                    <a:pt x="738" y="229"/>
                    <a:pt x="730" y="229"/>
                    <a:pt x="725" y="234"/>
                  </a:cubicBezTo>
                  <a:lnTo>
                    <a:pt x="698" y="261"/>
                  </a:lnTo>
                  <a:cubicBezTo>
                    <a:pt x="607" y="177"/>
                    <a:pt x="481" y="158"/>
                    <a:pt x="373" y="201"/>
                  </a:cubicBezTo>
                  <a:lnTo>
                    <a:pt x="454" y="120"/>
                  </a:lnTo>
                  <a:cubicBezTo>
                    <a:pt x="464" y="127"/>
                    <a:pt x="476" y="131"/>
                    <a:pt x="489" y="131"/>
                  </a:cubicBezTo>
                  <a:cubicBezTo>
                    <a:pt x="506" y="131"/>
                    <a:pt x="521" y="124"/>
                    <a:pt x="533" y="112"/>
                  </a:cubicBezTo>
                  <a:cubicBezTo>
                    <a:pt x="558" y="88"/>
                    <a:pt x="558" y="48"/>
                    <a:pt x="533" y="23"/>
                  </a:cubicBezTo>
                  <a:cubicBezTo>
                    <a:pt x="509" y="0"/>
                    <a:pt x="468" y="0"/>
                    <a:pt x="444" y="23"/>
                  </a:cubicBezTo>
                  <a:cubicBezTo>
                    <a:pt x="432" y="36"/>
                    <a:pt x="425" y="51"/>
                    <a:pt x="425" y="67"/>
                  </a:cubicBezTo>
                  <a:cubicBezTo>
                    <a:pt x="425" y="81"/>
                    <a:pt x="430" y="93"/>
                    <a:pt x="437" y="103"/>
                  </a:cubicBezTo>
                  <a:lnTo>
                    <a:pt x="314" y="225"/>
                  </a:lnTo>
                  <a:lnTo>
                    <a:pt x="287" y="197"/>
                  </a:lnTo>
                  <a:cubicBezTo>
                    <a:pt x="283" y="193"/>
                    <a:pt x="275" y="193"/>
                    <a:pt x="270" y="197"/>
                  </a:cubicBezTo>
                  <a:lnTo>
                    <a:pt x="199" y="269"/>
                  </a:lnTo>
                  <a:cubicBezTo>
                    <a:pt x="193" y="273"/>
                    <a:pt x="193" y="281"/>
                    <a:pt x="199" y="287"/>
                  </a:cubicBezTo>
                  <a:lnTo>
                    <a:pt x="226" y="314"/>
                  </a:lnTo>
                  <a:lnTo>
                    <a:pt x="104" y="435"/>
                  </a:lnTo>
                  <a:cubicBezTo>
                    <a:pt x="80" y="419"/>
                    <a:pt x="45" y="421"/>
                    <a:pt x="25" y="443"/>
                  </a:cubicBezTo>
                  <a:cubicBezTo>
                    <a:pt x="0" y="467"/>
                    <a:pt x="0" y="507"/>
                    <a:pt x="25" y="531"/>
                  </a:cubicBezTo>
                  <a:cubicBezTo>
                    <a:pt x="37" y="544"/>
                    <a:pt x="53" y="550"/>
                    <a:pt x="69" y="550"/>
                  </a:cubicBezTo>
                  <a:cubicBezTo>
                    <a:pt x="86" y="550"/>
                    <a:pt x="102" y="544"/>
                    <a:pt x="114" y="531"/>
                  </a:cubicBezTo>
                  <a:cubicBezTo>
                    <a:pt x="136" y="511"/>
                    <a:pt x="138" y="477"/>
                    <a:pt x="122" y="452"/>
                  </a:cubicBezTo>
                  <a:lnTo>
                    <a:pt x="202" y="372"/>
                  </a:lnTo>
                  <a:cubicBezTo>
                    <a:pt x="159" y="479"/>
                    <a:pt x="179" y="607"/>
                    <a:pt x="262" y="696"/>
                  </a:cubicBezTo>
                  <a:lnTo>
                    <a:pt x="234" y="725"/>
                  </a:lnTo>
                  <a:cubicBezTo>
                    <a:pt x="229" y="729"/>
                    <a:pt x="229" y="736"/>
                    <a:pt x="234" y="742"/>
                  </a:cubicBezTo>
                  <a:lnTo>
                    <a:pt x="306" y="813"/>
                  </a:lnTo>
                  <a:cubicBezTo>
                    <a:pt x="309" y="815"/>
                    <a:pt x="311" y="816"/>
                    <a:pt x="314" y="816"/>
                  </a:cubicBezTo>
                  <a:cubicBezTo>
                    <a:pt x="318" y="816"/>
                    <a:pt x="321" y="815"/>
                    <a:pt x="323" y="813"/>
                  </a:cubicBezTo>
                  <a:lnTo>
                    <a:pt x="395" y="742"/>
                  </a:lnTo>
                  <a:cubicBezTo>
                    <a:pt x="399" y="736"/>
                    <a:pt x="399" y="729"/>
                    <a:pt x="395" y="725"/>
                  </a:cubicBezTo>
                  <a:lnTo>
                    <a:pt x="323" y="652"/>
                  </a:lnTo>
                  <a:cubicBezTo>
                    <a:pt x="319" y="648"/>
                    <a:pt x="311" y="648"/>
                    <a:pt x="306" y="652"/>
                  </a:cubicBezTo>
                  <a:lnTo>
                    <a:pt x="279" y="679"/>
                  </a:lnTo>
                  <a:cubicBezTo>
                    <a:pt x="231" y="626"/>
                    <a:pt x="205" y="558"/>
                    <a:pt x="205" y="487"/>
                  </a:cubicBezTo>
                  <a:cubicBezTo>
                    <a:pt x="205" y="433"/>
                    <a:pt x="220" y="381"/>
                    <a:pt x="249" y="337"/>
                  </a:cubicBezTo>
                  <a:lnTo>
                    <a:pt x="270" y="358"/>
                  </a:lnTo>
                  <a:cubicBezTo>
                    <a:pt x="272" y="360"/>
                    <a:pt x="276" y="361"/>
                    <a:pt x="278" y="361"/>
                  </a:cubicBezTo>
                  <a:cubicBezTo>
                    <a:pt x="282" y="361"/>
                    <a:pt x="285" y="360"/>
                    <a:pt x="287" y="358"/>
                  </a:cubicBezTo>
                  <a:lnTo>
                    <a:pt x="309" y="337"/>
                  </a:lnTo>
                  <a:lnTo>
                    <a:pt x="392" y="580"/>
                  </a:lnTo>
                  <a:cubicBezTo>
                    <a:pt x="395" y="584"/>
                    <a:pt x="399" y="588"/>
                    <a:pt x="404" y="588"/>
                  </a:cubicBezTo>
                  <a:cubicBezTo>
                    <a:pt x="404" y="588"/>
                    <a:pt x="404" y="588"/>
                    <a:pt x="405" y="588"/>
                  </a:cubicBezTo>
                  <a:cubicBezTo>
                    <a:pt x="409" y="588"/>
                    <a:pt x="414" y="585"/>
                    <a:pt x="416" y="581"/>
                  </a:cubicBezTo>
                  <a:lnTo>
                    <a:pt x="467" y="466"/>
                  </a:lnTo>
                  <a:lnTo>
                    <a:pt x="581" y="415"/>
                  </a:lnTo>
                  <a:cubicBezTo>
                    <a:pt x="586" y="412"/>
                    <a:pt x="589" y="408"/>
                    <a:pt x="589" y="403"/>
                  </a:cubicBezTo>
                  <a:cubicBezTo>
                    <a:pt x="589" y="398"/>
                    <a:pt x="586" y="393"/>
                    <a:pt x="581" y="392"/>
                  </a:cubicBezTo>
                  <a:lnTo>
                    <a:pt x="337" y="308"/>
                  </a:lnTo>
                  <a:lnTo>
                    <a:pt x="358" y="287"/>
                  </a:lnTo>
                  <a:cubicBezTo>
                    <a:pt x="364" y="281"/>
                    <a:pt x="364" y="273"/>
                    <a:pt x="358" y="269"/>
                  </a:cubicBezTo>
                  <a:lnTo>
                    <a:pt x="337" y="247"/>
                  </a:lnTo>
                  <a:cubicBezTo>
                    <a:pt x="382" y="219"/>
                    <a:pt x="434" y="203"/>
                    <a:pt x="489" y="203"/>
                  </a:cubicBezTo>
                  <a:cubicBezTo>
                    <a:pt x="560" y="203"/>
                    <a:pt x="628" y="230"/>
                    <a:pt x="680" y="278"/>
                  </a:cubicBezTo>
                  <a:lnTo>
                    <a:pt x="654" y="305"/>
                  </a:lnTo>
                  <a:cubicBezTo>
                    <a:pt x="649" y="309"/>
                    <a:pt x="649" y="317"/>
                    <a:pt x="654" y="322"/>
                  </a:cubicBezTo>
                  <a:lnTo>
                    <a:pt x="725" y="393"/>
                  </a:lnTo>
                  <a:cubicBezTo>
                    <a:pt x="728" y="395"/>
                    <a:pt x="731" y="398"/>
                    <a:pt x="734" y="398"/>
                  </a:cubicBezTo>
                  <a:cubicBezTo>
                    <a:pt x="738" y="398"/>
                    <a:pt x="740" y="395"/>
                    <a:pt x="742" y="393"/>
                  </a:cubicBezTo>
                  <a:lnTo>
                    <a:pt x="814" y="322"/>
                  </a:lnTo>
                  <a:cubicBezTo>
                    <a:pt x="819" y="317"/>
                    <a:pt x="819" y="309"/>
                    <a:pt x="814" y="305"/>
                  </a:cubicBezTo>
                  <a:close/>
                </a:path>
              </a:pathLst>
            </a:custGeom>
            <a:solidFill>
              <a:schemeClr val="bg1"/>
            </a:solidFill>
            <a:ln>
              <a:noFill/>
            </a:ln>
            <a:effectLst/>
          </p:spPr>
          <p:txBody>
            <a:bodyPr wrap="none"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lang="en-US" sz="900"/>
            </a:p>
          </p:txBody>
        </p:sp>
        <p:sp>
          <p:nvSpPr>
            <p:cNvPr id="33" name="Freeform 979">
              <a:extLst>
                <a:ext uri="{FF2B5EF4-FFF2-40B4-BE49-F238E27FC236}">
                  <a16:creationId xmlns:a16="http://schemas.microsoft.com/office/drawing/2014/main" id="{DD3ABAC7-09F1-33A7-303D-32A5DD471C44}"/>
                </a:ext>
              </a:extLst>
            </p:cNvPr>
            <p:cNvSpPr>
              <a:spLocks noChangeAspect="1" noChangeArrowheads="1"/>
            </p:cNvSpPr>
            <p:nvPr/>
          </p:nvSpPr>
          <p:spPr bwMode="auto">
            <a:xfrm>
              <a:off x="9730604" y="2186638"/>
              <a:ext cx="386082" cy="384925"/>
            </a:xfrm>
            <a:custGeom>
              <a:avLst/>
              <a:gdLst>
                <a:gd name="T0" fmla="*/ 3884751 w 291741"/>
                <a:gd name="T1" fmla="*/ 5591124 h 291740"/>
                <a:gd name="T2" fmla="*/ 179506 w 291741"/>
                <a:gd name="T3" fmla="*/ 4370694 h 291740"/>
                <a:gd name="T4" fmla="*/ 5500392 w 291741"/>
                <a:gd name="T5" fmla="*/ 4888664 h 291740"/>
                <a:gd name="T6" fmla="*/ 179506 w 291741"/>
                <a:gd name="T7" fmla="*/ 4370694 h 291740"/>
                <a:gd name="T8" fmla="*/ 5651193 w 291741"/>
                <a:gd name="T9" fmla="*/ 3490880 h 291740"/>
                <a:gd name="T10" fmla="*/ 4882846 w 291741"/>
                <a:gd name="T11" fmla="*/ 1809302 h 291740"/>
                <a:gd name="T12" fmla="*/ 5651193 w 291741"/>
                <a:gd name="T13" fmla="*/ 1809302 h 291740"/>
                <a:gd name="T14" fmla="*/ 2522893 w 291741"/>
                <a:gd name="T15" fmla="*/ 2103698 h 291740"/>
                <a:gd name="T16" fmla="*/ 3646977 w 291741"/>
                <a:gd name="T17" fmla="*/ 1599474 h 291740"/>
                <a:gd name="T18" fmla="*/ 2349944 w 291741"/>
                <a:gd name="T19" fmla="*/ 3296788 h 291740"/>
                <a:gd name="T20" fmla="*/ 2443638 w 291741"/>
                <a:gd name="T21" fmla="*/ 974508 h 291740"/>
                <a:gd name="T22" fmla="*/ 3517269 w 291741"/>
                <a:gd name="T23" fmla="*/ 1457450 h 291740"/>
                <a:gd name="T24" fmla="*/ 4882846 w 291741"/>
                <a:gd name="T25" fmla="*/ 1631916 h 291740"/>
                <a:gd name="T26" fmla="*/ 4882846 w 291741"/>
                <a:gd name="T27" fmla="*/ 872758 h 291740"/>
                <a:gd name="T28" fmla="*/ 3783870 w 291741"/>
                <a:gd name="T29" fmla="*/ 1386421 h 291740"/>
                <a:gd name="T30" fmla="*/ 3769468 w 291741"/>
                <a:gd name="T31" fmla="*/ 2927492 h 291740"/>
                <a:gd name="T32" fmla="*/ 2421992 w 291741"/>
                <a:gd name="T33" fmla="*/ 3524032 h 291740"/>
                <a:gd name="T34" fmla="*/ 1103340 w 291741"/>
                <a:gd name="T35" fmla="*/ 2927492 h 291740"/>
                <a:gd name="T36" fmla="*/ 1088929 w 291741"/>
                <a:gd name="T37" fmla="*/ 1386421 h 291740"/>
                <a:gd name="T38" fmla="*/ 179506 w 291741"/>
                <a:gd name="T39" fmla="*/ 319291 h 291740"/>
                <a:gd name="T40" fmla="*/ 409268 w 291741"/>
                <a:gd name="T41" fmla="*/ 787572 h 291740"/>
                <a:gd name="T42" fmla="*/ 179506 w 291741"/>
                <a:gd name="T43" fmla="*/ 1397791 h 291740"/>
                <a:gd name="T44" fmla="*/ 323139 w 291741"/>
                <a:gd name="T45" fmla="*/ 1575177 h 291740"/>
                <a:gd name="T46" fmla="*/ 323139 w 291741"/>
                <a:gd name="T47" fmla="*/ 2093115 h 291740"/>
                <a:gd name="T48" fmla="*/ 179506 w 291741"/>
                <a:gd name="T49" fmla="*/ 2270488 h 291740"/>
                <a:gd name="T50" fmla="*/ 409268 w 291741"/>
                <a:gd name="T51" fmla="*/ 2880688 h 291740"/>
                <a:gd name="T52" fmla="*/ 179506 w 291741"/>
                <a:gd name="T53" fmla="*/ 3490880 h 291740"/>
                <a:gd name="T54" fmla="*/ 323139 w 291741"/>
                <a:gd name="T55" fmla="*/ 3668265 h 291740"/>
                <a:gd name="T56" fmla="*/ 710883 w 291741"/>
                <a:gd name="T57" fmla="*/ 4193332 h 291740"/>
                <a:gd name="T58" fmla="*/ 883250 w 291741"/>
                <a:gd name="T59" fmla="*/ 4044332 h 291740"/>
                <a:gd name="T60" fmla="*/ 1414600 w 291741"/>
                <a:gd name="T61" fmla="*/ 4044332 h 291740"/>
                <a:gd name="T62" fmla="*/ 1594123 w 291741"/>
                <a:gd name="T63" fmla="*/ 4193332 h 291740"/>
                <a:gd name="T64" fmla="*/ 2204475 w 291741"/>
                <a:gd name="T65" fmla="*/ 3959187 h 291740"/>
                <a:gd name="T66" fmla="*/ 2829170 w 291741"/>
                <a:gd name="T67" fmla="*/ 4193332 h 291740"/>
                <a:gd name="T68" fmla="*/ 3008710 w 291741"/>
                <a:gd name="T69" fmla="*/ 4044332 h 291740"/>
                <a:gd name="T70" fmla="*/ 3532903 w 291741"/>
                <a:gd name="T71" fmla="*/ 4044332 h 291740"/>
                <a:gd name="T72" fmla="*/ 3705228 w 291741"/>
                <a:gd name="T73" fmla="*/ 4193332 h 291740"/>
                <a:gd name="T74" fmla="*/ 4322747 w 291741"/>
                <a:gd name="T75" fmla="*/ 3959187 h 291740"/>
                <a:gd name="T76" fmla="*/ 5651193 w 291741"/>
                <a:gd name="T77" fmla="*/ 4193332 h 291740"/>
                <a:gd name="T78" fmla="*/ 4703345 w 291741"/>
                <a:gd name="T79" fmla="*/ 3583124 h 291740"/>
                <a:gd name="T80" fmla="*/ 5651193 w 291741"/>
                <a:gd name="T81" fmla="*/ 695397 h 291740"/>
                <a:gd name="T82" fmla="*/ 323139 w 291741"/>
                <a:gd name="T83" fmla="*/ 177362 h 291740"/>
                <a:gd name="T84" fmla="*/ 5823531 w 291741"/>
                <a:gd name="T85" fmla="*/ 319291 h 291740"/>
                <a:gd name="T86" fmla="*/ 4064279 w 291741"/>
                <a:gd name="T87" fmla="*/ 5058933 h 291740"/>
                <a:gd name="T88" fmla="*/ 4767970 w 291741"/>
                <a:gd name="T89" fmla="*/ 5676236 h 291740"/>
                <a:gd name="T90" fmla="*/ 1055521 w 291741"/>
                <a:gd name="T91" fmla="*/ 5676236 h 291740"/>
                <a:gd name="T92" fmla="*/ 1766446 w 291741"/>
                <a:gd name="T93" fmla="*/ 5058933 h 291740"/>
                <a:gd name="T94" fmla="*/ 0 w 291741"/>
                <a:gd name="T95" fmla="*/ 319291 h 2917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91741" h="291740">
                  <a:moveTo>
                    <a:pt x="97487" y="256487"/>
                  </a:moveTo>
                  <a:lnTo>
                    <a:pt x="97487" y="283467"/>
                  </a:lnTo>
                  <a:lnTo>
                    <a:pt x="194614" y="283467"/>
                  </a:lnTo>
                  <a:lnTo>
                    <a:pt x="194614" y="256487"/>
                  </a:lnTo>
                  <a:lnTo>
                    <a:pt x="97487" y="256487"/>
                  </a:lnTo>
                  <a:close/>
                  <a:moveTo>
                    <a:pt x="8993" y="221593"/>
                  </a:moveTo>
                  <a:lnTo>
                    <a:pt x="8993" y="240299"/>
                  </a:lnTo>
                  <a:cubicBezTo>
                    <a:pt x="8993" y="244256"/>
                    <a:pt x="12231" y="247853"/>
                    <a:pt x="16188" y="247853"/>
                  </a:cubicBezTo>
                  <a:lnTo>
                    <a:pt x="275553" y="247853"/>
                  </a:lnTo>
                  <a:cubicBezTo>
                    <a:pt x="279510" y="247853"/>
                    <a:pt x="283107" y="244256"/>
                    <a:pt x="283107" y="240299"/>
                  </a:cubicBezTo>
                  <a:lnTo>
                    <a:pt x="283107" y="221593"/>
                  </a:lnTo>
                  <a:lnTo>
                    <a:pt x="8993" y="221593"/>
                  </a:lnTo>
                  <a:close/>
                  <a:moveTo>
                    <a:pt x="244616" y="138855"/>
                  </a:moveTo>
                  <a:lnTo>
                    <a:pt x="244616" y="176987"/>
                  </a:lnTo>
                  <a:lnTo>
                    <a:pt x="283107" y="176987"/>
                  </a:lnTo>
                  <a:lnTo>
                    <a:pt x="283107" y="138855"/>
                  </a:lnTo>
                  <a:lnTo>
                    <a:pt x="244616" y="138855"/>
                  </a:lnTo>
                  <a:close/>
                  <a:moveTo>
                    <a:pt x="244616" y="91731"/>
                  </a:moveTo>
                  <a:lnTo>
                    <a:pt x="244616" y="129862"/>
                  </a:lnTo>
                  <a:lnTo>
                    <a:pt x="283107" y="129862"/>
                  </a:lnTo>
                  <a:lnTo>
                    <a:pt x="283107" y="91731"/>
                  </a:lnTo>
                  <a:lnTo>
                    <a:pt x="244616" y="91731"/>
                  </a:lnTo>
                  <a:close/>
                  <a:moveTo>
                    <a:pt x="182702" y="81093"/>
                  </a:moveTo>
                  <a:lnTo>
                    <a:pt x="126389" y="106657"/>
                  </a:lnTo>
                  <a:lnTo>
                    <a:pt x="126389" y="167145"/>
                  </a:lnTo>
                  <a:lnTo>
                    <a:pt x="182702" y="141942"/>
                  </a:lnTo>
                  <a:lnTo>
                    <a:pt x="182702" y="81093"/>
                  </a:lnTo>
                  <a:close/>
                  <a:moveTo>
                    <a:pt x="61412" y="81093"/>
                  </a:moveTo>
                  <a:lnTo>
                    <a:pt x="61412" y="141942"/>
                  </a:lnTo>
                  <a:lnTo>
                    <a:pt x="117725" y="167145"/>
                  </a:lnTo>
                  <a:lnTo>
                    <a:pt x="117725" y="106657"/>
                  </a:lnTo>
                  <a:lnTo>
                    <a:pt x="61412" y="81093"/>
                  </a:lnTo>
                  <a:close/>
                  <a:moveTo>
                    <a:pt x="122418" y="49408"/>
                  </a:moveTo>
                  <a:lnTo>
                    <a:pt x="67548" y="73892"/>
                  </a:lnTo>
                  <a:lnTo>
                    <a:pt x="122418" y="98736"/>
                  </a:lnTo>
                  <a:lnTo>
                    <a:pt x="176204" y="73892"/>
                  </a:lnTo>
                  <a:lnTo>
                    <a:pt x="122418" y="49408"/>
                  </a:lnTo>
                  <a:close/>
                  <a:moveTo>
                    <a:pt x="244616" y="44247"/>
                  </a:moveTo>
                  <a:lnTo>
                    <a:pt x="244616" y="82738"/>
                  </a:lnTo>
                  <a:lnTo>
                    <a:pt x="283107" y="82738"/>
                  </a:lnTo>
                  <a:lnTo>
                    <a:pt x="283107" y="44247"/>
                  </a:lnTo>
                  <a:lnTo>
                    <a:pt x="244616" y="44247"/>
                  </a:lnTo>
                  <a:close/>
                  <a:moveTo>
                    <a:pt x="120252" y="40767"/>
                  </a:moveTo>
                  <a:cubicBezTo>
                    <a:pt x="121335" y="39687"/>
                    <a:pt x="122779" y="39687"/>
                    <a:pt x="123862" y="40767"/>
                  </a:cubicBezTo>
                  <a:lnTo>
                    <a:pt x="189560" y="70291"/>
                  </a:lnTo>
                  <a:cubicBezTo>
                    <a:pt x="191004" y="71012"/>
                    <a:pt x="191726" y="72812"/>
                    <a:pt x="191726" y="73892"/>
                  </a:cubicBezTo>
                  <a:lnTo>
                    <a:pt x="191726" y="144462"/>
                  </a:lnTo>
                  <a:cubicBezTo>
                    <a:pt x="191726" y="146622"/>
                    <a:pt x="190643" y="148063"/>
                    <a:pt x="188838" y="148423"/>
                  </a:cubicBezTo>
                  <a:lnTo>
                    <a:pt x="123862" y="178307"/>
                  </a:lnTo>
                  <a:cubicBezTo>
                    <a:pt x="123140" y="178667"/>
                    <a:pt x="122779" y="179027"/>
                    <a:pt x="122418" y="179027"/>
                  </a:cubicBezTo>
                  <a:cubicBezTo>
                    <a:pt x="122418" y="179027"/>
                    <a:pt x="122057" y="178667"/>
                    <a:pt x="121335" y="178667"/>
                  </a:cubicBezTo>
                  <a:cubicBezTo>
                    <a:pt x="120974" y="178667"/>
                    <a:pt x="120974" y="178667"/>
                    <a:pt x="120613" y="178307"/>
                  </a:cubicBezTo>
                  <a:lnTo>
                    <a:pt x="120252" y="178307"/>
                  </a:lnTo>
                  <a:lnTo>
                    <a:pt x="55275" y="148423"/>
                  </a:lnTo>
                  <a:cubicBezTo>
                    <a:pt x="53831" y="148063"/>
                    <a:pt x="52387" y="146622"/>
                    <a:pt x="52387" y="144462"/>
                  </a:cubicBezTo>
                  <a:lnTo>
                    <a:pt x="52387" y="73892"/>
                  </a:lnTo>
                  <a:cubicBezTo>
                    <a:pt x="52387" y="72812"/>
                    <a:pt x="53109" y="71012"/>
                    <a:pt x="54553" y="70291"/>
                  </a:cubicBezTo>
                  <a:lnTo>
                    <a:pt x="120252" y="40767"/>
                  </a:lnTo>
                  <a:close/>
                  <a:moveTo>
                    <a:pt x="16188" y="8993"/>
                  </a:moveTo>
                  <a:cubicBezTo>
                    <a:pt x="12231" y="8993"/>
                    <a:pt x="8993" y="12231"/>
                    <a:pt x="8993" y="16188"/>
                  </a:cubicBezTo>
                  <a:lnTo>
                    <a:pt x="8993" y="35254"/>
                  </a:lnTo>
                  <a:lnTo>
                    <a:pt x="16188" y="35254"/>
                  </a:lnTo>
                  <a:cubicBezTo>
                    <a:pt x="18706" y="35254"/>
                    <a:pt x="20505" y="37412"/>
                    <a:pt x="20505" y="39930"/>
                  </a:cubicBezTo>
                  <a:cubicBezTo>
                    <a:pt x="20505" y="42448"/>
                    <a:pt x="18706" y="44247"/>
                    <a:pt x="16188" y="44247"/>
                  </a:cubicBezTo>
                  <a:lnTo>
                    <a:pt x="8993" y="44247"/>
                  </a:lnTo>
                  <a:lnTo>
                    <a:pt x="8993" y="70867"/>
                  </a:lnTo>
                  <a:lnTo>
                    <a:pt x="16188" y="70867"/>
                  </a:lnTo>
                  <a:cubicBezTo>
                    <a:pt x="18706" y="70867"/>
                    <a:pt x="20505" y="73025"/>
                    <a:pt x="20505" y="75183"/>
                  </a:cubicBezTo>
                  <a:cubicBezTo>
                    <a:pt x="20505" y="77702"/>
                    <a:pt x="18706" y="79860"/>
                    <a:pt x="16188" y="79860"/>
                  </a:cubicBezTo>
                  <a:lnTo>
                    <a:pt x="8993" y="79860"/>
                  </a:lnTo>
                  <a:lnTo>
                    <a:pt x="8993" y="106120"/>
                  </a:lnTo>
                  <a:lnTo>
                    <a:pt x="16188" y="106120"/>
                  </a:lnTo>
                  <a:cubicBezTo>
                    <a:pt x="18706" y="106120"/>
                    <a:pt x="20505" y="108279"/>
                    <a:pt x="20505" y="110797"/>
                  </a:cubicBezTo>
                  <a:cubicBezTo>
                    <a:pt x="20505" y="113315"/>
                    <a:pt x="18706" y="115113"/>
                    <a:pt x="16188" y="115113"/>
                  </a:cubicBezTo>
                  <a:lnTo>
                    <a:pt x="8993" y="115113"/>
                  </a:lnTo>
                  <a:lnTo>
                    <a:pt x="8993" y="141733"/>
                  </a:lnTo>
                  <a:lnTo>
                    <a:pt x="16188" y="141733"/>
                  </a:lnTo>
                  <a:cubicBezTo>
                    <a:pt x="18706" y="141733"/>
                    <a:pt x="20505" y="143532"/>
                    <a:pt x="20505" y="146050"/>
                  </a:cubicBezTo>
                  <a:cubicBezTo>
                    <a:pt x="20505" y="148568"/>
                    <a:pt x="18706" y="150727"/>
                    <a:pt x="16188" y="150727"/>
                  </a:cubicBezTo>
                  <a:lnTo>
                    <a:pt x="8993" y="150727"/>
                  </a:lnTo>
                  <a:lnTo>
                    <a:pt x="8993" y="176987"/>
                  </a:lnTo>
                  <a:lnTo>
                    <a:pt x="16188" y="176987"/>
                  </a:lnTo>
                  <a:cubicBezTo>
                    <a:pt x="18706" y="176987"/>
                    <a:pt x="20505" y="179145"/>
                    <a:pt x="20505" y="181663"/>
                  </a:cubicBezTo>
                  <a:cubicBezTo>
                    <a:pt x="20505" y="183822"/>
                    <a:pt x="18706" y="185980"/>
                    <a:pt x="16188" y="185980"/>
                  </a:cubicBezTo>
                  <a:lnTo>
                    <a:pt x="8993" y="185980"/>
                  </a:lnTo>
                  <a:lnTo>
                    <a:pt x="8993" y="212600"/>
                  </a:lnTo>
                  <a:lnTo>
                    <a:pt x="35613" y="212600"/>
                  </a:lnTo>
                  <a:lnTo>
                    <a:pt x="35613" y="205046"/>
                  </a:lnTo>
                  <a:cubicBezTo>
                    <a:pt x="35613" y="202887"/>
                    <a:pt x="37052" y="200729"/>
                    <a:pt x="39930" y="200729"/>
                  </a:cubicBezTo>
                  <a:cubicBezTo>
                    <a:pt x="42089" y="200729"/>
                    <a:pt x="44247" y="202887"/>
                    <a:pt x="44247" y="205046"/>
                  </a:cubicBezTo>
                  <a:lnTo>
                    <a:pt x="44247" y="212600"/>
                  </a:lnTo>
                  <a:lnTo>
                    <a:pt x="70867" y="212600"/>
                  </a:lnTo>
                  <a:lnTo>
                    <a:pt x="70867" y="205046"/>
                  </a:lnTo>
                  <a:cubicBezTo>
                    <a:pt x="70867" y="202887"/>
                    <a:pt x="73025" y="200729"/>
                    <a:pt x="74824" y="200729"/>
                  </a:cubicBezTo>
                  <a:cubicBezTo>
                    <a:pt x="77342" y="200729"/>
                    <a:pt x="79860" y="202887"/>
                    <a:pt x="79860" y="205046"/>
                  </a:cubicBezTo>
                  <a:lnTo>
                    <a:pt x="79860" y="212600"/>
                  </a:lnTo>
                  <a:lnTo>
                    <a:pt x="106120" y="212600"/>
                  </a:lnTo>
                  <a:lnTo>
                    <a:pt x="106120" y="205046"/>
                  </a:lnTo>
                  <a:cubicBezTo>
                    <a:pt x="106120" y="202887"/>
                    <a:pt x="107919" y="200729"/>
                    <a:pt x="110437" y="200729"/>
                  </a:cubicBezTo>
                  <a:cubicBezTo>
                    <a:pt x="113315" y="200729"/>
                    <a:pt x="114754" y="202887"/>
                    <a:pt x="114754" y="205046"/>
                  </a:cubicBezTo>
                  <a:lnTo>
                    <a:pt x="114754" y="212600"/>
                  </a:lnTo>
                  <a:lnTo>
                    <a:pt x="141733" y="212600"/>
                  </a:lnTo>
                  <a:lnTo>
                    <a:pt x="141733" y="205046"/>
                  </a:lnTo>
                  <a:cubicBezTo>
                    <a:pt x="141733" y="202887"/>
                    <a:pt x="143172" y="200729"/>
                    <a:pt x="145691" y="200729"/>
                  </a:cubicBezTo>
                  <a:cubicBezTo>
                    <a:pt x="148568" y="200729"/>
                    <a:pt x="150727" y="202887"/>
                    <a:pt x="150727" y="205046"/>
                  </a:cubicBezTo>
                  <a:lnTo>
                    <a:pt x="150727" y="212600"/>
                  </a:lnTo>
                  <a:lnTo>
                    <a:pt x="176987" y="212600"/>
                  </a:lnTo>
                  <a:lnTo>
                    <a:pt x="176987" y="205046"/>
                  </a:lnTo>
                  <a:cubicBezTo>
                    <a:pt x="176987" y="202887"/>
                    <a:pt x="178786" y="200729"/>
                    <a:pt x="181304" y="200729"/>
                  </a:cubicBezTo>
                  <a:cubicBezTo>
                    <a:pt x="184182" y="200729"/>
                    <a:pt x="185620" y="202887"/>
                    <a:pt x="185620" y="205046"/>
                  </a:cubicBezTo>
                  <a:lnTo>
                    <a:pt x="185620" y="212600"/>
                  </a:lnTo>
                  <a:lnTo>
                    <a:pt x="212600" y="212600"/>
                  </a:lnTo>
                  <a:lnTo>
                    <a:pt x="212600" y="205046"/>
                  </a:lnTo>
                  <a:cubicBezTo>
                    <a:pt x="212600" y="202887"/>
                    <a:pt x="214039" y="200729"/>
                    <a:pt x="216557" y="200729"/>
                  </a:cubicBezTo>
                  <a:cubicBezTo>
                    <a:pt x="219435" y="200729"/>
                    <a:pt x="221234" y="202887"/>
                    <a:pt x="221234" y="205046"/>
                  </a:cubicBezTo>
                  <a:lnTo>
                    <a:pt x="221234" y="212600"/>
                  </a:lnTo>
                  <a:lnTo>
                    <a:pt x="283107" y="212600"/>
                  </a:lnTo>
                  <a:lnTo>
                    <a:pt x="283107" y="185980"/>
                  </a:lnTo>
                  <a:lnTo>
                    <a:pt x="240299" y="185980"/>
                  </a:lnTo>
                  <a:cubicBezTo>
                    <a:pt x="237781" y="185980"/>
                    <a:pt x="235623" y="183822"/>
                    <a:pt x="235623" y="181663"/>
                  </a:cubicBezTo>
                  <a:lnTo>
                    <a:pt x="235623" y="39930"/>
                  </a:lnTo>
                  <a:cubicBezTo>
                    <a:pt x="235623" y="37412"/>
                    <a:pt x="237781" y="35254"/>
                    <a:pt x="240299" y="35254"/>
                  </a:cubicBezTo>
                  <a:lnTo>
                    <a:pt x="283107" y="35254"/>
                  </a:lnTo>
                  <a:lnTo>
                    <a:pt x="283107" y="16188"/>
                  </a:lnTo>
                  <a:cubicBezTo>
                    <a:pt x="283107" y="12231"/>
                    <a:pt x="279510" y="8993"/>
                    <a:pt x="275553" y="8993"/>
                  </a:cubicBezTo>
                  <a:lnTo>
                    <a:pt x="16188" y="8993"/>
                  </a:lnTo>
                  <a:close/>
                  <a:moveTo>
                    <a:pt x="16188" y="0"/>
                  </a:moveTo>
                  <a:lnTo>
                    <a:pt x="275553" y="0"/>
                  </a:lnTo>
                  <a:cubicBezTo>
                    <a:pt x="284546" y="0"/>
                    <a:pt x="291741" y="7195"/>
                    <a:pt x="291741" y="16188"/>
                  </a:cubicBezTo>
                  <a:lnTo>
                    <a:pt x="291741" y="240299"/>
                  </a:lnTo>
                  <a:cubicBezTo>
                    <a:pt x="291741" y="249652"/>
                    <a:pt x="284546" y="256487"/>
                    <a:pt x="275553" y="256487"/>
                  </a:cubicBezTo>
                  <a:lnTo>
                    <a:pt x="203607" y="256487"/>
                  </a:lnTo>
                  <a:lnTo>
                    <a:pt x="203607" y="283467"/>
                  </a:lnTo>
                  <a:lnTo>
                    <a:pt x="234184" y="283467"/>
                  </a:lnTo>
                  <a:cubicBezTo>
                    <a:pt x="237062" y="283467"/>
                    <a:pt x="238860" y="285265"/>
                    <a:pt x="238860" y="287783"/>
                  </a:cubicBezTo>
                  <a:cubicBezTo>
                    <a:pt x="238860" y="290301"/>
                    <a:pt x="237062" y="291740"/>
                    <a:pt x="234184" y="291740"/>
                  </a:cubicBezTo>
                  <a:lnTo>
                    <a:pt x="57557" y="291740"/>
                  </a:lnTo>
                  <a:cubicBezTo>
                    <a:pt x="55039" y="291740"/>
                    <a:pt x="52880" y="290301"/>
                    <a:pt x="52880" y="287783"/>
                  </a:cubicBezTo>
                  <a:cubicBezTo>
                    <a:pt x="52880" y="285265"/>
                    <a:pt x="55039" y="283467"/>
                    <a:pt x="57557" y="283467"/>
                  </a:cubicBezTo>
                  <a:lnTo>
                    <a:pt x="88494" y="283467"/>
                  </a:lnTo>
                  <a:lnTo>
                    <a:pt x="88494" y="256487"/>
                  </a:lnTo>
                  <a:lnTo>
                    <a:pt x="16188" y="256487"/>
                  </a:lnTo>
                  <a:cubicBezTo>
                    <a:pt x="7195" y="256487"/>
                    <a:pt x="0" y="249652"/>
                    <a:pt x="0" y="240299"/>
                  </a:cubicBezTo>
                  <a:lnTo>
                    <a:pt x="0" y="16188"/>
                  </a:lnTo>
                  <a:cubicBezTo>
                    <a:pt x="0" y="7195"/>
                    <a:pt x="7195" y="0"/>
                    <a:pt x="16188" y="0"/>
                  </a:cubicBezTo>
                  <a:close/>
                </a:path>
              </a:pathLst>
            </a:custGeom>
            <a:solidFill>
              <a:schemeClr val="bg1"/>
            </a:solidFill>
            <a:ln>
              <a:noFill/>
            </a:ln>
            <a:effectLst/>
          </p:spPr>
          <p:txBody>
            <a:bodyPr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lang="en-US" sz="900"/>
            </a:p>
          </p:txBody>
        </p:sp>
        <p:sp>
          <p:nvSpPr>
            <p:cNvPr id="34" name="Freeform 980">
              <a:extLst>
                <a:ext uri="{FF2B5EF4-FFF2-40B4-BE49-F238E27FC236}">
                  <a16:creationId xmlns:a16="http://schemas.microsoft.com/office/drawing/2014/main" id="{EC1C44DB-009A-0D73-04F9-2C9EC43C0F1A}"/>
                </a:ext>
              </a:extLst>
            </p:cNvPr>
            <p:cNvSpPr>
              <a:spLocks noChangeAspect="1" noChangeArrowheads="1"/>
            </p:cNvSpPr>
            <p:nvPr/>
          </p:nvSpPr>
          <p:spPr bwMode="auto">
            <a:xfrm flipH="1">
              <a:off x="7136347" y="3329507"/>
              <a:ext cx="347935" cy="386081"/>
            </a:xfrm>
            <a:custGeom>
              <a:avLst/>
              <a:gdLst>
                <a:gd name="T0" fmla="*/ 1962822 w 262678"/>
                <a:gd name="T1" fmla="*/ 5728482 h 291382"/>
                <a:gd name="T2" fmla="*/ 2145623 w 262678"/>
                <a:gd name="T3" fmla="*/ 5568567 h 291382"/>
                <a:gd name="T4" fmla="*/ 4017868 w 262678"/>
                <a:gd name="T5" fmla="*/ 5306841 h 291382"/>
                <a:gd name="T6" fmla="*/ 2084223 w 262678"/>
                <a:gd name="T7" fmla="*/ 3139452 h 291382"/>
                <a:gd name="T8" fmla="*/ 1987487 w 262678"/>
                <a:gd name="T9" fmla="*/ 4876200 h 291382"/>
                <a:gd name="T10" fmla="*/ 192899 w 262678"/>
                <a:gd name="T11" fmla="*/ 2806083 h 291382"/>
                <a:gd name="T12" fmla="*/ 5136830 w 262678"/>
                <a:gd name="T13" fmla="*/ 2806083 h 291382"/>
                <a:gd name="T14" fmla="*/ 2277232 w 262678"/>
                <a:gd name="T15" fmla="*/ 2624359 h 291382"/>
                <a:gd name="T16" fmla="*/ 2716046 w 262678"/>
                <a:gd name="T17" fmla="*/ 2209957 h 291382"/>
                <a:gd name="T18" fmla="*/ 2277232 w 262678"/>
                <a:gd name="T19" fmla="*/ 2166350 h 291382"/>
                <a:gd name="T20" fmla="*/ 968139 w 262678"/>
                <a:gd name="T21" fmla="*/ 2624359 h 291382"/>
                <a:gd name="T22" fmla="*/ 1326494 w 262678"/>
                <a:gd name="T23" fmla="*/ 1948253 h 291382"/>
                <a:gd name="T24" fmla="*/ 2277232 w 262678"/>
                <a:gd name="T25" fmla="*/ 1962816 h 291382"/>
                <a:gd name="T26" fmla="*/ 2818447 w 262678"/>
                <a:gd name="T27" fmla="*/ 1962816 h 291382"/>
                <a:gd name="T28" fmla="*/ 2555188 w 262678"/>
                <a:gd name="T29" fmla="*/ 1301271 h 291382"/>
                <a:gd name="T30" fmla="*/ 4142191 w 262678"/>
                <a:gd name="T31" fmla="*/ 1134051 h 291382"/>
                <a:gd name="T32" fmla="*/ 4500550 w 262678"/>
                <a:gd name="T33" fmla="*/ 1134051 h 291382"/>
                <a:gd name="T34" fmla="*/ 3608303 w 262678"/>
                <a:gd name="T35" fmla="*/ 2624359 h 291382"/>
                <a:gd name="T36" fmla="*/ 3608303 w 262678"/>
                <a:gd name="T37" fmla="*/ 1134051 h 291382"/>
                <a:gd name="T38" fmla="*/ 968139 w 262678"/>
                <a:gd name="T39" fmla="*/ 1831942 h 291382"/>
                <a:gd name="T40" fmla="*/ 1501981 w 262678"/>
                <a:gd name="T41" fmla="*/ 1831942 h 291382"/>
                <a:gd name="T42" fmla="*/ 1136338 w 262678"/>
                <a:gd name="T43" fmla="*/ 639714 h 291382"/>
                <a:gd name="T44" fmla="*/ 2460097 w 262678"/>
                <a:gd name="T45" fmla="*/ 1090431 h 291382"/>
                <a:gd name="T46" fmla="*/ 2555188 w 262678"/>
                <a:gd name="T47" fmla="*/ 348955 h 291382"/>
                <a:gd name="T48" fmla="*/ 4434703 w 262678"/>
                <a:gd name="T49" fmla="*/ 959585 h 291382"/>
                <a:gd name="T50" fmla="*/ 1129025 w 262678"/>
                <a:gd name="T51" fmla="*/ 203560 h 291382"/>
                <a:gd name="T52" fmla="*/ 1333785 w 262678"/>
                <a:gd name="T53" fmla="*/ 203560 h 291382"/>
                <a:gd name="T54" fmla="*/ 2555188 w 262678"/>
                <a:gd name="T55" fmla="*/ 0 h 291382"/>
                <a:gd name="T56" fmla="*/ 3001269 w 262678"/>
                <a:gd name="T57" fmla="*/ 1068628 h 291382"/>
                <a:gd name="T58" fmla="*/ 3425467 w 262678"/>
                <a:gd name="T59" fmla="*/ 1046802 h 291382"/>
                <a:gd name="T60" fmla="*/ 4054454 w 262678"/>
                <a:gd name="T61" fmla="*/ 0 h 291382"/>
                <a:gd name="T62" fmla="*/ 4683387 w 262678"/>
                <a:gd name="T63" fmla="*/ 1046802 h 291382"/>
                <a:gd name="T64" fmla="*/ 5319657 w 262678"/>
                <a:gd name="T65" fmla="*/ 2653429 h 291382"/>
                <a:gd name="T66" fmla="*/ 4763829 w 262678"/>
                <a:gd name="T67" fmla="*/ 5306841 h 291382"/>
                <a:gd name="T68" fmla="*/ 4112916 w 262678"/>
                <a:gd name="T69" fmla="*/ 5895691 h 291382"/>
                <a:gd name="T70" fmla="*/ 1136338 w 262678"/>
                <a:gd name="T71" fmla="*/ 5306841 h 291382"/>
                <a:gd name="T72" fmla="*/ 2690 w 262678"/>
                <a:gd name="T73" fmla="*/ 2733402 h 291382"/>
                <a:gd name="T74" fmla="*/ 785270 w 262678"/>
                <a:gd name="T75" fmla="*/ 2624359 h 291382"/>
                <a:gd name="T76" fmla="*/ 485429 w 262678"/>
                <a:gd name="T77" fmla="*/ 1831942 h 291382"/>
                <a:gd name="T78" fmla="*/ 302577 w 262678"/>
                <a:gd name="T79" fmla="*/ 1090431 h 291382"/>
                <a:gd name="T80" fmla="*/ 946200 w 262678"/>
                <a:gd name="T81" fmla="*/ 145424 h 291382"/>
                <a:gd name="T82" fmla="*/ 1392300 w 262678"/>
                <a:gd name="T83" fmla="*/ 43583 h 291382"/>
                <a:gd name="T84" fmla="*/ 1509318 w 262678"/>
                <a:gd name="T85" fmla="*/ 537962 h 291382"/>
                <a:gd name="T86" fmla="*/ 1684821 w 262678"/>
                <a:gd name="T87" fmla="*/ 2624359 h 291382"/>
                <a:gd name="T88" fmla="*/ 2109037 w 262678"/>
                <a:gd name="T89" fmla="*/ 1025021 h 29138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62678" h="291382">
                  <a:moveTo>
                    <a:pt x="64936" y="262280"/>
                  </a:moveTo>
                  <a:lnTo>
                    <a:pt x="64936" y="283118"/>
                  </a:lnTo>
                  <a:lnTo>
                    <a:pt x="96617" y="283118"/>
                  </a:lnTo>
                  <a:lnTo>
                    <a:pt x="96617" y="275214"/>
                  </a:lnTo>
                  <a:cubicBezTo>
                    <a:pt x="96617" y="272699"/>
                    <a:pt x="98777" y="271262"/>
                    <a:pt x="101657" y="271262"/>
                  </a:cubicBezTo>
                  <a:cubicBezTo>
                    <a:pt x="104177" y="271262"/>
                    <a:pt x="105617" y="272699"/>
                    <a:pt x="105617" y="275214"/>
                  </a:cubicBezTo>
                  <a:lnTo>
                    <a:pt x="105617" y="283118"/>
                  </a:lnTo>
                  <a:lnTo>
                    <a:pt x="197779" y="283118"/>
                  </a:lnTo>
                  <a:lnTo>
                    <a:pt x="197779" y="262280"/>
                  </a:lnTo>
                  <a:lnTo>
                    <a:pt x="64936" y="262280"/>
                  </a:lnTo>
                  <a:close/>
                  <a:moveTo>
                    <a:pt x="97834" y="151178"/>
                  </a:moveTo>
                  <a:cubicBezTo>
                    <a:pt x="100398" y="150454"/>
                    <a:pt x="102596" y="152627"/>
                    <a:pt x="102596" y="155162"/>
                  </a:cubicBezTo>
                  <a:lnTo>
                    <a:pt x="106993" y="240634"/>
                  </a:lnTo>
                  <a:cubicBezTo>
                    <a:pt x="107359" y="242807"/>
                    <a:pt x="105527" y="245342"/>
                    <a:pt x="102963" y="245342"/>
                  </a:cubicBezTo>
                  <a:cubicBezTo>
                    <a:pt x="100398" y="245342"/>
                    <a:pt x="98566" y="243531"/>
                    <a:pt x="97834" y="240996"/>
                  </a:cubicBezTo>
                  <a:lnTo>
                    <a:pt x="93437" y="155524"/>
                  </a:lnTo>
                  <a:cubicBezTo>
                    <a:pt x="93437" y="152989"/>
                    <a:pt x="95635" y="151178"/>
                    <a:pt x="97834" y="151178"/>
                  </a:cubicBezTo>
                  <a:close/>
                  <a:moveTo>
                    <a:pt x="9495" y="138685"/>
                  </a:moveTo>
                  <a:lnTo>
                    <a:pt x="31455" y="253297"/>
                  </a:lnTo>
                  <a:lnTo>
                    <a:pt x="231260" y="253297"/>
                  </a:lnTo>
                  <a:lnTo>
                    <a:pt x="252860" y="138685"/>
                  </a:lnTo>
                  <a:lnTo>
                    <a:pt x="9495" y="138685"/>
                  </a:lnTo>
                  <a:close/>
                  <a:moveTo>
                    <a:pt x="112097" y="107068"/>
                  </a:moveTo>
                  <a:lnTo>
                    <a:pt x="112097" y="129703"/>
                  </a:lnTo>
                  <a:lnTo>
                    <a:pt x="138738" y="129703"/>
                  </a:lnTo>
                  <a:lnTo>
                    <a:pt x="138738" y="107068"/>
                  </a:lnTo>
                  <a:lnTo>
                    <a:pt x="133698" y="109223"/>
                  </a:lnTo>
                  <a:cubicBezTo>
                    <a:pt x="131538" y="110660"/>
                    <a:pt x="128658" y="111379"/>
                    <a:pt x="125778" y="111379"/>
                  </a:cubicBezTo>
                  <a:cubicBezTo>
                    <a:pt x="122538" y="111379"/>
                    <a:pt x="119658" y="110660"/>
                    <a:pt x="117137" y="109223"/>
                  </a:cubicBezTo>
                  <a:lnTo>
                    <a:pt x="112097" y="107068"/>
                  </a:lnTo>
                  <a:close/>
                  <a:moveTo>
                    <a:pt x="55936" y="96289"/>
                  </a:moveTo>
                  <a:lnTo>
                    <a:pt x="47656" y="100960"/>
                  </a:lnTo>
                  <a:lnTo>
                    <a:pt x="47656" y="129703"/>
                  </a:lnTo>
                  <a:lnTo>
                    <a:pt x="73936" y="129703"/>
                  </a:lnTo>
                  <a:lnTo>
                    <a:pt x="73936" y="100960"/>
                  </a:lnTo>
                  <a:lnTo>
                    <a:pt x="65296" y="96289"/>
                  </a:lnTo>
                  <a:cubicBezTo>
                    <a:pt x="62056" y="94852"/>
                    <a:pt x="58816" y="94852"/>
                    <a:pt x="55936" y="96289"/>
                  </a:cubicBezTo>
                  <a:close/>
                  <a:moveTo>
                    <a:pt x="112097" y="59642"/>
                  </a:moveTo>
                  <a:lnTo>
                    <a:pt x="112097" y="97008"/>
                  </a:lnTo>
                  <a:lnTo>
                    <a:pt x="121098" y="101678"/>
                  </a:lnTo>
                  <a:cubicBezTo>
                    <a:pt x="123978" y="102756"/>
                    <a:pt x="127218" y="102756"/>
                    <a:pt x="130098" y="101678"/>
                  </a:cubicBezTo>
                  <a:lnTo>
                    <a:pt x="138738" y="97008"/>
                  </a:lnTo>
                  <a:lnTo>
                    <a:pt x="138738" y="59642"/>
                  </a:lnTo>
                  <a:lnTo>
                    <a:pt x="133698" y="62157"/>
                  </a:lnTo>
                  <a:cubicBezTo>
                    <a:pt x="131538" y="63594"/>
                    <a:pt x="128658" y="64313"/>
                    <a:pt x="125778" y="64313"/>
                  </a:cubicBezTo>
                  <a:cubicBezTo>
                    <a:pt x="122538" y="64313"/>
                    <a:pt x="119658" y="63594"/>
                    <a:pt x="117137" y="62157"/>
                  </a:cubicBezTo>
                  <a:lnTo>
                    <a:pt x="112097" y="59642"/>
                  </a:lnTo>
                  <a:close/>
                  <a:moveTo>
                    <a:pt x="203899" y="56049"/>
                  </a:moveTo>
                  <a:lnTo>
                    <a:pt x="203899" y="129703"/>
                  </a:lnTo>
                  <a:lnTo>
                    <a:pt x="221899" y="129703"/>
                  </a:lnTo>
                  <a:lnTo>
                    <a:pt x="221539" y="56049"/>
                  </a:lnTo>
                  <a:lnTo>
                    <a:pt x="203899" y="56049"/>
                  </a:lnTo>
                  <a:close/>
                  <a:moveTo>
                    <a:pt x="177619" y="56049"/>
                  </a:moveTo>
                  <a:lnTo>
                    <a:pt x="177619" y="129703"/>
                  </a:lnTo>
                  <a:lnTo>
                    <a:pt x="194899" y="129703"/>
                  </a:lnTo>
                  <a:lnTo>
                    <a:pt x="194899" y="56049"/>
                  </a:lnTo>
                  <a:lnTo>
                    <a:pt x="177619" y="56049"/>
                  </a:lnTo>
                  <a:close/>
                  <a:moveTo>
                    <a:pt x="55936" y="31617"/>
                  </a:moveTo>
                  <a:lnTo>
                    <a:pt x="47656" y="36288"/>
                  </a:lnTo>
                  <a:lnTo>
                    <a:pt x="47656" y="90540"/>
                  </a:lnTo>
                  <a:lnTo>
                    <a:pt x="51976" y="88744"/>
                  </a:lnTo>
                  <a:cubicBezTo>
                    <a:pt x="57736" y="85870"/>
                    <a:pt x="63856" y="85870"/>
                    <a:pt x="69256" y="88744"/>
                  </a:cubicBezTo>
                  <a:lnTo>
                    <a:pt x="73936" y="90540"/>
                  </a:lnTo>
                  <a:lnTo>
                    <a:pt x="73936" y="36288"/>
                  </a:lnTo>
                  <a:lnTo>
                    <a:pt x="65296" y="31617"/>
                  </a:lnTo>
                  <a:cubicBezTo>
                    <a:pt x="62056" y="30180"/>
                    <a:pt x="58816" y="30180"/>
                    <a:pt x="55936" y="31617"/>
                  </a:cubicBezTo>
                  <a:close/>
                  <a:moveTo>
                    <a:pt x="125778" y="17246"/>
                  </a:moveTo>
                  <a:lnTo>
                    <a:pt x="113537" y="50300"/>
                  </a:lnTo>
                  <a:lnTo>
                    <a:pt x="121098" y="53893"/>
                  </a:lnTo>
                  <a:cubicBezTo>
                    <a:pt x="123978" y="56049"/>
                    <a:pt x="127218" y="56049"/>
                    <a:pt x="130098" y="53893"/>
                  </a:cubicBezTo>
                  <a:lnTo>
                    <a:pt x="138018" y="50300"/>
                  </a:lnTo>
                  <a:lnTo>
                    <a:pt x="125778" y="17246"/>
                  </a:lnTo>
                  <a:close/>
                  <a:moveTo>
                    <a:pt x="199579" y="13653"/>
                  </a:moveTo>
                  <a:lnTo>
                    <a:pt x="180859" y="47426"/>
                  </a:lnTo>
                  <a:lnTo>
                    <a:pt x="218299" y="47426"/>
                  </a:lnTo>
                  <a:lnTo>
                    <a:pt x="199579" y="13653"/>
                  </a:lnTo>
                  <a:close/>
                  <a:moveTo>
                    <a:pt x="56296" y="9701"/>
                  </a:moveTo>
                  <a:lnTo>
                    <a:pt x="55576" y="10060"/>
                  </a:lnTo>
                  <a:lnTo>
                    <a:pt x="55576" y="22276"/>
                  </a:lnTo>
                  <a:cubicBezTo>
                    <a:pt x="58816" y="21557"/>
                    <a:pt x="62056" y="21557"/>
                    <a:pt x="65656" y="22276"/>
                  </a:cubicBezTo>
                  <a:lnTo>
                    <a:pt x="65656" y="10060"/>
                  </a:lnTo>
                  <a:lnTo>
                    <a:pt x="64936" y="9701"/>
                  </a:lnTo>
                  <a:cubicBezTo>
                    <a:pt x="62056" y="8623"/>
                    <a:pt x="58816" y="8623"/>
                    <a:pt x="56296" y="9701"/>
                  </a:cubicBezTo>
                  <a:close/>
                  <a:moveTo>
                    <a:pt x="125778" y="0"/>
                  </a:moveTo>
                  <a:cubicBezTo>
                    <a:pt x="127218" y="0"/>
                    <a:pt x="129018" y="1078"/>
                    <a:pt x="129738" y="2875"/>
                  </a:cubicBezTo>
                  <a:lnTo>
                    <a:pt x="147738" y="50660"/>
                  </a:lnTo>
                  <a:cubicBezTo>
                    <a:pt x="147738" y="51378"/>
                    <a:pt x="147738" y="52097"/>
                    <a:pt x="147738" y="52815"/>
                  </a:cubicBezTo>
                  <a:lnTo>
                    <a:pt x="147738" y="129703"/>
                  </a:lnTo>
                  <a:lnTo>
                    <a:pt x="168618" y="129703"/>
                  </a:lnTo>
                  <a:lnTo>
                    <a:pt x="168618" y="51737"/>
                  </a:lnTo>
                  <a:cubicBezTo>
                    <a:pt x="168618" y="50660"/>
                    <a:pt x="168978" y="49941"/>
                    <a:pt x="168978" y="49582"/>
                  </a:cubicBezTo>
                  <a:lnTo>
                    <a:pt x="195259" y="2515"/>
                  </a:lnTo>
                  <a:cubicBezTo>
                    <a:pt x="196339" y="719"/>
                    <a:pt x="197779" y="0"/>
                    <a:pt x="199579" y="0"/>
                  </a:cubicBezTo>
                  <a:cubicBezTo>
                    <a:pt x="200659" y="0"/>
                    <a:pt x="202819" y="719"/>
                    <a:pt x="203179" y="2515"/>
                  </a:cubicBezTo>
                  <a:lnTo>
                    <a:pt x="229820" y="49582"/>
                  </a:lnTo>
                  <a:cubicBezTo>
                    <a:pt x="229820" y="49941"/>
                    <a:pt x="230540" y="50660"/>
                    <a:pt x="230540" y="51737"/>
                  </a:cubicBezTo>
                  <a:lnTo>
                    <a:pt x="230540" y="129703"/>
                  </a:lnTo>
                  <a:lnTo>
                    <a:pt x="258260" y="129703"/>
                  </a:lnTo>
                  <a:cubicBezTo>
                    <a:pt x="259340" y="129703"/>
                    <a:pt x="260420" y="130062"/>
                    <a:pt x="261860" y="131140"/>
                  </a:cubicBezTo>
                  <a:cubicBezTo>
                    <a:pt x="262220" y="132577"/>
                    <a:pt x="262940" y="133655"/>
                    <a:pt x="262580" y="135092"/>
                  </a:cubicBezTo>
                  <a:lnTo>
                    <a:pt x="238820" y="258687"/>
                  </a:lnTo>
                  <a:cubicBezTo>
                    <a:pt x="238460" y="260483"/>
                    <a:pt x="236660" y="262280"/>
                    <a:pt x="234500" y="262280"/>
                  </a:cubicBezTo>
                  <a:lnTo>
                    <a:pt x="206779" y="262280"/>
                  </a:lnTo>
                  <a:lnTo>
                    <a:pt x="206779" y="287430"/>
                  </a:lnTo>
                  <a:cubicBezTo>
                    <a:pt x="206779" y="289945"/>
                    <a:pt x="204259" y="291382"/>
                    <a:pt x="202459" y="291382"/>
                  </a:cubicBezTo>
                  <a:lnTo>
                    <a:pt x="60616" y="291382"/>
                  </a:lnTo>
                  <a:cubicBezTo>
                    <a:pt x="58096" y="291382"/>
                    <a:pt x="55936" y="289945"/>
                    <a:pt x="55936" y="287430"/>
                  </a:cubicBezTo>
                  <a:lnTo>
                    <a:pt x="55936" y="262280"/>
                  </a:lnTo>
                  <a:lnTo>
                    <a:pt x="27855" y="262280"/>
                  </a:lnTo>
                  <a:cubicBezTo>
                    <a:pt x="26055" y="262280"/>
                    <a:pt x="24255" y="260483"/>
                    <a:pt x="23535" y="258687"/>
                  </a:cubicBezTo>
                  <a:lnTo>
                    <a:pt x="135" y="135092"/>
                  </a:lnTo>
                  <a:cubicBezTo>
                    <a:pt x="-225" y="133655"/>
                    <a:pt x="135" y="132577"/>
                    <a:pt x="1215" y="131140"/>
                  </a:cubicBezTo>
                  <a:cubicBezTo>
                    <a:pt x="1935" y="130062"/>
                    <a:pt x="3015" y="129703"/>
                    <a:pt x="4455" y="129703"/>
                  </a:cubicBezTo>
                  <a:lnTo>
                    <a:pt x="38655" y="129703"/>
                  </a:lnTo>
                  <a:lnTo>
                    <a:pt x="38655" y="38444"/>
                  </a:lnTo>
                  <a:cubicBezTo>
                    <a:pt x="30015" y="40240"/>
                    <a:pt x="23895" y="46348"/>
                    <a:pt x="23895" y="53893"/>
                  </a:cubicBezTo>
                  <a:lnTo>
                    <a:pt x="23895" y="90540"/>
                  </a:lnTo>
                  <a:cubicBezTo>
                    <a:pt x="23895" y="93055"/>
                    <a:pt x="21735" y="95211"/>
                    <a:pt x="19215" y="95211"/>
                  </a:cubicBezTo>
                  <a:cubicBezTo>
                    <a:pt x="17055" y="95211"/>
                    <a:pt x="14895" y="93055"/>
                    <a:pt x="14895" y="90540"/>
                  </a:cubicBezTo>
                  <a:lnTo>
                    <a:pt x="14895" y="53893"/>
                  </a:lnTo>
                  <a:cubicBezTo>
                    <a:pt x="14895" y="40600"/>
                    <a:pt x="26775" y="29821"/>
                    <a:pt x="41896" y="29102"/>
                  </a:cubicBezTo>
                  <a:lnTo>
                    <a:pt x="46576" y="26587"/>
                  </a:lnTo>
                  <a:lnTo>
                    <a:pt x="46576" y="7186"/>
                  </a:lnTo>
                  <a:cubicBezTo>
                    <a:pt x="46576" y="5749"/>
                    <a:pt x="48016" y="4312"/>
                    <a:pt x="49456" y="3593"/>
                  </a:cubicBezTo>
                  <a:lnTo>
                    <a:pt x="52336" y="2156"/>
                  </a:lnTo>
                  <a:cubicBezTo>
                    <a:pt x="57736" y="-359"/>
                    <a:pt x="63856" y="-359"/>
                    <a:pt x="68536" y="2156"/>
                  </a:cubicBezTo>
                  <a:lnTo>
                    <a:pt x="71776" y="3593"/>
                  </a:lnTo>
                  <a:cubicBezTo>
                    <a:pt x="73576" y="4312"/>
                    <a:pt x="74296" y="5749"/>
                    <a:pt x="74296" y="7186"/>
                  </a:cubicBezTo>
                  <a:lnTo>
                    <a:pt x="74296" y="26587"/>
                  </a:lnTo>
                  <a:lnTo>
                    <a:pt x="80416" y="29821"/>
                  </a:lnTo>
                  <a:cubicBezTo>
                    <a:pt x="82216" y="30540"/>
                    <a:pt x="82936" y="31617"/>
                    <a:pt x="82936" y="33414"/>
                  </a:cubicBezTo>
                  <a:lnTo>
                    <a:pt x="82936" y="129703"/>
                  </a:lnTo>
                  <a:lnTo>
                    <a:pt x="103457" y="129703"/>
                  </a:lnTo>
                  <a:lnTo>
                    <a:pt x="103457" y="52815"/>
                  </a:lnTo>
                  <a:cubicBezTo>
                    <a:pt x="103457" y="52097"/>
                    <a:pt x="103457" y="51378"/>
                    <a:pt x="103817" y="50660"/>
                  </a:cubicBezTo>
                  <a:lnTo>
                    <a:pt x="121098" y="2875"/>
                  </a:lnTo>
                  <a:cubicBezTo>
                    <a:pt x="122178" y="1078"/>
                    <a:pt x="123618" y="0"/>
                    <a:pt x="125778" y="0"/>
                  </a:cubicBezTo>
                  <a:close/>
                </a:path>
              </a:pathLst>
            </a:custGeom>
            <a:solidFill>
              <a:schemeClr val="bg1"/>
            </a:solidFill>
            <a:ln>
              <a:noFill/>
            </a:ln>
            <a:effectLst/>
          </p:spPr>
          <p:txBody>
            <a:bodyPr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lang="en-US" sz="900"/>
            </a:p>
          </p:txBody>
        </p:sp>
        <p:sp>
          <p:nvSpPr>
            <p:cNvPr id="35" name="Freeform 981">
              <a:extLst>
                <a:ext uri="{FF2B5EF4-FFF2-40B4-BE49-F238E27FC236}">
                  <a16:creationId xmlns:a16="http://schemas.microsoft.com/office/drawing/2014/main" id="{2CD98A13-FD8C-D84C-9579-5D8A00D4225A}"/>
                </a:ext>
              </a:extLst>
            </p:cNvPr>
            <p:cNvSpPr>
              <a:spLocks noChangeAspect="1" noChangeArrowheads="1"/>
            </p:cNvSpPr>
            <p:nvPr/>
          </p:nvSpPr>
          <p:spPr bwMode="auto">
            <a:xfrm flipH="1">
              <a:off x="6967513" y="2211178"/>
              <a:ext cx="384925" cy="384924"/>
            </a:xfrm>
            <a:custGeom>
              <a:avLst/>
              <a:gdLst>
                <a:gd name="T0" fmla="*/ 3414209 w 291855"/>
                <a:gd name="T1" fmla="*/ 5320998 h 291740"/>
                <a:gd name="T2" fmla="*/ 5293640 w 291855"/>
                <a:gd name="T3" fmla="*/ 5590926 h 291740"/>
                <a:gd name="T4" fmla="*/ 5555045 w 291855"/>
                <a:gd name="T5" fmla="*/ 5178928 h 291740"/>
                <a:gd name="T6" fmla="*/ 5420811 w 291855"/>
                <a:gd name="T7" fmla="*/ 3836411 h 291740"/>
                <a:gd name="T8" fmla="*/ 3421283 w 291855"/>
                <a:gd name="T9" fmla="*/ 5001344 h 291740"/>
                <a:gd name="T10" fmla="*/ 5420811 w 291855"/>
                <a:gd name="T11" fmla="*/ 3836411 h 291740"/>
                <a:gd name="T12" fmla="*/ 3583769 w 291855"/>
                <a:gd name="T13" fmla="*/ 3530987 h 291740"/>
                <a:gd name="T14" fmla="*/ 5406681 w 291855"/>
                <a:gd name="T15" fmla="*/ 3651743 h 291740"/>
                <a:gd name="T16" fmla="*/ 4064232 w 291855"/>
                <a:gd name="T17" fmla="*/ 2152977 h 291740"/>
                <a:gd name="T18" fmla="*/ 3604972 w 291855"/>
                <a:gd name="T19" fmla="*/ 3339190 h 291740"/>
                <a:gd name="T20" fmla="*/ 5279517 w 291855"/>
                <a:gd name="T21" fmla="*/ 2486834 h 291740"/>
                <a:gd name="T22" fmla="*/ 4784933 w 291855"/>
                <a:gd name="T23" fmla="*/ 2152977 h 291740"/>
                <a:gd name="T24" fmla="*/ 4283275 w 291855"/>
                <a:gd name="T25" fmla="*/ 1336128 h 291740"/>
                <a:gd name="T26" fmla="*/ 4693073 w 291855"/>
                <a:gd name="T27" fmla="*/ 1975396 h 291740"/>
                <a:gd name="T28" fmla="*/ 4283275 w 291855"/>
                <a:gd name="T29" fmla="*/ 1336128 h 291740"/>
                <a:gd name="T30" fmla="*/ 4770789 w 291855"/>
                <a:gd name="T31" fmla="*/ 1158546 h 291740"/>
                <a:gd name="T32" fmla="*/ 4862645 w 291855"/>
                <a:gd name="T33" fmla="*/ 1975396 h 291740"/>
                <a:gd name="T34" fmla="*/ 5456139 w 291855"/>
                <a:gd name="T35" fmla="*/ 2472624 h 291740"/>
                <a:gd name="T36" fmla="*/ 5731694 w 291855"/>
                <a:gd name="T37" fmla="*/ 5086586 h 291740"/>
                <a:gd name="T38" fmla="*/ 5293640 w 291855"/>
                <a:gd name="T39" fmla="*/ 5754276 h 291740"/>
                <a:gd name="T40" fmla="*/ 3244633 w 291855"/>
                <a:gd name="T41" fmla="*/ 5320998 h 291740"/>
                <a:gd name="T42" fmla="*/ 3244633 w 291855"/>
                <a:gd name="T43" fmla="*/ 5079489 h 291740"/>
                <a:gd name="T44" fmla="*/ 4064232 w 291855"/>
                <a:gd name="T45" fmla="*/ 1975396 h 291740"/>
                <a:gd name="T46" fmla="*/ 4113680 w 291855"/>
                <a:gd name="T47" fmla="*/ 1250882 h 291740"/>
                <a:gd name="T48" fmla="*/ 843138 w 291855"/>
                <a:gd name="T49" fmla="*/ 986247 h 291740"/>
                <a:gd name="T50" fmla="*/ 1253507 w 291855"/>
                <a:gd name="T51" fmla="*/ 5591124 h 291740"/>
                <a:gd name="T52" fmla="*/ 1331295 w 291855"/>
                <a:gd name="T53" fmla="*/ 2305964 h 291740"/>
                <a:gd name="T54" fmla="*/ 928061 w 291855"/>
                <a:gd name="T55" fmla="*/ 177362 h 291740"/>
                <a:gd name="T56" fmla="*/ 3340457 w 291855"/>
                <a:gd name="T57" fmla="*/ 695377 h 291740"/>
                <a:gd name="T58" fmla="*/ 928061 w 291855"/>
                <a:gd name="T59" fmla="*/ 177362 h 291740"/>
                <a:gd name="T60" fmla="*/ 3418263 w 291855"/>
                <a:gd name="T61" fmla="*/ 0 h 291740"/>
                <a:gd name="T62" fmla="*/ 3517338 w 291855"/>
                <a:gd name="T63" fmla="*/ 773393 h 291740"/>
                <a:gd name="T64" fmla="*/ 3828616 w 291855"/>
                <a:gd name="T65" fmla="*/ 1717061 h 291740"/>
                <a:gd name="T66" fmla="*/ 3368749 w 291855"/>
                <a:gd name="T67" fmla="*/ 872758 h 291740"/>
                <a:gd name="T68" fmla="*/ 1479833 w 291855"/>
                <a:gd name="T69" fmla="*/ 2192461 h 291740"/>
                <a:gd name="T70" fmla="*/ 3283872 w 291855"/>
                <a:gd name="T71" fmla="*/ 2277580 h 291740"/>
                <a:gd name="T72" fmla="*/ 1522277 w 291855"/>
                <a:gd name="T73" fmla="*/ 2369834 h 291740"/>
                <a:gd name="T74" fmla="*/ 3022115 w 291855"/>
                <a:gd name="T75" fmla="*/ 4193332 h 291740"/>
                <a:gd name="T76" fmla="*/ 3022115 w 291855"/>
                <a:gd name="T77" fmla="*/ 4370694 h 291740"/>
                <a:gd name="T78" fmla="*/ 1437416 w 291855"/>
                <a:gd name="T79" fmla="*/ 5591124 h 291740"/>
                <a:gd name="T80" fmla="*/ 3050398 w 291855"/>
                <a:gd name="T81" fmla="*/ 5676236 h 291740"/>
                <a:gd name="T82" fmla="*/ 383265 w 291855"/>
                <a:gd name="T83" fmla="*/ 5754276 h 291740"/>
                <a:gd name="T84" fmla="*/ 765350 w 291855"/>
                <a:gd name="T85" fmla="*/ 759216 h 291740"/>
                <a:gd name="T86" fmla="*/ 850179 w 291855"/>
                <a:gd name="T87" fmla="*/ 0 h 29174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1855" h="291740">
                  <a:moveTo>
                    <a:pt x="173850" y="262570"/>
                  </a:moveTo>
                  <a:lnTo>
                    <a:pt x="173850" y="269772"/>
                  </a:lnTo>
                  <a:cubicBezTo>
                    <a:pt x="173850" y="277335"/>
                    <a:pt x="179966" y="283457"/>
                    <a:pt x="187161" y="283457"/>
                  </a:cubicBezTo>
                  <a:lnTo>
                    <a:pt x="269550" y="283457"/>
                  </a:lnTo>
                  <a:cubicBezTo>
                    <a:pt x="276745" y="283457"/>
                    <a:pt x="282861" y="277335"/>
                    <a:pt x="282861" y="269772"/>
                  </a:cubicBezTo>
                  <a:lnTo>
                    <a:pt x="282861" y="262570"/>
                  </a:lnTo>
                  <a:lnTo>
                    <a:pt x="173850" y="262570"/>
                  </a:lnTo>
                  <a:close/>
                  <a:moveTo>
                    <a:pt x="276025" y="194505"/>
                  </a:moveTo>
                  <a:lnTo>
                    <a:pt x="176368" y="234480"/>
                  </a:lnTo>
                  <a:lnTo>
                    <a:pt x="174210" y="253566"/>
                  </a:lnTo>
                  <a:lnTo>
                    <a:pt x="282501" y="253566"/>
                  </a:lnTo>
                  <a:lnTo>
                    <a:pt x="276025" y="194505"/>
                  </a:lnTo>
                  <a:close/>
                  <a:moveTo>
                    <a:pt x="270629" y="143367"/>
                  </a:moveTo>
                  <a:lnTo>
                    <a:pt x="182484" y="179020"/>
                  </a:lnTo>
                  <a:lnTo>
                    <a:pt x="177448" y="224756"/>
                  </a:lnTo>
                  <a:lnTo>
                    <a:pt x="275306" y="185142"/>
                  </a:lnTo>
                  <a:lnTo>
                    <a:pt x="270629" y="143367"/>
                  </a:lnTo>
                  <a:close/>
                  <a:moveTo>
                    <a:pt x="206949" y="109155"/>
                  </a:moveTo>
                  <a:cubicBezTo>
                    <a:pt x="197235" y="109155"/>
                    <a:pt x="188960" y="116358"/>
                    <a:pt x="188241" y="126081"/>
                  </a:cubicBezTo>
                  <a:lnTo>
                    <a:pt x="183564" y="169296"/>
                  </a:lnTo>
                  <a:lnTo>
                    <a:pt x="269550" y="134004"/>
                  </a:lnTo>
                  <a:lnTo>
                    <a:pt x="268830" y="126081"/>
                  </a:lnTo>
                  <a:cubicBezTo>
                    <a:pt x="267751" y="116358"/>
                    <a:pt x="259836" y="109155"/>
                    <a:pt x="250122" y="109155"/>
                  </a:cubicBezTo>
                  <a:lnTo>
                    <a:pt x="243646" y="109155"/>
                  </a:lnTo>
                  <a:lnTo>
                    <a:pt x="206949" y="109155"/>
                  </a:lnTo>
                  <a:close/>
                  <a:moveTo>
                    <a:pt x="218102" y="67740"/>
                  </a:moveTo>
                  <a:lnTo>
                    <a:pt x="218102" y="100152"/>
                  </a:lnTo>
                  <a:lnTo>
                    <a:pt x="238969" y="100152"/>
                  </a:lnTo>
                  <a:lnTo>
                    <a:pt x="238969" y="67740"/>
                  </a:lnTo>
                  <a:lnTo>
                    <a:pt x="218102" y="67740"/>
                  </a:lnTo>
                  <a:close/>
                  <a:moveTo>
                    <a:pt x="213785" y="58737"/>
                  </a:moveTo>
                  <a:lnTo>
                    <a:pt x="242926" y="58737"/>
                  </a:lnTo>
                  <a:cubicBezTo>
                    <a:pt x="245804" y="58737"/>
                    <a:pt x="247603" y="60898"/>
                    <a:pt x="247603" y="63419"/>
                  </a:cubicBezTo>
                  <a:lnTo>
                    <a:pt x="247603" y="100152"/>
                  </a:lnTo>
                  <a:lnTo>
                    <a:pt x="250122" y="100152"/>
                  </a:lnTo>
                  <a:cubicBezTo>
                    <a:pt x="264153" y="100152"/>
                    <a:pt x="276025" y="110956"/>
                    <a:pt x="277824" y="125361"/>
                  </a:cubicBezTo>
                  <a:lnTo>
                    <a:pt x="291855" y="257528"/>
                  </a:lnTo>
                  <a:lnTo>
                    <a:pt x="291855" y="257888"/>
                  </a:lnTo>
                  <a:lnTo>
                    <a:pt x="291855" y="269772"/>
                  </a:lnTo>
                  <a:cubicBezTo>
                    <a:pt x="291855" y="282016"/>
                    <a:pt x="281782" y="291740"/>
                    <a:pt x="269550" y="291740"/>
                  </a:cubicBezTo>
                  <a:lnTo>
                    <a:pt x="187161" y="291740"/>
                  </a:lnTo>
                  <a:cubicBezTo>
                    <a:pt x="174929" y="291740"/>
                    <a:pt x="165215" y="282016"/>
                    <a:pt x="165215" y="269772"/>
                  </a:cubicBezTo>
                  <a:lnTo>
                    <a:pt x="165215" y="257888"/>
                  </a:lnTo>
                  <a:lnTo>
                    <a:pt x="165215" y="257528"/>
                  </a:lnTo>
                  <a:lnTo>
                    <a:pt x="179246" y="125361"/>
                  </a:lnTo>
                  <a:cubicBezTo>
                    <a:pt x="180686" y="110956"/>
                    <a:pt x="192558" y="100152"/>
                    <a:pt x="206949" y="100152"/>
                  </a:cubicBezTo>
                  <a:lnTo>
                    <a:pt x="209467" y="100152"/>
                  </a:lnTo>
                  <a:lnTo>
                    <a:pt x="209467" y="63419"/>
                  </a:lnTo>
                  <a:cubicBezTo>
                    <a:pt x="209467" y="60898"/>
                    <a:pt x="211266" y="58737"/>
                    <a:pt x="213785" y="58737"/>
                  </a:cubicBezTo>
                  <a:close/>
                  <a:moveTo>
                    <a:pt x="42933" y="50002"/>
                  </a:moveTo>
                  <a:cubicBezTo>
                    <a:pt x="-14704" y="168353"/>
                    <a:pt x="15915" y="265840"/>
                    <a:pt x="22399" y="283467"/>
                  </a:cubicBezTo>
                  <a:lnTo>
                    <a:pt x="63826" y="283467"/>
                  </a:lnTo>
                  <a:cubicBezTo>
                    <a:pt x="66348" y="275553"/>
                    <a:pt x="74633" y="251451"/>
                    <a:pt x="77155" y="216557"/>
                  </a:cubicBezTo>
                  <a:cubicBezTo>
                    <a:pt x="79316" y="183462"/>
                    <a:pt x="76434" y="149647"/>
                    <a:pt x="67789" y="116912"/>
                  </a:cubicBezTo>
                  <a:cubicBezTo>
                    <a:pt x="62025" y="94609"/>
                    <a:pt x="53740" y="71586"/>
                    <a:pt x="42933" y="50002"/>
                  </a:cubicBezTo>
                  <a:close/>
                  <a:moveTo>
                    <a:pt x="47255" y="8993"/>
                  </a:moveTo>
                  <a:lnTo>
                    <a:pt x="47255" y="35253"/>
                  </a:lnTo>
                  <a:lnTo>
                    <a:pt x="170095" y="35253"/>
                  </a:lnTo>
                  <a:lnTo>
                    <a:pt x="170095" y="8993"/>
                  </a:lnTo>
                  <a:lnTo>
                    <a:pt x="47255" y="8993"/>
                  </a:lnTo>
                  <a:close/>
                  <a:moveTo>
                    <a:pt x="43293" y="0"/>
                  </a:moveTo>
                  <a:lnTo>
                    <a:pt x="174057" y="0"/>
                  </a:lnTo>
                  <a:cubicBezTo>
                    <a:pt x="176939" y="0"/>
                    <a:pt x="179101" y="2518"/>
                    <a:pt x="179101" y="4317"/>
                  </a:cubicBezTo>
                  <a:lnTo>
                    <a:pt x="179101" y="39210"/>
                  </a:lnTo>
                  <a:cubicBezTo>
                    <a:pt x="185945" y="52880"/>
                    <a:pt x="192429" y="67269"/>
                    <a:pt x="197833" y="81659"/>
                  </a:cubicBezTo>
                  <a:cubicBezTo>
                    <a:pt x="198193" y="83817"/>
                    <a:pt x="197112" y="86335"/>
                    <a:pt x="194951" y="87054"/>
                  </a:cubicBezTo>
                  <a:cubicBezTo>
                    <a:pt x="192429" y="87774"/>
                    <a:pt x="189908" y="86695"/>
                    <a:pt x="189187" y="84536"/>
                  </a:cubicBezTo>
                  <a:cubicBezTo>
                    <a:pt x="184504" y="71226"/>
                    <a:pt x="178380" y="57557"/>
                    <a:pt x="171536" y="44247"/>
                  </a:cubicBezTo>
                  <a:lnTo>
                    <a:pt x="50137" y="44247"/>
                  </a:lnTo>
                  <a:cubicBezTo>
                    <a:pt x="61305" y="65830"/>
                    <a:pt x="69230" y="88853"/>
                    <a:pt x="75354" y="111156"/>
                  </a:cubicBezTo>
                  <a:lnTo>
                    <a:pt x="162890" y="111156"/>
                  </a:lnTo>
                  <a:cubicBezTo>
                    <a:pt x="165051" y="111156"/>
                    <a:pt x="167213" y="113674"/>
                    <a:pt x="167213" y="115473"/>
                  </a:cubicBezTo>
                  <a:cubicBezTo>
                    <a:pt x="167213" y="117991"/>
                    <a:pt x="165051" y="120150"/>
                    <a:pt x="162890" y="120150"/>
                  </a:cubicBezTo>
                  <a:lnTo>
                    <a:pt x="77515" y="120150"/>
                  </a:lnTo>
                  <a:cubicBezTo>
                    <a:pt x="84720" y="151086"/>
                    <a:pt x="87601" y="182023"/>
                    <a:pt x="86160" y="212600"/>
                  </a:cubicBezTo>
                  <a:lnTo>
                    <a:pt x="153884" y="212600"/>
                  </a:lnTo>
                  <a:cubicBezTo>
                    <a:pt x="156045" y="212600"/>
                    <a:pt x="158207" y="214039"/>
                    <a:pt x="158207" y="216917"/>
                  </a:cubicBezTo>
                  <a:cubicBezTo>
                    <a:pt x="158207" y="219435"/>
                    <a:pt x="156045" y="221593"/>
                    <a:pt x="153884" y="221593"/>
                  </a:cubicBezTo>
                  <a:lnTo>
                    <a:pt x="85800" y="221593"/>
                  </a:lnTo>
                  <a:cubicBezTo>
                    <a:pt x="82918" y="251451"/>
                    <a:pt x="76434" y="273034"/>
                    <a:pt x="73192" y="283467"/>
                  </a:cubicBezTo>
                  <a:lnTo>
                    <a:pt x="151002" y="283467"/>
                  </a:lnTo>
                  <a:cubicBezTo>
                    <a:pt x="153524" y="283467"/>
                    <a:pt x="155325" y="285265"/>
                    <a:pt x="155325" y="287783"/>
                  </a:cubicBezTo>
                  <a:cubicBezTo>
                    <a:pt x="155325" y="290301"/>
                    <a:pt x="153524" y="291740"/>
                    <a:pt x="151002" y="291740"/>
                  </a:cubicBezTo>
                  <a:lnTo>
                    <a:pt x="19518" y="291740"/>
                  </a:lnTo>
                  <a:cubicBezTo>
                    <a:pt x="17716" y="291740"/>
                    <a:pt x="15915" y="291021"/>
                    <a:pt x="15555" y="289582"/>
                  </a:cubicBezTo>
                  <a:cubicBezTo>
                    <a:pt x="15195" y="288143"/>
                    <a:pt x="-31635" y="175908"/>
                    <a:pt x="38970" y="38491"/>
                  </a:cubicBezTo>
                  <a:lnTo>
                    <a:pt x="38970" y="4317"/>
                  </a:lnTo>
                  <a:cubicBezTo>
                    <a:pt x="38970" y="2518"/>
                    <a:pt x="40411" y="0"/>
                    <a:pt x="43293" y="0"/>
                  </a:cubicBezTo>
                  <a:close/>
                </a:path>
              </a:pathLst>
            </a:custGeom>
            <a:solidFill>
              <a:schemeClr val="bg1"/>
            </a:solidFill>
            <a:ln>
              <a:noFill/>
            </a:ln>
            <a:effectLst/>
          </p:spPr>
          <p:txBody>
            <a:bodyPr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lang="en-US" sz="900"/>
            </a:p>
          </p:txBody>
        </p:sp>
        <p:sp>
          <p:nvSpPr>
            <p:cNvPr id="36" name="Freeform 990">
              <a:extLst>
                <a:ext uri="{FF2B5EF4-FFF2-40B4-BE49-F238E27FC236}">
                  <a16:creationId xmlns:a16="http://schemas.microsoft.com/office/drawing/2014/main" id="{3E309712-C660-C1A5-A512-52333C65B84E}"/>
                </a:ext>
              </a:extLst>
            </p:cNvPr>
            <p:cNvSpPr>
              <a:spLocks noChangeAspect="1" noChangeArrowheads="1"/>
            </p:cNvSpPr>
            <p:nvPr/>
          </p:nvSpPr>
          <p:spPr bwMode="auto">
            <a:xfrm flipH="1">
              <a:off x="8303527" y="3233827"/>
              <a:ext cx="386082" cy="383768"/>
            </a:xfrm>
            <a:custGeom>
              <a:avLst/>
              <a:gdLst>
                <a:gd name="T0" fmla="*/ 4128157 w 291741"/>
                <a:gd name="T1" fmla="*/ 5601076 h 290155"/>
                <a:gd name="T2" fmla="*/ 4509858 w 291741"/>
                <a:gd name="T3" fmla="*/ 5309310 h 290155"/>
                <a:gd name="T4" fmla="*/ 1384222 w 291741"/>
                <a:gd name="T5" fmla="*/ 5458747 h 290155"/>
                <a:gd name="T6" fmla="*/ 1909941 w 291741"/>
                <a:gd name="T7" fmla="*/ 5458747 h 290155"/>
                <a:gd name="T8" fmla="*/ 4978000 w 291741"/>
                <a:gd name="T9" fmla="*/ 4497976 h 290155"/>
                <a:gd name="T10" fmla="*/ 4978000 w 291741"/>
                <a:gd name="T11" fmla="*/ 4989042 h 290155"/>
                <a:gd name="T12" fmla="*/ 908858 w 291741"/>
                <a:gd name="T13" fmla="*/ 4989042 h 290155"/>
                <a:gd name="T14" fmla="*/ 908858 w 291741"/>
                <a:gd name="T15" fmla="*/ 4497976 h 290155"/>
                <a:gd name="T16" fmla="*/ 5158037 w 291741"/>
                <a:gd name="T17" fmla="*/ 4989042 h 290155"/>
                <a:gd name="T18" fmla="*/ 4689914 w 291741"/>
                <a:gd name="T19" fmla="*/ 5458747 h 290155"/>
                <a:gd name="T20" fmla="*/ 3804087 w 291741"/>
                <a:gd name="T21" fmla="*/ 5458747 h 290155"/>
                <a:gd name="T22" fmla="*/ 2090005 w 291741"/>
                <a:gd name="T23" fmla="*/ 5458747 h 290155"/>
                <a:gd name="T24" fmla="*/ 1204179 w 291741"/>
                <a:gd name="T25" fmla="*/ 5458747 h 290155"/>
                <a:gd name="T26" fmla="*/ 728822 w 291741"/>
                <a:gd name="T27" fmla="*/ 4989042 h 290155"/>
                <a:gd name="T28" fmla="*/ 908858 w 291741"/>
                <a:gd name="T29" fmla="*/ 4063835 h 290155"/>
                <a:gd name="T30" fmla="*/ 4164171 w 291741"/>
                <a:gd name="T31" fmla="*/ 5131388 h 290155"/>
                <a:gd name="T32" fmla="*/ 5064409 w 291741"/>
                <a:gd name="T33" fmla="*/ 3857424 h 290155"/>
                <a:gd name="T34" fmla="*/ 4825402 w 291741"/>
                <a:gd name="T35" fmla="*/ 3452391 h 290155"/>
                <a:gd name="T36" fmla="*/ 4997756 w 291741"/>
                <a:gd name="T37" fmla="*/ 2644419 h 290155"/>
                <a:gd name="T38" fmla="*/ 4997756 w 291741"/>
                <a:gd name="T39" fmla="*/ 2644419 h 290155"/>
                <a:gd name="T40" fmla="*/ 4825402 w 291741"/>
                <a:gd name="T41" fmla="*/ 2925781 h 290155"/>
                <a:gd name="T42" fmla="*/ 323139 w 291741"/>
                <a:gd name="T43" fmla="*/ 2579496 h 290155"/>
                <a:gd name="T44" fmla="*/ 179506 w 291741"/>
                <a:gd name="T45" fmla="*/ 3308102 h 290155"/>
                <a:gd name="T46" fmla="*/ 703715 w 291741"/>
                <a:gd name="T47" fmla="*/ 2579496 h 290155"/>
                <a:gd name="T48" fmla="*/ 883250 w 291741"/>
                <a:gd name="T49" fmla="*/ 2363083 h 290155"/>
                <a:gd name="T50" fmla="*/ 4961850 w 291741"/>
                <a:gd name="T51" fmla="*/ 2413582 h 290155"/>
                <a:gd name="T52" fmla="*/ 5787642 w 291741"/>
                <a:gd name="T53" fmla="*/ 3091668 h 290155"/>
                <a:gd name="T54" fmla="*/ 883250 w 291741"/>
                <a:gd name="T55" fmla="*/ 3639934 h 290155"/>
                <a:gd name="T56" fmla="*/ 703715 w 291741"/>
                <a:gd name="T57" fmla="*/ 3668793 h 290155"/>
                <a:gd name="T58" fmla="*/ 0 w 291741"/>
                <a:gd name="T59" fmla="*/ 3308102 h 290155"/>
                <a:gd name="T60" fmla="*/ 703715 w 291741"/>
                <a:gd name="T61" fmla="*/ 2399151 h 290155"/>
                <a:gd name="T62" fmla="*/ 4344208 w 291741"/>
                <a:gd name="T63" fmla="*/ 878406 h 290155"/>
                <a:gd name="T64" fmla="*/ 4841137 w 291741"/>
                <a:gd name="T65" fmla="*/ 878406 h 290155"/>
                <a:gd name="T66" fmla="*/ 908858 w 291741"/>
                <a:gd name="T67" fmla="*/ 1029654 h 290155"/>
                <a:gd name="T68" fmla="*/ 1060143 w 291741"/>
                <a:gd name="T69" fmla="*/ 878406 h 290155"/>
                <a:gd name="T70" fmla="*/ 2205232 w 291741"/>
                <a:gd name="T71" fmla="*/ 705650 h 290155"/>
                <a:gd name="T72" fmla="*/ 3422359 w 291741"/>
                <a:gd name="T73" fmla="*/ 165583 h 290155"/>
                <a:gd name="T74" fmla="*/ 3422359 w 291741"/>
                <a:gd name="T75" fmla="*/ 0 h 290155"/>
                <a:gd name="T76" fmla="*/ 4841137 w 291741"/>
                <a:gd name="T77" fmla="*/ 705650 h 290155"/>
                <a:gd name="T78" fmla="*/ 5064409 w 291741"/>
                <a:gd name="T79" fmla="*/ 2174429 h 290155"/>
                <a:gd name="T80" fmla="*/ 4164171 w 291741"/>
                <a:gd name="T81" fmla="*/ 878406 h 290155"/>
                <a:gd name="T82" fmla="*/ 908858 w 291741"/>
                <a:gd name="T83" fmla="*/ 1980052 h 290155"/>
                <a:gd name="T84" fmla="*/ 728822 w 291741"/>
                <a:gd name="T85" fmla="*/ 1029654 h 290155"/>
                <a:gd name="T86" fmla="*/ 2025168 w 291741"/>
                <a:gd name="T87" fmla="*/ 439181 h 29015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1741" h="290155">
                  <a:moveTo>
                    <a:pt x="199592" y="266571"/>
                  </a:moveTo>
                  <a:lnTo>
                    <a:pt x="199592" y="274075"/>
                  </a:lnTo>
                  <a:cubicBezTo>
                    <a:pt x="199592" y="278006"/>
                    <a:pt x="202839" y="281221"/>
                    <a:pt x="206808" y="281221"/>
                  </a:cubicBezTo>
                  <a:lnTo>
                    <a:pt x="218714" y="281221"/>
                  </a:lnTo>
                  <a:cubicBezTo>
                    <a:pt x="222683" y="281221"/>
                    <a:pt x="225930" y="278006"/>
                    <a:pt x="225930" y="274075"/>
                  </a:cubicBezTo>
                  <a:lnTo>
                    <a:pt x="225930" y="266571"/>
                  </a:lnTo>
                  <a:lnTo>
                    <a:pt x="199592" y="266571"/>
                  </a:lnTo>
                  <a:close/>
                  <a:moveTo>
                    <a:pt x="69345" y="266571"/>
                  </a:moveTo>
                  <a:lnTo>
                    <a:pt x="69345" y="274075"/>
                  </a:lnTo>
                  <a:cubicBezTo>
                    <a:pt x="69345" y="278006"/>
                    <a:pt x="72592" y="281221"/>
                    <a:pt x="76561" y="281221"/>
                  </a:cubicBezTo>
                  <a:lnTo>
                    <a:pt x="88467" y="281221"/>
                  </a:lnTo>
                  <a:cubicBezTo>
                    <a:pt x="92436" y="281221"/>
                    <a:pt x="95683" y="278006"/>
                    <a:pt x="95683" y="274075"/>
                  </a:cubicBezTo>
                  <a:lnTo>
                    <a:pt x="95683" y="266571"/>
                  </a:lnTo>
                  <a:lnTo>
                    <a:pt x="69345" y="266571"/>
                  </a:lnTo>
                  <a:close/>
                  <a:moveTo>
                    <a:pt x="249382" y="225835"/>
                  </a:moveTo>
                  <a:cubicBezTo>
                    <a:pt x="232424" y="227979"/>
                    <a:pt x="219075" y="241200"/>
                    <a:pt x="217632" y="257638"/>
                  </a:cubicBezTo>
                  <a:lnTo>
                    <a:pt x="242526" y="257638"/>
                  </a:lnTo>
                  <a:cubicBezTo>
                    <a:pt x="246495" y="257638"/>
                    <a:pt x="249382" y="254422"/>
                    <a:pt x="249382" y="250491"/>
                  </a:cubicBezTo>
                  <a:lnTo>
                    <a:pt x="249382" y="225835"/>
                  </a:lnTo>
                  <a:close/>
                  <a:moveTo>
                    <a:pt x="45532" y="225835"/>
                  </a:moveTo>
                  <a:lnTo>
                    <a:pt x="45532" y="250491"/>
                  </a:lnTo>
                  <a:cubicBezTo>
                    <a:pt x="45532" y="254422"/>
                    <a:pt x="48779" y="257638"/>
                    <a:pt x="53109" y="257638"/>
                  </a:cubicBezTo>
                  <a:lnTo>
                    <a:pt x="78004" y="257638"/>
                  </a:lnTo>
                  <a:cubicBezTo>
                    <a:pt x="75478" y="241200"/>
                    <a:pt x="62490" y="227979"/>
                    <a:pt x="45532" y="225835"/>
                  </a:cubicBezTo>
                  <a:close/>
                  <a:moveTo>
                    <a:pt x="253711" y="193675"/>
                  </a:moveTo>
                  <a:cubicBezTo>
                    <a:pt x="256237" y="193675"/>
                    <a:pt x="258401" y="195462"/>
                    <a:pt x="258401" y="197963"/>
                  </a:cubicBezTo>
                  <a:lnTo>
                    <a:pt x="258401" y="250491"/>
                  </a:lnTo>
                  <a:cubicBezTo>
                    <a:pt x="258401" y="259424"/>
                    <a:pt x="250825" y="266571"/>
                    <a:pt x="242526" y="266571"/>
                  </a:cubicBezTo>
                  <a:lnTo>
                    <a:pt x="234950" y="266571"/>
                  </a:lnTo>
                  <a:lnTo>
                    <a:pt x="234950" y="274075"/>
                  </a:lnTo>
                  <a:cubicBezTo>
                    <a:pt x="234950" y="283008"/>
                    <a:pt x="227373" y="290155"/>
                    <a:pt x="218714" y="290155"/>
                  </a:cubicBezTo>
                  <a:lnTo>
                    <a:pt x="206808" y="290155"/>
                  </a:lnTo>
                  <a:cubicBezTo>
                    <a:pt x="197427" y="290155"/>
                    <a:pt x="190572" y="283008"/>
                    <a:pt x="190572" y="274075"/>
                  </a:cubicBezTo>
                  <a:lnTo>
                    <a:pt x="190572" y="266571"/>
                  </a:lnTo>
                  <a:lnTo>
                    <a:pt x="104703" y="266571"/>
                  </a:lnTo>
                  <a:lnTo>
                    <a:pt x="104703" y="274075"/>
                  </a:lnTo>
                  <a:cubicBezTo>
                    <a:pt x="104703" y="283008"/>
                    <a:pt x="97487" y="290155"/>
                    <a:pt x="88467" y="290155"/>
                  </a:cubicBezTo>
                  <a:lnTo>
                    <a:pt x="76561" y="290155"/>
                  </a:lnTo>
                  <a:cubicBezTo>
                    <a:pt x="67541" y="290155"/>
                    <a:pt x="60325" y="283008"/>
                    <a:pt x="60325" y="274075"/>
                  </a:cubicBezTo>
                  <a:lnTo>
                    <a:pt x="60325" y="266571"/>
                  </a:lnTo>
                  <a:lnTo>
                    <a:pt x="53109" y="266571"/>
                  </a:lnTo>
                  <a:cubicBezTo>
                    <a:pt x="44089" y="266571"/>
                    <a:pt x="36512" y="259424"/>
                    <a:pt x="36512" y="250491"/>
                  </a:cubicBezTo>
                  <a:lnTo>
                    <a:pt x="36512" y="204038"/>
                  </a:lnTo>
                  <a:cubicBezTo>
                    <a:pt x="36512" y="201536"/>
                    <a:pt x="38677" y="199750"/>
                    <a:pt x="41203" y="199750"/>
                  </a:cubicBezTo>
                  <a:cubicBezTo>
                    <a:pt x="43728" y="199750"/>
                    <a:pt x="45532" y="201536"/>
                    <a:pt x="45532" y="204038"/>
                  </a:cubicBezTo>
                  <a:lnTo>
                    <a:pt x="45532" y="216902"/>
                  </a:lnTo>
                  <a:cubicBezTo>
                    <a:pt x="67180" y="219046"/>
                    <a:pt x="84498" y="236555"/>
                    <a:pt x="87024" y="257638"/>
                  </a:cubicBezTo>
                  <a:lnTo>
                    <a:pt x="208612" y="257638"/>
                  </a:lnTo>
                  <a:cubicBezTo>
                    <a:pt x="210416" y="236555"/>
                    <a:pt x="228095" y="219046"/>
                    <a:pt x="249382" y="216902"/>
                  </a:cubicBezTo>
                  <a:lnTo>
                    <a:pt x="249382" y="197963"/>
                  </a:lnTo>
                  <a:cubicBezTo>
                    <a:pt x="249382" y="195462"/>
                    <a:pt x="251907" y="193675"/>
                    <a:pt x="253711" y="193675"/>
                  </a:cubicBezTo>
                  <a:close/>
                  <a:moveTo>
                    <a:pt x="44247" y="155952"/>
                  </a:moveTo>
                  <a:lnTo>
                    <a:pt x="44247" y="173700"/>
                  </a:lnTo>
                  <a:lnTo>
                    <a:pt x="241738" y="173338"/>
                  </a:lnTo>
                  <a:lnTo>
                    <a:pt x="241738" y="155952"/>
                  </a:lnTo>
                  <a:lnTo>
                    <a:pt x="44247" y="155952"/>
                  </a:lnTo>
                  <a:close/>
                  <a:moveTo>
                    <a:pt x="250372" y="132772"/>
                  </a:moveTo>
                  <a:lnTo>
                    <a:pt x="250372" y="170078"/>
                  </a:lnTo>
                  <a:lnTo>
                    <a:pt x="279510" y="151606"/>
                  </a:lnTo>
                  <a:lnTo>
                    <a:pt x="250372" y="132772"/>
                  </a:lnTo>
                  <a:close/>
                  <a:moveTo>
                    <a:pt x="44247" y="129512"/>
                  </a:moveTo>
                  <a:lnTo>
                    <a:pt x="44247" y="146898"/>
                  </a:lnTo>
                  <a:lnTo>
                    <a:pt x="241738" y="146898"/>
                  </a:lnTo>
                  <a:lnTo>
                    <a:pt x="241738" y="129512"/>
                  </a:lnTo>
                  <a:lnTo>
                    <a:pt x="44247" y="129512"/>
                  </a:lnTo>
                  <a:close/>
                  <a:moveTo>
                    <a:pt x="16188" y="129512"/>
                  </a:moveTo>
                  <a:cubicBezTo>
                    <a:pt x="14389" y="129512"/>
                    <a:pt x="12231" y="130237"/>
                    <a:pt x="10792" y="131323"/>
                  </a:cubicBezTo>
                  <a:cubicBezTo>
                    <a:pt x="9713" y="133134"/>
                    <a:pt x="8993" y="134583"/>
                    <a:pt x="8993" y="136756"/>
                  </a:cubicBezTo>
                  <a:lnTo>
                    <a:pt x="8993" y="166094"/>
                  </a:lnTo>
                  <a:cubicBezTo>
                    <a:pt x="8993" y="170440"/>
                    <a:pt x="12231" y="173700"/>
                    <a:pt x="16188" y="173700"/>
                  </a:cubicBezTo>
                  <a:lnTo>
                    <a:pt x="35254" y="173700"/>
                  </a:lnTo>
                  <a:lnTo>
                    <a:pt x="35254" y="129512"/>
                  </a:lnTo>
                  <a:lnTo>
                    <a:pt x="16188" y="129512"/>
                  </a:lnTo>
                  <a:close/>
                  <a:moveTo>
                    <a:pt x="39930" y="114300"/>
                  </a:moveTo>
                  <a:cubicBezTo>
                    <a:pt x="42448" y="114300"/>
                    <a:pt x="44247" y="116111"/>
                    <a:pt x="44247" y="118646"/>
                  </a:cubicBezTo>
                  <a:lnTo>
                    <a:pt x="44247" y="120457"/>
                  </a:lnTo>
                  <a:lnTo>
                    <a:pt x="246055" y="120457"/>
                  </a:lnTo>
                  <a:cubicBezTo>
                    <a:pt x="247134" y="120457"/>
                    <a:pt x="247854" y="120457"/>
                    <a:pt x="248573" y="121182"/>
                  </a:cubicBezTo>
                  <a:lnTo>
                    <a:pt x="289942" y="147984"/>
                  </a:lnTo>
                  <a:cubicBezTo>
                    <a:pt x="291021" y="148346"/>
                    <a:pt x="291741" y="149795"/>
                    <a:pt x="291741" y="151606"/>
                  </a:cubicBezTo>
                  <a:cubicBezTo>
                    <a:pt x="291741" y="152693"/>
                    <a:pt x="291021" y="154504"/>
                    <a:pt x="289942" y="155228"/>
                  </a:cubicBezTo>
                  <a:lnTo>
                    <a:pt x="248573" y="181306"/>
                  </a:lnTo>
                  <a:cubicBezTo>
                    <a:pt x="247854" y="182393"/>
                    <a:pt x="247134" y="182393"/>
                    <a:pt x="246055" y="182393"/>
                  </a:cubicBezTo>
                  <a:lnTo>
                    <a:pt x="44247" y="182755"/>
                  </a:lnTo>
                  <a:lnTo>
                    <a:pt x="44247" y="184204"/>
                  </a:lnTo>
                  <a:cubicBezTo>
                    <a:pt x="44247" y="186377"/>
                    <a:pt x="42448" y="188550"/>
                    <a:pt x="39930" y="188550"/>
                  </a:cubicBezTo>
                  <a:cubicBezTo>
                    <a:pt x="37412" y="188550"/>
                    <a:pt x="35254" y="186377"/>
                    <a:pt x="35254" y="184204"/>
                  </a:cubicBezTo>
                  <a:lnTo>
                    <a:pt x="35254" y="182755"/>
                  </a:lnTo>
                  <a:lnTo>
                    <a:pt x="16188" y="182755"/>
                  </a:lnTo>
                  <a:cubicBezTo>
                    <a:pt x="7195" y="182755"/>
                    <a:pt x="0" y="175149"/>
                    <a:pt x="0" y="166094"/>
                  </a:cubicBezTo>
                  <a:lnTo>
                    <a:pt x="0" y="136756"/>
                  </a:lnTo>
                  <a:cubicBezTo>
                    <a:pt x="0" y="127701"/>
                    <a:pt x="7195" y="120457"/>
                    <a:pt x="16188" y="120457"/>
                  </a:cubicBezTo>
                  <a:lnTo>
                    <a:pt x="35254" y="120457"/>
                  </a:lnTo>
                  <a:lnTo>
                    <a:pt x="35254" y="118646"/>
                  </a:lnTo>
                  <a:cubicBezTo>
                    <a:pt x="35254" y="116111"/>
                    <a:pt x="37412" y="114300"/>
                    <a:pt x="39930" y="114300"/>
                  </a:cubicBezTo>
                  <a:close/>
                  <a:moveTo>
                    <a:pt x="217632" y="44104"/>
                  </a:moveTo>
                  <a:cubicBezTo>
                    <a:pt x="219075" y="60733"/>
                    <a:pt x="232424" y="74471"/>
                    <a:pt x="249382" y="76640"/>
                  </a:cubicBezTo>
                  <a:lnTo>
                    <a:pt x="249382" y="51696"/>
                  </a:lnTo>
                  <a:cubicBezTo>
                    <a:pt x="249382" y="47719"/>
                    <a:pt x="246495" y="44104"/>
                    <a:pt x="242526" y="44104"/>
                  </a:cubicBezTo>
                  <a:lnTo>
                    <a:pt x="217632" y="44104"/>
                  </a:lnTo>
                  <a:close/>
                  <a:moveTo>
                    <a:pt x="53109" y="44104"/>
                  </a:moveTo>
                  <a:cubicBezTo>
                    <a:pt x="48779" y="44104"/>
                    <a:pt x="45532" y="47719"/>
                    <a:pt x="45532" y="51696"/>
                  </a:cubicBezTo>
                  <a:lnTo>
                    <a:pt x="45532" y="76640"/>
                  </a:lnTo>
                  <a:cubicBezTo>
                    <a:pt x="62490" y="74471"/>
                    <a:pt x="75478" y="60733"/>
                    <a:pt x="78004" y="44104"/>
                  </a:cubicBezTo>
                  <a:lnTo>
                    <a:pt x="53109" y="44104"/>
                  </a:lnTo>
                  <a:close/>
                  <a:moveTo>
                    <a:pt x="124186" y="8315"/>
                  </a:moveTo>
                  <a:cubicBezTo>
                    <a:pt x="116609" y="8315"/>
                    <a:pt x="110475" y="14460"/>
                    <a:pt x="110475" y="22052"/>
                  </a:cubicBezTo>
                  <a:lnTo>
                    <a:pt x="110475" y="35428"/>
                  </a:lnTo>
                  <a:lnTo>
                    <a:pt x="184438" y="35428"/>
                  </a:lnTo>
                  <a:lnTo>
                    <a:pt x="184438" y="22052"/>
                  </a:lnTo>
                  <a:cubicBezTo>
                    <a:pt x="184438" y="14460"/>
                    <a:pt x="178305" y="8315"/>
                    <a:pt x="171450" y="8315"/>
                  </a:cubicBezTo>
                  <a:lnTo>
                    <a:pt x="124186" y="8315"/>
                  </a:lnTo>
                  <a:close/>
                  <a:moveTo>
                    <a:pt x="124186" y="0"/>
                  </a:moveTo>
                  <a:lnTo>
                    <a:pt x="171450" y="0"/>
                  </a:lnTo>
                  <a:cubicBezTo>
                    <a:pt x="183717" y="0"/>
                    <a:pt x="193458" y="9761"/>
                    <a:pt x="193458" y="22052"/>
                  </a:cubicBezTo>
                  <a:lnTo>
                    <a:pt x="193458" y="35428"/>
                  </a:lnTo>
                  <a:lnTo>
                    <a:pt x="242526" y="35428"/>
                  </a:lnTo>
                  <a:cubicBezTo>
                    <a:pt x="250825" y="35428"/>
                    <a:pt x="258401" y="42296"/>
                    <a:pt x="258401" y="51696"/>
                  </a:cubicBezTo>
                  <a:lnTo>
                    <a:pt x="258401" y="104837"/>
                  </a:lnTo>
                  <a:cubicBezTo>
                    <a:pt x="258401" y="107368"/>
                    <a:pt x="256237" y="109175"/>
                    <a:pt x="253711" y="109175"/>
                  </a:cubicBezTo>
                  <a:cubicBezTo>
                    <a:pt x="251907" y="109175"/>
                    <a:pt x="249382" y="107368"/>
                    <a:pt x="249382" y="104837"/>
                  </a:cubicBezTo>
                  <a:lnTo>
                    <a:pt x="249382" y="85316"/>
                  </a:lnTo>
                  <a:cubicBezTo>
                    <a:pt x="228095" y="83508"/>
                    <a:pt x="210416" y="66156"/>
                    <a:pt x="208612" y="44104"/>
                  </a:cubicBezTo>
                  <a:lnTo>
                    <a:pt x="87024" y="44104"/>
                  </a:lnTo>
                  <a:cubicBezTo>
                    <a:pt x="84498" y="66156"/>
                    <a:pt x="67180" y="83508"/>
                    <a:pt x="45532" y="85316"/>
                  </a:cubicBezTo>
                  <a:lnTo>
                    <a:pt x="45532" y="99415"/>
                  </a:lnTo>
                  <a:cubicBezTo>
                    <a:pt x="45532" y="101584"/>
                    <a:pt x="43728" y="103391"/>
                    <a:pt x="41203" y="103391"/>
                  </a:cubicBezTo>
                  <a:cubicBezTo>
                    <a:pt x="38677" y="103391"/>
                    <a:pt x="36512" y="101584"/>
                    <a:pt x="36512" y="99415"/>
                  </a:cubicBezTo>
                  <a:lnTo>
                    <a:pt x="36512" y="51696"/>
                  </a:lnTo>
                  <a:cubicBezTo>
                    <a:pt x="36512" y="42296"/>
                    <a:pt x="44089" y="35428"/>
                    <a:pt x="53109" y="35428"/>
                  </a:cubicBezTo>
                  <a:lnTo>
                    <a:pt x="101455" y="35428"/>
                  </a:lnTo>
                  <a:lnTo>
                    <a:pt x="101455" y="22052"/>
                  </a:lnTo>
                  <a:cubicBezTo>
                    <a:pt x="101455" y="9761"/>
                    <a:pt x="111918" y="0"/>
                    <a:pt x="124186" y="0"/>
                  </a:cubicBezTo>
                  <a:close/>
                </a:path>
              </a:pathLst>
            </a:custGeom>
            <a:solidFill>
              <a:schemeClr val="bg1"/>
            </a:solidFill>
            <a:ln>
              <a:noFill/>
            </a:ln>
            <a:effectLst/>
          </p:spPr>
          <p:txBody>
            <a:bodyPr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lang="en-US" sz="900"/>
            </a:p>
          </p:txBody>
        </p:sp>
      </p:grpSp>
    </p:spTree>
    <p:extLst>
      <p:ext uri="{BB962C8B-B14F-4D97-AF65-F5344CB8AC3E}">
        <p14:creationId xmlns:p14="http://schemas.microsoft.com/office/powerpoint/2010/main" val="2431036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42331BA5-A0BC-4D47-A672-4C4367030676}"/>
              </a:ext>
            </a:extLst>
          </p:cNvPr>
          <p:cNvSpPr>
            <a:spLocks noChangeArrowheads="1"/>
          </p:cNvSpPr>
          <p:nvPr/>
        </p:nvSpPr>
        <p:spPr bwMode="auto">
          <a:xfrm>
            <a:off x="6454930" y="1643762"/>
            <a:ext cx="3985205" cy="1491363"/>
          </a:xfrm>
          <a:custGeom>
            <a:avLst/>
            <a:gdLst>
              <a:gd name="T0" fmla="*/ 0 w 6398"/>
              <a:gd name="T1" fmla="*/ 0 h 2393"/>
              <a:gd name="T2" fmla="*/ 6397 w 6398"/>
              <a:gd name="T3" fmla="*/ 0 h 2393"/>
              <a:gd name="T4" fmla="*/ 6397 w 6398"/>
              <a:gd name="T5" fmla="*/ 2392 h 2393"/>
              <a:gd name="T6" fmla="*/ 0 w 6398"/>
              <a:gd name="T7" fmla="*/ 2392 h 2393"/>
              <a:gd name="T8" fmla="*/ 0 w 6398"/>
              <a:gd name="T9" fmla="*/ 0 h 2393"/>
            </a:gdLst>
            <a:ahLst/>
            <a:cxnLst>
              <a:cxn ang="0">
                <a:pos x="T0" y="T1"/>
              </a:cxn>
              <a:cxn ang="0">
                <a:pos x="T2" y="T3"/>
              </a:cxn>
              <a:cxn ang="0">
                <a:pos x="T4" y="T5"/>
              </a:cxn>
              <a:cxn ang="0">
                <a:pos x="T6" y="T7"/>
              </a:cxn>
              <a:cxn ang="0">
                <a:pos x="T8" y="T9"/>
              </a:cxn>
            </a:cxnLst>
            <a:rect l="0" t="0" r="r" b="b"/>
            <a:pathLst>
              <a:path w="6398" h="2393">
                <a:moveTo>
                  <a:pt x="0" y="0"/>
                </a:moveTo>
                <a:lnTo>
                  <a:pt x="6397" y="0"/>
                </a:lnTo>
                <a:lnTo>
                  <a:pt x="6397" y="2392"/>
                </a:lnTo>
                <a:lnTo>
                  <a:pt x="0" y="2392"/>
                </a:lnTo>
                <a:lnTo>
                  <a:pt x="0" y="0"/>
                </a:lnTo>
              </a:path>
            </a:pathLst>
          </a:custGeom>
          <a:solidFill>
            <a:schemeClr val="accent2">
              <a:alpha val="10000"/>
            </a:schemeClr>
          </a:solidFill>
          <a:ln>
            <a:noFill/>
          </a:ln>
          <a:effectLst/>
        </p:spPr>
        <p:txBody>
          <a:bodyPr wrap="none"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lang="en-US" sz="1800" dirty="0">
              <a:latin typeface="Poppins" panose="00000500000000000000" pitchFamily="2" charset="0"/>
            </a:endParaRPr>
          </a:p>
        </p:txBody>
      </p:sp>
      <p:sp>
        <p:nvSpPr>
          <p:cNvPr id="32" name="Freeform 9">
            <a:extLst>
              <a:ext uri="{FF2B5EF4-FFF2-40B4-BE49-F238E27FC236}">
                <a16:creationId xmlns:a16="http://schemas.microsoft.com/office/drawing/2014/main" id="{9B8C2F9B-713F-A447-9E3B-09C448F3890B}"/>
              </a:ext>
            </a:extLst>
          </p:cNvPr>
          <p:cNvSpPr>
            <a:spLocks noChangeArrowheads="1"/>
          </p:cNvSpPr>
          <p:nvPr/>
        </p:nvSpPr>
        <p:spPr bwMode="auto">
          <a:xfrm>
            <a:off x="6454930" y="3319141"/>
            <a:ext cx="3985205" cy="1488616"/>
          </a:xfrm>
          <a:custGeom>
            <a:avLst/>
            <a:gdLst>
              <a:gd name="T0" fmla="*/ 0 w 6398"/>
              <a:gd name="T1" fmla="*/ 0 h 2390"/>
              <a:gd name="T2" fmla="*/ 6397 w 6398"/>
              <a:gd name="T3" fmla="*/ 0 h 2390"/>
              <a:gd name="T4" fmla="*/ 6397 w 6398"/>
              <a:gd name="T5" fmla="*/ 2389 h 2390"/>
              <a:gd name="T6" fmla="*/ 0 w 6398"/>
              <a:gd name="T7" fmla="*/ 2389 h 2390"/>
              <a:gd name="T8" fmla="*/ 0 w 6398"/>
              <a:gd name="T9" fmla="*/ 0 h 2390"/>
            </a:gdLst>
            <a:ahLst/>
            <a:cxnLst>
              <a:cxn ang="0">
                <a:pos x="T0" y="T1"/>
              </a:cxn>
              <a:cxn ang="0">
                <a:pos x="T2" y="T3"/>
              </a:cxn>
              <a:cxn ang="0">
                <a:pos x="T4" y="T5"/>
              </a:cxn>
              <a:cxn ang="0">
                <a:pos x="T6" y="T7"/>
              </a:cxn>
              <a:cxn ang="0">
                <a:pos x="T8" y="T9"/>
              </a:cxn>
            </a:cxnLst>
            <a:rect l="0" t="0" r="r" b="b"/>
            <a:pathLst>
              <a:path w="6398" h="2390">
                <a:moveTo>
                  <a:pt x="0" y="0"/>
                </a:moveTo>
                <a:lnTo>
                  <a:pt x="6397" y="0"/>
                </a:lnTo>
                <a:lnTo>
                  <a:pt x="6397" y="2389"/>
                </a:lnTo>
                <a:lnTo>
                  <a:pt x="0" y="2389"/>
                </a:lnTo>
                <a:lnTo>
                  <a:pt x="0" y="0"/>
                </a:lnTo>
              </a:path>
            </a:pathLst>
          </a:custGeom>
          <a:solidFill>
            <a:schemeClr val="accent2">
              <a:alpha val="10000"/>
            </a:schemeClr>
          </a:solidFill>
          <a:ln>
            <a:noFill/>
          </a:ln>
          <a:effectLst/>
        </p:spPr>
        <p:txBody>
          <a:bodyPr wrap="none"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lang="en-US" sz="1800" dirty="0">
              <a:latin typeface="Poppins" panose="00000500000000000000" pitchFamily="2" charset="0"/>
            </a:endParaRPr>
          </a:p>
        </p:txBody>
      </p:sp>
      <p:sp>
        <p:nvSpPr>
          <p:cNvPr id="33" name="Freeform 10">
            <a:extLst>
              <a:ext uri="{FF2B5EF4-FFF2-40B4-BE49-F238E27FC236}">
                <a16:creationId xmlns:a16="http://schemas.microsoft.com/office/drawing/2014/main" id="{DA3C182E-C3C1-764A-AC58-185BA298AFFF}"/>
              </a:ext>
            </a:extLst>
          </p:cNvPr>
          <p:cNvSpPr>
            <a:spLocks noChangeArrowheads="1"/>
          </p:cNvSpPr>
          <p:nvPr/>
        </p:nvSpPr>
        <p:spPr bwMode="auto">
          <a:xfrm>
            <a:off x="6454930" y="4991774"/>
            <a:ext cx="3985205" cy="1488616"/>
          </a:xfrm>
          <a:custGeom>
            <a:avLst/>
            <a:gdLst>
              <a:gd name="T0" fmla="*/ 0 w 6398"/>
              <a:gd name="T1" fmla="*/ 0 h 2392"/>
              <a:gd name="T2" fmla="*/ 6397 w 6398"/>
              <a:gd name="T3" fmla="*/ 0 h 2392"/>
              <a:gd name="T4" fmla="*/ 6397 w 6398"/>
              <a:gd name="T5" fmla="*/ 2391 h 2392"/>
              <a:gd name="T6" fmla="*/ 0 w 6398"/>
              <a:gd name="T7" fmla="*/ 2391 h 2392"/>
              <a:gd name="T8" fmla="*/ 0 w 6398"/>
              <a:gd name="T9" fmla="*/ 0 h 2392"/>
            </a:gdLst>
            <a:ahLst/>
            <a:cxnLst>
              <a:cxn ang="0">
                <a:pos x="T0" y="T1"/>
              </a:cxn>
              <a:cxn ang="0">
                <a:pos x="T2" y="T3"/>
              </a:cxn>
              <a:cxn ang="0">
                <a:pos x="T4" y="T5"/>
              </a:cxn>
              <a:cxn ang="0">
                <a:pos x="T6" y="T7"/>
              </a:cxn>
              <a:cxn ang="0">
                <a:pos x="T8" y="T9"/>
              </a:cxn>
            </a:cxnLst>
            <a:rect l="0" t="0" r="r" b="b"/>
            <a:pathLst>
              <a:path w="6398" h="2392">
                <a:moveTo>
                  <a:pt x="0" y="0"/>
                </a:moveTo>
                <a:lnTo>
                  <a:pt x="6397" y="0"/>
                </a:lnTo>
                <a:lnTo>
                  <a:pt x="6397" y="2391"/>
                </a:lnTo>
                <a:lnTo>
                  <a:pt x="0" y="2391"/>
                </a:lnTo>
                <a:lnTo>
                  <a:pt x="0" y="0"/>
                </a:lnTo>
              </a:path>
            </a:pathLst>
          </a:custGeom>
          <a:solidFill>
            <a:schemeClr val="accent2">
              <a:alpha val="10000"/>
            </a:schemeClr>
          </a:solidFill>
          <a:ln>
            <a:noFill/>
          </a:ln>
          <a:effectLst/>
        </p:spPr>
        <p:txBody>
          <a:bodyPr wrap="none"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lang="en-US" sz="1800" dirty="0">
              <a:latin typeface="Poppins" panose="00000500000000000000" pitchFamily="2" charset="0"/>
            </a:endParaRPr>
          </a:p>
        </p:txBody>
      </p:sp>
      <p:sp>
        <p:nvSpPr>
          <p:cNvPr id="47" name="Freeform 394">
            <a:extLst>
              <a:ext uri="{FF2B5EF4-FFF2-40B4-BE49-F238E27FC236}">
                <a16:creationId xmlns:a16="http://schemas.microsoft.com/office/drawing/2014/main" id="{1AB68782-F7EC-CA4C-A999-88D72C9069D3}"/>
              </a:ext>
            </a:extLst>
          </p:cNvPr>
          <p:cNvSpPr>
            <a:spLocks noChangeArrowheads="1"/>
          </p:cNvSpPr>
          <p:nvPr/>
        </p:nvSpPr>
        <p:spPr bwMode="auto">
          <a:xfrm>
            <a:off x="1436989" y="1643762"/>
            <a:ext cx="4987686" cy="4839374"/>
          </a:xfrm>
          <a:custGeom>
            <a:avLst/>
            <a:gdLst>
              <a:gd name="T0" fmla="*/ 3884 w 8010"/>
              <a:gd name="T1" fmla="*/ 0 h 7768"/>
              <a:gd name="T2" fmla="*/ 3884 w 8010"/>
              <a:gd name="T3" fmla="*/ 0 h 7768"/>
              <a:gd name="T4" fmla="*/ 0 w 8010"/>
              <a:gd name="T5" fmla="*/ 3883 h 7768"/>
              <a:gd name="T6" fmla="*/ 0 w 8010"/>
              <a:gd name="T7" fmla="*/ 3883 h 7768"/>
              <a:gd name="T8" fmla="*/ 3884 w 8010"/>
              <a:gd name="T9" fmla="*/ 7767 h 7768"/>
              <a:gd name="T10" fmla="*/ 8009 w 8010"/>
              <a:gd name="T11" fmla="*/ 7767 h 7768"/>
              <a:gd name="T12" fmla="*/ 8009 w 8010"/>
              <a:gd name="T13" fmla="*/ 0 h 7768"/>
              <a:gd name="T14" fmla="*/ 3884 w 8010"/>
              <a:gd name="T15" fmla="*/ 0 h 7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10" h="7768">
                <a:moveTo>
                  <a:pt x="3884" y="0"/>
                </a:moveTo>
                <a:lnTo>
                  <a:pt x="3884" y="0"/>
                </a:lnTo>
                <a:cubicBezTo>
                  <a:pt x="1740" y="0"/>
                  <a:pt x="0" y="1739"/>
                  <a:pt x="0" y="3883"/>
                </a:cubicBezTo>
                <a:lnTo>
                  <a:pt x="0" y="3883"/>
                </a:lnTo>
                <a:cubicBezTo>
                  <a:pt x="0" y="6028"/>
                  <a:pt x="1740" y="7767"/>
                  <a:pt x="3884" y="7767"/>
                </a:cubicBezTo>
                <a:lnTo>
                  <a:pt x="8009" y="7767"/>
                </a:lnTo>
                <a:lnTo>
                  <a:pt x="8009" y="0"/>
                </a:lnTo>
                <a:lnTo>
                  <a:pt x="3884" y="0"/>
                </a:lnTo>
              </a:path>
            </a:pathLst>
          </a:custGeom>
          <a:solidFill>
            <a:schemeClr val="accent1">
              <a:alpha val="10000"/>
            </a:schemeClr>
          </a:solidFill>
          <a:ln>
            <a:noFill/>
          </a:ln>
          <a:effectLst/>
        </p:spPr>
        <p:txBody>
          <a:bodyPr wrap="none"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lang="en-US" sz="1800" dirty="0">
              <a:latin typeface="Poppins" panose="00000500000000000000" pitchFamily="2" charset="0"/>
            </a:endParaRPr>
          </a:p>
        </p:txBody>
      </p:sp>
      <p:sp>
        <p:nvSpPr>
          <p:cNvPr id="48" name="Freeform 395">
            <a:extLst>
              <a:ext uri="{FF2B5EF4-FFF2-40B4-BE49-F238E27FC236}">
                <a16:creationId xmlns:a16="http://schemas.microsoft.com/office/drawing/2014/main" id="{FCA71A5C-88FD-7948-9F67-70F7043689DE}"/>
              </a:ext>
            </a:extLst>
          </p:cNvPr>
          <p:cNvSpPr>
            <a:spLocks noChangeArrowheads="1"/>
          </p:cNvSpPr>
          <p:nvPr/>
        </p:nvSpPr>
        <p:spPr bwMode="auto">
          <a:xfrm>
            <a:off x="5710622" y="1643762"/>
            <a:ext cx="744309" cy="1491363"/>
          </a:xfrm>
          <a:custGeom>
            <a:avLst/>
            <a:gdLst>
              <a:gd name="T0" fmla="*/ 1195 w 1196"/>
              <a:gd name="T1" fmla="*/ 2392 h 2393"/>
              <a:gd name="T2" fmla="*/ 1195 w 1196"/>
              <a:gd name="T3" fmla="*/ 2392 h 2393"/>
              <a:gd name="T4" fmla="*/ 0 w 1196"/>
              <a:gd name="T5" fmla="*/ 1196 h 2393"/>
              <a:gd name="T6" fmla="*/ 0 w 1196"/>
              <a:gd name="T7" fmla="*/ 1196 h 2393"/>
              <a:gd name="T8" fmla="*/ 1195 w 1196"/>
              <a:gd name="T9" fmla="*/ 0 h 2393"/>
              <a:gd name="T10" fmla="*/ 1195 w 1196"/>
              <a:gd name="T11" fmla="*/ 2392 h 2393"/>
            </a:gdLst>
            <a:ahLst/>
            <a:cxnLst>
              <a:cxn ang="0">
                <a:pos x="T0" y="T1"/>
              </a:cxn>
              <a:cxn ang="0">
                <a:pos x="T2" y="T3"/>
              </a:cxn>
              <a:cxn ang="0">
                <a:pos x="T4" y="T5"/>
              </a:cxn>
              <a:cxn ang="0">
                <a:pos x="T6" y="T7"/>
              </a:cxn>
              <a:cxn ang="0">
                <a:pos x="T8" y="T9"/>
              </a:cxn>
              <a:cxn ang="0">
                <a:pos x="T10" y="T11"/>
              </a:cxn>
            </a:cxnLst>
            <a:rect l="0" t="0" r="r" b="b"/>
            <a:pathLst>
              <a:path w="1196" h="2393">
                <a:moveTo>
                  <a:pt x="1195" y="2392"/>
                </a:moveTo>
                <a:lnTo>
                  <a:pt x="1195" y="2392"/>
                </a:lnTo>
                <a:cubicBezTo>
                  <a:pt x="535" y="2392"/>
                  <a:pt x="0" y="1856"/>
                  <a:pt x="0" y="1196"/>
                </a:cubicBezTo>
                <a:lnTo>
                  <a:pt x="0" y="1196"/>
                </a:lnTo>
                <a:cubicBezTo>
                  <a:pt x="0" y="536"/>
                  <a:pt x="535" y="0"/>
                  <a:pt x="1195" y="0"/>
                </a:cubicBezTo>
                <a:lnTo>
                  <a:pt x="1195" y="2392"/>
                </a:lnTo>
              </a:path>
            </a:pathLst>
          </a:custGeom>
          <a:solidFill>
            <a:schemeClr val="accent2"/>
          </a:solidFill>
          <a:ln>
            <a:noFill/>
          </a:ln>
          <a:effectLst/>
        </p:spPr>
        <p:txBody>
          <a:bodyPr wrap="none"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lang="en-US" sz="1800" dirty="0">
              <a:latin typeface="Poppins" panose="00000500000000000000" pitchFamily="2" charset="0"/>
            </a:endParaRPr>
          </a:p>
        </p:txBody>
      </p:sp>
      <p:sp>
        <p:nvSpPr>
          <p:cNvPr id="49" name="Freeform 396">
            <a:extLst>
              <a:ext uri="{FF2B5EF4-FFF2-40B4-BE49-F238E27FC236}">
                <a16:creationId xmlns:a16="http://schemas.microsoft.com/office/drawing/2014/main" id="{F0ECB99E-A848-494A-A84D-7F8D4B8C4635}"/>
              </a:ext>
            </a:extLst>
          </p:cNvPr>
          <p:cNvSpPr>
            <a:spLocks noChangeArrowheads="1"/>
          </p:cNvSpPr>
          <p:nvPr/>
        </p:nvSpPr>
        <p:spPr bwMode="auto">
          <a:xfrm>
            <a:off x="5710622" y="3319141"/>
            <a:ext cx="744309" cy="1488616"/>
          </a:xfrm>
          <a:custGeom>
            <a:avLst/>
            <a:gdLst>
              <a:gd name="T0" fmla="*/ 1195 w 1196"/>
              <a:gd name="T1" fmla="*/ 2389 h 2390"/>
              <a:gd name="T2" fmla="*/ 1195 w 1196"/>
              <a:gd name="T3" fmla="*/ 2389 h 2390"/>
              <a:gd name="T4" fmla="*/ 0 w 1196"/>
              <a:gd name="T5" fmla="*/ 1194 h 2390"/>
              <a:gd name="T6" fmla="*/ 0 w 1196"/>
              <a:gd name="T7" fmla="*/ 1194 h 2390"/>
              <a:gd name="T8" fmla="*/ 1195 w 1196"/>
              <a:gd name="T9" fmla="*/ 0 h 2390"/>
              <a:gd name="T10" fmla="*/ 1195 w 1196"/>
              <a:gd name="T11" fmla="*/ 2389 h 2390"/>
            </a:gdLst>
            <a:ahLst/>
            <a:cxnLst>
              <a:cxn ang="0">
                <a:pos x="T0" y="T1"/>
              </a:cxn>
              <a:cxn ang="0">
                <a:pos x="T2" y="T3"/>
              </a:cxn>
              <a:cxn ang="0">
                <a:pos x="T4" y="T5"/>
              </a:cxn>
              <a:cxn ang="0">
                <a:pos x="T6" y="T7"/>
              </a:cxn>
              <a:cxn ang="0">
                <a:pos x="T8" y="T9"/>
              </a:cxn>
              <a:cxn ang="0">
                <a:pos x="T10" y="T11"/>
              </a:cxn>
            </a:cxnLst>
            <a:rect l="0" t="0" r="r" b="b"/>
            <a:pathLst>
              <a:path w="1196" h="2390">
                <a:moveTo>
                  <a:pt x="1195" y="2389"/>
                </a:moveTo>
                <a:lnTo>
                  <a:pt x="1195" y="2389"/>
                </a:lnTo>
                <a:cubicBezTo>
                  <a:pt x="535" y="2389"/>
                  <a:pt x="0" y="1854"/>
                  <a:pt x="0" y="1194"/>
                </a:cubicBezTo>
                <a:lnTo>
                  <a:pt x="0" y="1194"/>
                </a:lnTo>
                <a:cubicBezTo>
                  <a:pt x="0" y="534"/>
                  <a:pt x="535" y="0"/>
                  <a:pt x="1195" y="0"/>
                </a:cubicBezTo>
                <a:lnTo>
                  <a:pt x="1195" y="2389"/>
                </a:lnTo>
              </a:path>
            </a:pathLst>
          </a:custGeom>
          <a:solidFill>
            <a:schemeClr val="accent2"/>
          </a:solidFill>
          <a:ln>
            <a:noFill/>
          </a:ln>
          <a:effectLst/>
        </p:spPr>
        <p:txBody>
          <a:bodyPr wrap="none"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lang="en-US" sz="1800" dirty="0">
              <a:latin typeface="Poppins" panose="00000500000000000000" pitchFamily="2" charset="0"/>
            </a:endParaRPr>
          </a:p>
        </p:txBody>
      </p:sp>
      <p:sp>
        <p:nvSpPr>
          <p:cNvPr id="50" name="Freeform 397">
            <a:extLst>
              <a:ext uri="{FF2B5EF4-FFF2-40B4-BE49-F238E27FC236}">
                <a16:creationId xmlns:a16="http://schemas.microsoft.com/office/drawing/2014/main" id="{70E6DE67-A133-8D46-92BB-8CE1B341D794}"/>
              </a:ext>
            </a:extLst>
          </p:cNvPr>
          <p:cNvSpPr>
            <a:spLocks noChangeArrowheads="1"/>
          </p:cNvSpPr>
          <p:nvPr/>
        </p:nvSpPr>
        <p:spPr bwMode="auto">
          <a:xfrm>
            <a:off x="5710622" y="4991774"/>
            <a:ext cx="744309" cy="1488616"/>
          </a:xfrm>
          <a:custGeom>
            <a:avLst/>
            <a:gdLst>
              <a:gd name="T0" fmla="*/ 1195 w 1196"/>
              <a:gd name="T1" fmla="*/ 2391 h 2392"/>
              <a:gd name="T2" fmla="*/ 1195 w 1196"/>
              <a:gd name="T3" fmla="*/ 2391 h 2392"/>
              <a:gd name="T4" fmla="*/ 0 w 1196"/>
              <a:gd name="T5" fmla="*/ 1195 h 2392"/>
              <a:gd name="T6" fmla="*/ 0 w 1196"/>
              <a:gd name="T7" fmla="*/ 1195 h 2392"/>
              <a:gd name="T8" fmla="*/ 1195 w 1196"/>
              <a:gd name="T9" fmla="*/ 0 h 2392"/>
              <a:gd name="T10" fmla="*/ 1195 w 1196"/>
              <a:gd name="T11" fmla="*/ 2391 h 2392"/>
            </a:gdLst>
            <a:ahLst/>
            <a:cxnLst>
              <a:cxn ang="0">
                <a:pos x="T0" y="T1"/>
              </a:cxn>
              <a:cxn ang="0">
                <a:pos x="T2" y="T3"/>
              </a:cxn>
              <a:cxn ang="0">
                <a:pos x="T4" y="T5"/>
              </a:cxn>
              <a:cxn ang="0">
                <a:pos x="T6" y="T7"/>
              </a:cxn>
              <a:cxn ang="0">
                <a:pos x="T8" y="T9"/>
              </a:cxn>
              <a:cxn ang="0">
                <a:pos x="T10" y="T11"/>
              </a:cxn>
            </a:cxnLst>
            <a:rect l="0" t="0" r="r" b="b"/>
            <a:pathLst>
              <a:path w="1196" h="2392">
                <a:moveTo>
                  <a:pt x="1195" y="2391"/>
                </a:moveTo>
                <a:lnTo>
                  <a:pt x="1195" y="2391"/>
                </a:lnTo>
                <a:cubicBezTo>
                  <a:pt x="535" y="2391"/>
                  <a:pt x="0" y="1856"/>
                  <a:pt x="0" y="1195"/>
                </a:cubicBezTo>
                <a:lnTo>
                  <a:pt x="0" y="1195"/>
                </a:lnTo>
                <a:cubicBezTo>
                  <a:pt x="0" y="535"/>
                  <a:pt x="535" y="0"/>
                  <a:pt x="1195" y="0"/>
                </a:cubicBezTo>
                <a:lnTo>
                  <a:pt x="1195" y="2391"/>
                </a:lnTo>
              </a:path>
            </a:pathLst>
          </a:custGeom>
          <a:solidFill>
            <a:schemeClr val="accent2"/>
          </a:solidFill>
          <a:ln>
            <a:noFill/>
          </a:ln>
          <a:effectLst/>
        </p:spPr>
        <p:txBody>
          <a:bodyPr wrap="none"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lang="en-US" sz="1800" dirty="0">
              <a:latin typeface="Poppins" panose="00000500000000000000" pitchFamily="2" charset="0"/>
            </a:endParaRPr>
          </a:p>
        </p:txBody>
      </p:sp>
      <p:sp>
        <p:nvSpPr>
          <p:cNvPr id="51" name="Freeform 398">
            <a:extLst>
              <a:ext uri="{FF2B5EF4-FFF2-40B4-BE49-F238E27FC236}">
                <a16:creationId xmlns:a16="http://schemas.microsoft.com/office/drawing/2014/main" id="{CFC483FA-A03A-7E4F-8FEA-0D59F27375E3}"/>
              </a:ext>
            </a:extLst>
          </p:cNvPr>
          <p:cNvSpPr>
            <a:spLocks noChangeArrowheads="1"/>
          </p:cNvSpPr>
          <p:nvPr/>
        </p:nvSpPr>
        <p:spPr bwMode="auto">
          <a:xfrm>
            <a:off x="10113299" y="5829463"/>
            <a:ext cx="326836" cy="653673"/>
          </a:xfrm>
          <a:custGeom>
            <a:avLst/>
            <a:gdLst>
              <a:gd name="T0" fmla="*/ 524 w 525"/>
              <a:gd name="T1" fmla="*/ 1047 h 1048"/>
              <a:gd name="T2" fmla="*/ 524 w 525"/>
              <a:gd name="T3" fmla="*/ 1047 h 1048"/>
              <a:gd name="T4" fmla="*/ 0 w 525"/>
              <a:gd name="T5" fmla="*/ 523 h 1048"/>
              <a:gd name="T6" fmla="*/ 0 w 525"/>
              <a:gd name="T7" fmla="*/ 523 h 1048"/>
              <a:gd name="T8" fmla="*/ 524 w 525"/>
              <a:gd name="T9" fmla="*/ 0 h 1048"/>
              <a:gd name="T10" fmla="*/ 524 w 525"/>
              <a:gd name="T11" fmla="*/ 1047 h 1048"/>
            </a:gdLst>
            <a:ahLst/>
            <a:cxnLst>
              <a:cxn ang="0">
                <a:pos x="T0" y="T1"/>
              </a:cxn>
              <a:cxn ang="0">
                <a:pos x="T2" y="T3"/>
              </a:cxn>
              <a:cxn ang="0">
                <a:pos x="T4" y="T5"/>
              </a:cxn>
              <a:cxn ang="0">
                <a:pos x="T6" y="T7"/>
              </a:cxn>
              <a:cxn ang="0">
                <a:pos x="T8" y="T9"/>
              </a:cxn>
              <a:cxn ang="0">
                <a:pos x="T10" y="T11"/>
              </a:cxn>
            </a:cxnLst>
            <a:rect l="0" t="0" r="r" b="b"/>
            <a:pathLst>
              <a:path w="525" h="1048">
                <a:moveTo>
                  <a:pt x="524" y="1047"/>
                </a:moveTo>
                <a:lnTo>
                  <a:pt x="524" y="1047"/>
                </a:lnTo>
                <a:cubicBezTo>
                  <a:pt x="235" y="1047"/>
                  <a:pt x="0" y="813"/>
                  <a:pt x="0" y="523"/>
                </a:cubicBezTo>
                <a:lnTo>
                  <a:pt x="0" y="523"/>
                </a:lnTo>
                <a:cubicBezTo>
                  <a:pt x="0" y="235"/>
                  <a:pt x="235" y="0"/>
                  <a:pt x="524" y="0"/>
                </a:cubicBezTo>
                <a:lnTo>
                  <a:pt x="524" y="1047"/>
                </a:lnTo>
              </a:path>
            </a:pathLst>
          </a:custGeom>
          <a:solidFill>
            <a:schemeClr val="accent3"/>
          </a:solidFill>
          <a:ln>
            <a:noFill/>
          </a:ln>
          <a:effectLst/>
        </p:spPr>
        <p:txBody>
          <a:bodyPr wrap="none"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lang="en-US" sz="1800" dirty="0">
              <a:latin typeface="Poppins" panose="00000500000000000000" pitchFamily="2" charset="0"/>
            </a:endParaRPr>
          </a:p>
        </p:txBody>
      </p:sp>
      <p:sp>
        <p:nvSpPr>
          <p:cNvPr id="53" name="Freeform 403">
            <a:extLst>
              <a:ext uri="{FF2B5EF4-FFF2-40B4-BE49-F238E27FC236}">
                <a16:creationId xmlns:a16="http://schemas.microsoft.com/office/drawing/2014/main" id="{9A0F4FE5-1B3B-B84C-AE4A-496C1913ED18}"/>
              </a:ext>
            </a:extLst>
          </p:cNvPr>
          <p:cNvSpPr>
            <a:spLocks noChangeArrowheads="1"/>
          </p:cNvSpPr>
          <p:nvPr/>
        </p:nvSpPr>
        <p:spPr bwMode="auto">
          <a:xfrm>
            <a:off x="10113299" y="4991774"/>
            <a:ext cx="326836" cy="653673"/>
          </a:xfrm>
          <a:custGeom>
            <a:avLst/>
            <a:gdLst>
              <a:gd name="T0" fmla="*/ 524 w 525"/>
              <a:gd name="T1" fmla="*/ 1047 h 1048"/>
              <a:gd name="T2" fmla="*/ 524 w 525"/>
              <a:gd name="T3" fmla="*/ 1047 h 1048"/>
              <a:gd name="T4" fmla="*/ 0 w 525"/>
              <a:gd name="T5" fmla="*/ 524 h 1048"/>
              <a:gd name="T6" fmla="*/ 0 w 525"/>
              <a:gd name="T7" fmla="*/ 524 h 1048"/>
              <a:gd name="T8" fmla="*/ 524 w 525"/>
              <a:gd name="T9" fmla="*/ 0 h 1048"/>
              <a:gd name="T10" fmla="*/ 524 w 525"/>
              <a:gd name="T11" fmla="*/ 1047 h 1048"/>
            </a:gdLst>
            <a:ahLst/>
            <a:cxnLst>
              <a:cxn ang="0">
                <a:pos x="T0" y="T1"/>
              </a:cxn>
              <a:cxn ang="0">
                <a:pos x="T2" y="T3"/>
              </a:cxn>
              <a:cxn ang="0">
                <a:pos x="T4" y="T5"/>
              </a:cxn>
              <a:cxn ang="0">
                <a:pos x="T6" y="T7"/>
              </a:cxn>
              <a:cxn ang="0">
                <a:pos x="T8" y="T9"/>
              </a:cxn>
              <a:cxn ang="0">
                <a:pos x="T10" y="T11"/>
              </a:cxn>
            </a:cxnLst>
            <a:rect l="0" t="0" r="r" b="b"/>
            <a:pathLst>
              <a:path w="525" h="1048">
                <a:moveTo>
                  <a:pt x="524" y="1047"/>
                </a:moveTo>
                <a:lnTo>
                  <a:pt x="524" y="1047"/>
                </a:lnTo>
                <a:cubicBezTo>
                  <a:pt x="235" y="1047"/>
                  <a:pt x="0" y="812"/>
                  <a:pt x="0" y="524"/>
                </a:cubicBezTo>
                <a:lnTo>
                  <a:pt x="0" y="524"/>
                </a:lnTo>
                <a:cubicBezTo>
                  <a:pt x="0" y="235"/>
                  <a:pt x="235" y="0"/>
                  <a:pt x="524" y="0"/>
                </a:cubicBezTo>
                <a:lnTo>
                  <a:pt x="524" y="1047"/>
                </a:lnTo>
              </a:path>
            </a:pathLst>
          </a:custGeom>
          <a:solidFill>
            <a:schemeClr val="accent3"/>
          </a:solidFill>
          <a:ln>
            <a:noFill/>
          </a:ln>
          <a:effectLst/>
        </p:spPr>
        <p:txBody>
          <a:bodyPr wrap="none"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lang="en-US" sz="1800" dirty="0">
              <a:latin typeface="Poppins" panose="00000500000000000000" pitchFamily="2" charset="0"/>
            </a:endParaRPr>
          </a:p>
        </p:txBody>
      </p:sp>
      <p:sp>
        <p:nvSpPr>
          <p:cNvPr id="54" name="Freeform 404">
            <a:extLst>
              <a:ext uri="{FF2B5EF4-FFF2-40B4-BE49-F238E27FC236}">
                <a16:creationId xmlns:a16="http://schemas.microsoft.com/office/drawing/2014/main" id="{D41D9CFF-AA24-8542-A2EE-F187420B2E7E}"/>
              </a:ext>
            </a:extLst>
          </p:cNvPr>
          <p:cNvSpPr>
            <a:spLocks noChangeArrowheads="1"/>
          </p:cNvSpPr>
          <p:nvPr/>
        </p:nvSpPr>
        <p:spPr bwMode="auto">
          <a:xfrm>
            <a:off x="10113299" y="4154083"/>
            <a:ext cx="326836" cy="650927"/>
          </a:xfrm>
          <a:custGeom>
            <a:avLst/>
            <a:gdLst>
              <a:gd name="T0" fmla="*/ 524 w 525"/>
              <a:gd name="T1" fmla="*/ 1046 h 1047"/>
              <a:gd name="T2" fmla="*/ 524 w 525"/>
              <a:gd name="T3" fmla="*/ 1046 h 1047"/>
              <a:gd name="T4" fmla="*/ 0 w 525"/>
              <a:gd name="T5" fmla="*/ 523 h 1047"/>
              <a:gd name="T6" fmla="*/ 0 w 525"/>
              <a:gd name="T7" fmla="*/ 523 h 1047"/>
              <a:gd name="T8" fmla="*/ 524 w 525"/>
              <a:gd name="T9" fmla="*/ 0 h 1047"/>
              <a:gd name="T10" fmla="*/ 524 w 525"/>
              <a:gd name="T11" fmla="*/ 1046 h 1047"/>
            </a:gdLst>
            <a:ahLst/>
            <a:cxnLst>
              <a:cxn ang="0">
                <a:pos x="T0" y="T1"/>
              </a:cxn>
              <a:cxn ang="0">
                <a:pos x="T2" y="T3"/>
              </a:cxn>
              <a:cxn ang="0">
                <a:pos x="T4" y="T5"/>
              </a:cxn>
              <a:cxn ang="0">
                <a:pos x="T6" y="T7"/>
              </a:cxn>
              <a:cxn ang="0">
                <a:pos x="T8" y="T9"/>
              </a:cxn>
              <a:cxn ang="0">
                <a:pos x="T10" y="T11"/>
              </a:cxn>
            </a:cxnLst>
            <a:rect l="0" t="0" r="r" b="b"/>
            <a:pathLst>
              <a:path w="525" h="1047">
                <a:moveTo>
                  <a:pt x="524" y="1046"/>
                </a:moveTo>
                <a:lnTo>
                  <a:pt x="524" y="1046"/>
                </a:lnTo>
                <a:cubicBezTo>
                  <a:pt x="235" y="1046"/>
                  <a:pt x="0" y="812"/>
                  <a:pt x="0" y="523"/>
                </a:cubicBezTo>
                <a:lnTo>
                  <a:pt x="0" y="523"/>
                </a:lnTo>
                <a:cubicBezTo>
                  <a:pt x="0" y="234"/>
                  <a:pt x="235" y="0"/>
                  <a:pt x="524" y="0"/>
                </a:cubicBezTo>
                <a:lnTo>
                  <a:pt x="524" y="1046"/>
                </a:lnTo>
              </a:path>
            </a:pathLst>
          </a:custGeom>
          <a:solidFill>
            <a:schemeClr val="accent3"/>
          </a:solidFill>
          <a:ln>
            <a:noFill/>
          </a:ln>
          <a:effectLst/>
        </p:spPr>
        <p:txBody>
          <a:bodyPr wrap="none"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lang="en-US" sz="1800" dirty="0">
              <a:latin typeface="Poppins" panose="00000500000000000000" pitchFamily="2" charset="0"/>
            </a:endParaRPr>
          </a:p>
        </p:txBody>
      </p:sp>
      <p:sp>
        <p:nvSpPr>
          <p:cNvPr id="55" name="Freeform 405">
            <a:extLst>
              <a:ext uri="{FF2B5EF4-FFF2-40B4-BE49-F238E27FC236}">
                <a16:creationId xmlns:a16="http://schemas.microsoft.com/office/drawing/2014/main" id="{CA6056FD-AC94-6141-B642-CEE0DF4566A8}"/>
              </a:ext>
            </a:extLst>
          </p:cNvPr>
          <p:cNvSpPr>
            <a:spLocks noChangeArrowheads="1"/>
          </p:cNvSpPr>
          <p:nvPr/>
        </p:nvSpPr>
        <p:spPr bwMode="auto">
          <a:xfrm>
            <a:off x="10113299" y="3319140"/>
            <a:ext cx="326836" cy="650927"/>
          </a:xfrm>
          <a:custGeom>
            <a:avLst/>
            <a:gdLst>
              <a:gd name="T0" fmla="*/ 524 w 525"/>
              <a:gd name="T1" fmla="*/ 1046 h 1047"/>
              <a:gd name="T2" fmla="*/ 524 w 525"/>
              <a:gd name="T3" fmla="*/ 1046 h 1047"/>
              <a:gd name="T4" fmla="*/ 0 w 525"/>
              <a:gd name="T5" fmla="*/ 522 h 1047"/>
              <a:gd name="T6" fmla="*/ 0 w 525"/>
              <a:gd name="T7" fmla="*/ 522 h 1047"/>
              <a:gd name="T8" fmla="*/ 524 w 525"/>
              <a:gd name="T9" fmla="*/ 0 h 1047"/>
              <a:gd name="T10" fmla="*/ 524 w 525"/>
              <a:gd name="T11" fmla="*/ 1046 h 1047"/>
            </a:gdLst>
            <a:ahLst/>
            <a:cxnLst>
              <a:cxn ang="0">
                <a:pos x="T0" y="T1"/>
              </a:cxn>
              <a:cxn ang="0">
                <a:pos x="T2" y="T3"/>
              </a:cxn>
              <a:cxn ang="0">
                <a:pos x="T4" y="T5"/>
              </a:cxn>
              <a:cxn ang="0">
                <a:pos x="T6" y="T7"/>
              </a:cxn>
              <a:cxn ang="0">
                <a:pos x="T8" y="T9"/>
              </a:cxn>
              <a:cxn ang="0">
                <a:pos x="T10" y="T11"/>
              </a:cxn>
            </a:cxnLst>
            <a:rect l="0" t="0" r="r" b="b"/>
            <a:pathLst>
              <a:path w="525" h="1047">
                <a:moveTo>
                  <a:pt x="524" y="1046"/>
                </a:moveTo>
                <a:lnTo>
                  <a:pt x="524" y="1046"/>
                </a:lnTo>
                <a:cubicBezTo>
                  <a:pt x="235" y="1046"/>
                  <a:pt x="0" y="811"/>
                  <a:pt x="0" y="522"/>
                </a:cubicBezTo>
                <a:lnTo>
                  <a:pt x="0" y="522"/>
                </a:lnTo>
                <a:cubicBezTo>
                  <a:pt x="0" y="233"/>
                  <a:pt x="235" y="0"/>
                  <a:pt x="524" y="0"/>
                </a:cubicBezTo>
                <a:lnTo>
                  <a:pt x="524" y="1046"/>
                </a:lnTo>
              </a:path>
            </a:pathLst>
          </a:custGeom>
          <a:solidFill>
            <a:schemeClr val="accent3"/>
          </a:solidFill>
          <a:ln>
            <a:noFill/>
          </a:ln>
          <a:effectLst/>
        </p:spPr>
        <p:txBody>
          <a:bodyPr wrap="none"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lang="en-US" sz="1800" dirty="0">
              <a:latin typeface="Poppins" panose="00000500000000000000" pitchFamily="2" charset="0"/>
            </a:endParaRPr>
          </a:p>
        </p:txBody>
      </p:sp>
      <p:sp>
        <p:nvSpPr>
          <p:cNvPr id="56" name="Freeform 406">
            <a:extLst>
              <a:ext uri="{FF2B5EF4-FFF2-40B4-BE49-F238E27FC236}">
                <a16:creationId xmlns:a16="http://schemas.microsoft.com/office/drawing/2014/main" id="{5F774F5E-6290-954E-A8A5-D44E968F9E27}"/>
              </a:ext>
            </a:extLst>
          </p:cNvPr>
          <p:cNvSpPr>
            <a:spLocks noChangeArrowheads="1"/>
          </p:cNvSpPr>
          <p:nvPr/>
        </p:nvSpPr>
        <p:spPr bwMode="auto">
          <a:xfrm>
            <a:off x="10113299" y="2481452"/>
            <a:ext cx="326836" cy="653673"/>
          </a:xfrm>
          <a:custGeom>
            <a:avLst/>
            <a:gdLst>
              <a:gd name="T0" fmla="*/ 524 w 525"/>
              <a:gd name="T1" fmla="*/ 1047 h 1048"/>
              <a:gd name="T2" fmla="*/ 524 w 525"/>
              <a:gd name="T3" fmla="*/ 1047 h 1048"/>
              <a:gd name="T4" fmla="*/ 0 w 525"/>
              <a:gd name="T5" fmla="*/ 523 h 1048"/>
              <a:gd name="T6" fmla="*/ 0 w 525"/>
              <a:gd name="T7" fmla="*/ 523 h 1048"/>
              <a:gd name="T8" fmla="*/ 524 w 525"/>
              <a:gd name="T9" fmla="*/ 0 h 1048"/>
              <a:gd name="T10" fmla="*/ 524 w 525"/>
              <a:gd name="T11" fmla="*/ 1047 h 1048"/>
            </a:gdLst>
            <a:ahLst/>
            <a:cxnLst>
              <a:cxn ang="0">
                <a:pos x="T0" y="T1"/>
              </a:cxn>
              <a:cxn ang="0">
                <a:pos x="T2" y="T3"/>
              </a:cxn>
              <a:cxn ang="0">
                <a:pos x="T4" y="T5"/>
              </a:cxn>
              <a:cxn ang="0">
                <a:pos x="T6" y="T7"/>
              </a:cxn>
              <a:cxn ang="0">
                <a:pos x="T8" y="T9"/>
              </a:cxn>
              <a:cxn ang="0">
                <a:pos x="T10" y="T11"/>
              </a:cxn>
            </a:cxnLst>
            <a:rect l="0" t="0" r="r" b="b"/>
            <a:pathLst>
              <a:path w="525" h="1048">
                <a:moveTo>
                  <a:pt x="524" y="1047"/>
                </a:moveTo>
                <a:lnTo>
                  <a:pt x="524" y="1047"/>
                </a:lnTo>
                <a:cubicBezTo>
                  <a:pt x="235" y="1047"/>
                  <a:pt x="0" y="812"/>
                  <a:pt x="0" y="523"/>
                </a:cubicBezTo>
                <a:lnTo>
                  <a:pt x="0" y="523"/>
                </a:lnTo>
                <a:cubicBezTo>
                  <a:pt x="0" y="234"/>
                  <a:pt x="235" y="0"/>
                  <a:pt x="524" y="0"/>
                </a:cubicBezTo>
                <a:lnTo>
                  <a:pt x="524" y="1047"/>
                </a:lnTo>
              </a:path>
            </a:pathLst>
          </a:custGeom>
          <a:solidFill>
            <a:schemeClr val="accent3"/>
          </a:solidFill>
          <a:ln>
            <a:noFill/>
          </a:ln>
          <a:effectLst/>
        </p:spPr>
        <p:txBody>
          <a:bodyPr wrap="none"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lang="en-US" sz="1800" dirty="0">
              <a:latin typeface="Poppins" panose="00000500000000000000" pitchFamily="2" charset="0"/>
            </a:endParaRPr>
          </a:p>
        </p:txBody>
      </p:sp>
      <p:sp>
        <p:nvSpPr>
          <p:cNvPr id="57" name="Freeform 407">
            <a:extLst>
              <a:ext uri="{FF2B5EF4-FFF2-40B4-BE49-F238E27FC236}">
                <a16:creationId xmlns:a16="http://schemas.microsoft.com/office/drawing/2014/main" id="{6C02429A-633B-CE41-A719-62DC1FDD531A}"/>
              </a:ext>
            </a:extLst>
          </p:cNvPr>
          <p:cNvSpPr>
            <a:spLocks noChangeArrowheads="1"/>
          </p:cNvSpPr>
          <p:nvPr/>
        </p:nvSpPr>
        <p:spPr bwMode="auto">
          <a:xfrm>
            <a:off x="10113299" y="1643762"/>
            <a:ext cx="326836" cy="653673"/>
          </a:xfrm>
          <a:custGeom>
            <a:avLst/>
            <a:gdLst>
              <a:gd name="T0" fmla="*/ 524 w 525"/>
              <a:gd name="T1" fmla="*/ 1047 h 1048"/>
              <a:gd name="T2" fmla="*/ 524 w 525"/>
              <a:gd name="T3" fmla="*/ 1047 h 1048"/>
              <a:gd name="T4" fmla="*/ 0 w 525"/>
              <a:gd name="T5" fmla="*/ 524 h 1048"/>
              <a:gd name="T6" fmla="*/ 0 w 525"/>
              <a:gd name="T7" fmla="*/ 524 h 1048"/>
              <a:gd name="T8" fmla="*/ 524 w 525"/>
              <a:gd name="T9" fmla="*/ 0 h 1048"/>
              <a:gd name="T10" fmla="*/ 524 w 525"/>
              <a:gd name="T11" fmla="*/ 1047 h 1048"/>
            </a:gdLst>
            <a:ahLst/>
            <a:cxnLst>
              <a:cxn ang="0">
                <a:pos x="T0" y="T1"/>
              </a:cxn>
              <a:cxn ang="0">
                <a:pos x="T2" y="T3"/>
              </a:cxn>
              <a:cxn ang="0">
                <a:pos x="T4" y="T5"/>
              </a:cxn>
              <a:cxn ang="0">
                <a:pos x="T6" y="T7"/>
              </a:cxn>
              <a:cxn ang="0">
                <a:pos x="T8" y="T9"/>
              </a:cxn>
              <a:cxn ang="0">
                <a:pos x="T10" y="T11"/>
              </a:cxn>
            </a:cxnLst>
            <a:rect l="0" t="0" r="r" b="b"/>
            <a:pathLst>
              <a:path w="525" h="1048">
                <a:moveTo>
                  <a:pt x="524" y="1047"/>
                </a:moveTo>
                <a:lnTo>
                  <a:pt x="524" y="1047"/>
                </a:lnTo>
                <a:cubicBezTo>
                  <a:pt x="235" y="1047"/>
                  <a:pt x="0" y="813"/>
                  <a:pt x="0" y="524"/>
                </a:cubicBezTo>
                <a:lnTo>
                  <a:pt x="0" y="524"/>
                </a:lnTo>
                <a:cubicBezTo>
                  <a:pt x="0" y="235"/>
                  <a:pt x="235" y="0"/>
                  <a:pt x="524" y="0"/>
                </a:cubicBezTo>
                <a:lnTo>
                  <a:pt x="524" y="1047"/>
                </a:lnTo>
              </a:path>
            </a:pathLst>
          </a:custGeom>
          <a:solidFill>
            <a:schemeClr val="accent3"/>
          </a:solidFill>
          <a:ln>
            <a:noFill/>
          </a:ln>
          <a:effectLst/>
        </p:spPr>
        <p:txBody>
          <a:bodyPr wrap="none"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lang="en-US" sz="1800" dirty="0">
              <a:latin typeface="Poppins" panose="00000500000000000000" pitchFamily="2" charset="0"/>
            </a:endParaRPr>
          </a:p>
        </p:txBody>
      </p:sp>
      <p:sp>
        <p:nvSpPr>
          <p:cNvPr id="59" name="Line 401">
            <a:extLst>
              <a:ext uri="{FF2B5EF4-FFF2-40B4-BE49-F238E27FC236}">
                <a16:creationId xmlns:a16="http://schemas.microsoft.com/office/drawing/2014/main" id="{CF8FDC5E-F892-084D-9840-51B22B24445B}"/>
              </a:ext>
            </a:extLst>
          </p:cNvPr>
          <p:cNvSpPr>
            <a:spLocks noChangeShapeType="1"/>
          </p:cNvSpPr>
          <p:nvPr/>
        </p:nvSpPr>
        <p:spPr bwMode="auto">
          <a:xfrm flipH="1">
            <a:off x="5383785" y="5736080"/>
            <a:ext cx="263666" cy="0"/>
          </a:xfrm>
          <a:prstGeom prst="line">
            <a:avLst/>
          </a:prstGeom>
          <a:noFill/>
          <a:ln w="25400" cap="flat">
            <a:solidFill>
              <a:schemeClr val="accent2"/>
            </a:solidFill>
            <a:round/>
            <a:headEnd type="arrow" w="lg"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lang="en-US" sz="1800" dirty="0">
              <a:latin typeface="Poppins" panose="00000500000000000000" pitchFamily="2" charset="0"/>
            </a:endParaRPr>
          </a:p>
        </p:txBody>
      </p:sp>
      <p:sp>
        <p:nvSpPr>
          <p:cNvPr id="60" name="Line 408">
            <a:extLst>
              <a:ext uri="{FF2B5EF4-FFF2-40B4-BE49-F238E27FC236}">
                <a16:creationId xmlns:a16="http://schemas.microsoft.com/office/drawing/2014/main" id="{C7F3B884-F8FC-294B-B43D-E8C5D29B4E7B}"/>
              </a:ext>
            </a:extLst>
          </p:cNvPr>
          <p:cNvSpPr>
            <a:spLocks noChangeShapeType="1"/>
          </p:cNvSpPr>
          <p:nvPr/>
        </p:nvSpPr>
        <p:spPr bwMode="auto">
          <a:xfrm flipH="1">
            <a:off x="5383785" y="4060702"/>
            <a:ext cx="263666" cy="0"/>
          </a:xfrm>
          <a:prstGeom prst="line">
            <a:avLst/>
          </a:prstGeom>
          <a:noFill/>
          <a:ln w="25400" cap="flat">
            <a:solidFill>
              <a:schemeClr val="accent2"/>
            </a:solidFill>
            <a:round/>
            <a:headEnd type="arrow" w="lg"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lang="en-US" sz="1800" dirty="0">
              <a:latin typeface="Poppins" panose="00000500000000000000" pitchFamily="2" charset="0"/>
            </a:endParaRPr>
          </a:p>
        </p:txBody>
      </p:sp>
      <p:sp>
        <p:nvSpPr>
          <p:cNvPr id="61" name="Line 412">
            <a:extLst>
              <a:ext uri="{FF2B5EF4-FFF2-40B4-BE49-F238E27FC236}">
                <a16:creationId xmlns:a16="http://schemas.microsoft.com/office/drawing/2014/main" id="{50F2BB12-B61D-CC4E-A00A-AC69D570825E}"/>
              </a:ext>
            </a:extLst>
          </p:cNvPr>
          <p:cNvSpPr>
            <a:spLocks noChangeShapeType="1"/>
          </p:cNvSpPr>
          <p:nvPr/>
        </p:nvSpPr>
        <p:spPr bwMode="auto">
          <a:xfrm flipH="1">
            <a:off x="5383785" y="2388070"/>
            <a:ext cx="263666" cy="0"/>
          </a:xfrm>
          <a:prstGeom prst="line">
            <a:avLst/>
          </a:prstGeom>
          <a:noFill/>
          <a:ln w="25400" cap="flat">
            <a:solidFill>
              <a:schemeClr val="accent2"/>
            </a:solidFill>
            <a:round/>
            <a:headEnd type="arrow" w="lg"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lang="en-US" sz="1800" dirty="0">
              <a:latin typeface="Poppins" panose="00000500000000000000" pitchFamily="2" charset="0"/>
            </a:endParaRPr>
          </a:p>
        </p:txBody>
      </p:sp>
      <p:sp>
        <p:nvSpPr>
          <p:cNvPr id="9" name="TextBox 8">
            <a:extLst>
              <a:ext uri="{FF2B5EF4-FFF2-40B4-BE49-F238E27FC236}">
                <a16:creationId xmlns:a16="http://schemas.microsoft.com/office/drawing/2014/main" id="{8F6532A0-1E1E-DE40-BA3B-6E50F3027F46}"/>
              </a:ext>
            </a:extLst>
          </p:cNvPr>
          <p:cNvSpPr txBox="1"/>
          <p:nvPr/>
        </p:nvSpPr>
        <p:spPr>
          <a:xfrm>
            <a:off x="716292" y="785251"/>
            <a:ext cx="10668000" cy="661720"/>
          </a:xfrm>
          <a:prstGeom prst="rect">
            <a:avLst/>
          </a:prstGeom>
          <a:noFill/>
        </p:spPr>
        <p:txBody>
          <a:bodyPr wrap="square" rtlCol="0" anchor="b">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gn="ctr"/>
            <a:r>
              <a:rPr lang="en-US" sz="3700" b="1" spc="-145" dirty="0">
                <a:latin typeface="Poppins" pitchFamily="2" charset="77"/>
                <a:cs typeface="Poppins" pitchFamily="2" charset="77"/>
              </a:rPr>
              <a:t>CLASSROOM COMPOSITION CAN MATTER</a:t>
            </a:r>
          </a:p>
        </p:txBody>
      </p:sp>
      <p:sp>
        <p:nvSpPr>
          <p:cNvPr id="11" name="TextBox 10">
            <a:extLst>
              <a:ext uri="{FF2B5EF4-FFF2-40B4-BE49-F238E27FC236}">
                <a16:creationId xmlns:a16="http://schemas.microsoft.com/office/drawing/2014/main" id="{40C50CFA-740F-D84A-88B1-E6A14D317281}"/>
              </a:ext>
            </a:extLst>
          </p:cNvPr>
          <p:cNvSpPr txBox="1"/>
          <p:nvPr/>
        </p:nvSpPr>
        <p:spPr>
          <a:xfrm>
            <a:off x="2875758" y="3724292"/>
            <a:ext cx="1807481" cy="400110"/>
          </a:xfrm>
          <a:prstGeom prst="rect">
            <a:avLst/>
          </a:prstGeom>
          <a:noFill/>
        </p:spPr>
        <p:txBody>
          <a:bodyPr wrap="square" rtlCol="0" anchor="b">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r>
              <a:rPr lang="en-US" sz="2000" b="1" spc="-15" dirty="0">
                <a:solidFill>
                  <a:schemeClr val="tx2"/>
                </a:solidFill>
                <a:latin typeface="Poppins" pitchFamily="2" charset="77"/>
                <a:cs typeface="Poppins" pitchFamily="2" charset="77"/>
              </a:rPr>
              <a:t>INDICATORS</a:t>
            </a:r>
          </a:p>
        </p:txBody>
      </p:sp>
      <p:sp>
        <p:nvSpPr>
          <p:cNvPr id="13" name="TextBox 12">
            <a:extLst>
              <a:ext uri="{FF2B5EF4-FFF2-40B4-BE49-F238E27FC236}">
                <a16:creationId xmlns:a16="http://schemas.microsoft.com/office/drawing/2014/main" id="{33505440-F2E5-FE4F-86C8-DDDAFB4E81C9}"/>
              </a:ext>
            </a:extLst>
          </p:cNvPr>
          <p:cNvSpPr txBox="1"/>
          <p:nvPr/>
        </p:nvSpPr>
        <p:spPr>
          <a:xfrm>
            <a:off x="6610258" y="2168964"/>
            <a:ext cx="3049862" cy="369332"/>
          </a:xfrm>
          <a:prstGeom prst="rect">
            <a:avLst/>
          </a:prstGeom>
          <a:noFill/>
        </p:spPr>
        <p:txBody>
          <a:bodyPr wrap="square" rtlCol="0" anchor="b">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r>
              <a:rPr lang="en-US" b="1" spc="-15" dirty="0">
                <a:solidFill>
                  <a:schemeClr val="tx2"/>
                </a:solidFill>
                <a:latin typeface="Poppins" pitchFamily="2" charset="77"/>
                <a:cs typeface="Poppins" pitchFamily="2" charset="77"/>
              </a:rPr>
              <a:t>PROPORTION  FIRST-GEN</a:t>
            </a:r>
          </a:p>
        </p:txBody>
      </p:sp>
      <p:sp>
        <p:nvSpPr>
          <p:cNvPr id="15" name="TextBox 14">
            <a:extLst>
              <a:ext uri="{FF2B5EF4-FFF2-40B4-BE49-F238E27FC236}">
                <a16:creationId xmlns:a16="http://schemas.microsoft.com/office/drawing/2014/main" id="{3384035E-92CA-E44A-8F3C-68BB594A517D}"/>
              </a:ext>
            </a:extLst>
          </p:cNvPr>
          <p:cNvSpPr txBox="1"/>
          <p:nvPr/>
        </p:nvSpPr>
        <p:spPr>
          <a:xfrm>
            <a:off x="6572963" y="3921558"/>
            <a:ext cx="3087157" cy="369332"/>
          </a:xfrm>
          <a:prstGeom prst="rect">
            <a:avLst/>
          </a:prstGeom>
          <a:noFill/>
        </p:spPr>
        <p:txBody>
          <a:bodyPr wrap="square" rtlCol="0" anchor="b">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r>
              <a:rPr lang="en-US" b="1" spc="-15" dirty="0">
                <a:solidFill>
                  <a:schemeClr val="tx2"/>
                </a:solidFill>
                <a:latin typeface="Poppins" pitchFamily="2" charset="77"/>
                <a:cs typeface="Poppins" pitchFamily="2" charset="77"/>
              </a:rPr>
              <a:t>PROPORTION FEMALE</a:t>
            </a:r>
          </a:p>
        </p:txBody>
      </p:sp>
      <p:sp>
        <p:nvSpPr>
          <p:cNvPr id="17" name="TextBox 16">
            <a:extLst>
              <a:ext uri="{FF2B5EF4-FFF2-40B4-BE49-F238E27FC236}">
                <a16:creationId xmlns:a16="http://schemas.microsoft.com/office/drawing/2014/main" id="{B1D4902E-C123-DC44-B84C-8E08637E65EE}"/>
              </a:ext>
            </a:extLst>
          </p:cNvPr>
          <p:cNvSpPr txBox="1"/>
          <p:nvPr/>
        </p:nvSpPr>
        <p:spPr>
          <a:xfrm>
            <a:off x="6610258" y="5502078"/>
            <a:ext cx="2479818" cy="369332"/>
          </a:xfrm>
          <a:prstGeom prst="rect">
            <a:avLst/>
          </a:prstGeom>
          <a:noFill/>
        </p:spPr>
        <p:txBody>
          <a:bodyPr wrap="square" rtlCol="0" anchor="b">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r>
              <a:rPr lang="en-US" b="1" spc="-15" dirty="0">
                <a:solidFill>
                  <a:schemeClr val="tx2"/>
                </a:solidFill>
                <a:latin typeface="Poppins" pitchFamily="2" charset="77"/>
                <a:cs typeface="Poppins" pitchFamily="2" charset="77"/>
              </a:rPr>
              <a:t>PROPORTION URM</a:t>
            </a:r>
          </a:p>
        </p:txBody>
      </p:sp>
      <p:pic>
        <p:nvPicPr>
          <p:cNvPr id="4" name="Graphic 3" descr="Classroom with solid fill">
            <a:extLst>
              <a:ext uri="{FF2B5EF4-FFF2-40B4-BE49-F238E27FC236}">
                <a16:creationId xmlns:a16="http://schemas.microsoft.com/office/drawing/2014/main" id="{F97A65E6-1C3C-1CA1-5D7C-41FB1ECC27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82510" y="3175876"/>
            <a:ext cx="1491363" cy="1491363"/>
          </a:xfrm>
          <a:prstGeom prst="rect">
            <a:avLst/>
          </a:prstGeom>
        </p:spPr>
      </p:pic>
      <p:pic>
        <p:nvPicPr>
          <p:cNvPr id="8" name="Graphic 7" descr="Users with solid fill">
            <a:extLst>
              <a:ext uri="{FF2B5EF4-FFF2-40B4-BE49-F238E27FC236}">
                <a16:creationId xmlns:a16="http://schemas.microsoft.com/office/drawing/2014/main" id="{2516EFF7-1B1F-9D4C-B5DB-AA12131EEB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06112" y="2020824"/>
            <a:ext cx="744309" cy="744309"/>
          </a:xfrm>
          <a:prstGeom prst="rect">
            <a:avLst/>
          </a:prstGeom>
        </p:spPr>
      </p:pic>
      <p:pic>
        <p:nvPicPr>
          <p:cNvPr id="65" name="Graphic 64" descr="Gender with solid fill">
            <a:extLst>
              <a:ext uri="{FF2B5EF4-FFF2-40B4-BE49-F238E27FC236}">
                <a16:creationId xmlns:a16="http://schemas.microsoft.com/office/drawing/2014/main" id="{382B1F14-B2EB-643C-B73F-30465CAF5B2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78680" y="3675888"/>
            <a:ext cx="731520" cy="731520"/>
          </a:xfrm>
          <a:prstGeom prst="rect">
            <a:avLst/>
          </a:prstGeom>
        </p:spPr>
      </p:pic>
      <p:pic>
        <p:nvPicPr>
          <p:cNvPr id="66" name="Graphic 65" descr="Users with solid fill">
            <a:extLst>
              <a:ext uri="{FF2B5EF4-FFF2-40B4-BE49-F238E27FC236}">
                <a16:creationId xmlns:a16="http://schemas.microsoft.com/office/drawing/2014/main" id="{A014E793-9DB5-3793-CFE1-D6DBED3285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93920" y="5382768"/>
            <a:ext cx="744309" cy="744309"/>
          </a:xfrm>
          <a:prstGeom prst="rect">
            <a:avLst/>
          </a:prstGeom>
        </p:spPr>
      </p:pic>
    </p:spTree>
    <p:extLst>
      <p:ext uri="{BB962C8B-B14F-4D97-AF65-F5344CB8AC3E}">
        <p14:creationId xmlns:p14="http://schemas.microsoft.com/office/powerpoint/2010/main" val="3099924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5B6452-DD50-2AC3-EB07-59473E2A4883}"/>
              </a:ext>
            </a:extLst>
          </p:cNvPr>
          <p:cNvPicPr>
            <a:picLocks noChangeAspect="1"/>
          </p:cNvPicPr>
          <p:nvPr/>
        </p:nvPicPr>
        <p:blipFill>
          <a:blip r:embed="rId2"/>
          <a:stretch>
            <a:fillRect/>
          </a:stretch>
        </p:blipFill>
        <p:spPr>
          <a:xfrm>
            <a:off x="9439296" y="30070"/>
            <a:ext cx="2657214" cy="1345474"/>
          </a:xfrm>
          <a:prstGeom prst="rect">
            <a:avLst/>
          </a:prstGeom>
        </p:spPr>
      </p:pic>
      <p:sp>
        <p:nvSpPr>
          <p:cNvPr id="7" name="TextBox 6">
            <a:extLst>
              <a:ext uri="{FF2B5EF4-FFF2-40B4-BE49-F238E27FC236}">
                <a16:creationId xmlns:a16="http://schemas.microsoft.com/office/drawing/2014/main" id="{D3D9A6D6-4039-F3EF-7370-92CC60314C17}"/>
              </a:ext>
            </a:extLst>
          </p:cNvPr>
          <p:cNvSpPr txBox="1"/>
          <p:nvPr/>
        </p:nvSpPr>
        <p:spPr>
          <a:xfrm>
            <a:off x="619669" y="345461"/>
            <a:ext cx="8634334" cy="584775"/>
          </a:xfrm>
          <a:prstGeom prst="rect">
            <a:avLst/>
          </a:prstGeom>
          <a:noFill/>
        </p:spPr>
        <p:txBody>
          <a:bodyPr wrap="square">
            <a:spAutoFit/>
          </a:bodyPr>
          <a:lstStyle/>
          <a:p>
            <a:r>
              <a:rPr lang="en-US" sz="3200" b="1" dirty="0">
                <a:solidFill>
                  <a:srgbClr val="DAAD27"/>
                </a:solidFill>
                <a:latin typeface="DIN Alternate" panose="020B0500000000000000" pitchFamily="34" charset="77"/>
              </a:rPr>
              <a:t>….and WHO….</a:t>
            </a:r>
          </a:p>
        </p:txBody>
      </p:sp>
      <p:pic>
        <p:nvPicPr>
          <p:cNvPr id="3" name="Picture 2">
            <a:extLst>
              <a:ext uri="{FF2B5EF4-FFF2-40B4-BE49-F238E27FC236}">
                <a16:creationId xmlns:a16="http://schemas.microsoft.com/office/drawing/2014/main" id="{29B35926-823B-B352-5CD1-308099B84BD2}"/>
              </a:ext>
            </a:extLst>
          </p:cNvPr>
          <p:cNvPicPr>
            <a:picLocks noChangeAspect="1"/>
          </p:cNvPicPr>
          <p:nvPr/>
        </p:nvPicPr>
        <p:blipFill>
          <a:blip r:embed="rId3"/>
          <a:stretch>
            <a:fillRect/>
          </a:stretch>
        </p:blipFill>
        <p:spPr>
          <a:xfrm>
            <a:off x="9847999" y="5482456"/>
            <a:ext cx="2344001" cy="1190171"/>
          </a:xfrm>
          <a:prstGeom prst="rect">
            <a:avLst/>
          </a:prstGeom>
        </p:spPr>
      </p:pic>
      <p:pic>
        <p:nvPicPr>
          <p:cNvPr id="5" name="Picture 4">
            <a:extLst>
              <a:ext uri="{FF2B5EF4-FFF2-40B4-BE49-F238E27FC236}">
                <a16:creationId xmlns:a16="http://schemas.microsoft.com/office/drawing/2014/main" id="{91B3B880-432A-07A7-FAE4-952FE9BF0F93}"/>
              </a:ext>
            </a:extLst>
          </p:cNvPr>
          <p:cNvPicPr>
            <a:picLocks noChangeAspect="1"/>
          </p:cNvPicPr>
          <p:nvPr/>
        </p:nvPicPr>
        <p:blipFill>
          <a:blip r:embed="rId4"/>
          <a:stretch>
            <a:fillRect/>
          </a:stretch>
        </p:blipFill>
        <p:spPr>
          <a:xfrm>
            <a:off x="167911" y="5059096"/>
            <a:ext cx="1644559" cy="1644559"/>
          </a:xfrm>
          <a:prstGeom prst="rect">
            <a:avLst/>
          </a:prstGeom>
        </p:spPr>
      </p:pic>
      <p:pic>
        <p:nvPicPr>
          <p:cNvPr id="8" name="Picture 7">
            <a:extLst>
              <a:ext uri="{FF2B5EF4-FFF2-40B4-BE49-F238E27FC236}">
                <a16:creationId xmlns:a16="http://schemas.microsoft.com/office/drawing/2014/main" id="{079DF4E3-A0D6-57E5-2EFE-2C7DC0A5CD39}"/>
              </a:ext>
            </a:extLst>
          </p:cNvPr>
          <p:cNvPicPr>
            <a:picLocks noChangeAspect="1"/>
          </p:cNvPicPr>
          <p:nvPr/>
        </p:nvPicPr>
        <p:blipFill>
          <a:blip r:embed="rId5"/>
          <a:stretch>
            <a:fillRect/>
          </a:stretch>
        </p:blipFill>
        <p:spPr>
          <a:xfrm>
            <a:off x="6043730" y="1056516"/>
            <a:ext cx="1444285" cy="2166427"/>
          </a:xfrm>
          <a:prstGeom prst="rect">
            <a:avLst/>
          </a:prstGeom>
        </p:spPr>
      </p:pic>
      <p:pic>
        <p:nvPicPr>
          <p:cNvPr id="12" name="Picture 11" descr="A person smiling for a selfie&#10;&#10;Description automatically generated">
            <a:extLst>
              <a:ext uri="{FF2B5EF4-FFF2-40B4-BE49-F238E27FC236}">
                <a16:creationId xmlns:a16="http://schemas.microsoft.com/office/drawing/2014/main" id="{D96592D6-4229-0238-B7A5-2CC896C67400}"/>
              </a:ext>
            </a:extLst>
          </p:cNvPr>
          <p:cNvPicPr>
            <a:picLocks noChangeAspect="1"/>
          </p:cNvPicPr>
          <p:nvPr/>
        </p:nvPicPr>
        <p:blipFill>
          <a:blip r:embed="rId6"/>
          <a:stretch>
            <a:fillRect/>
          </a:stretch>
        </p:blipFill>
        <p:spPr>
          <a:xfrm>
            <a:off x="239468" y="1078717"/>
            <a:ext cx="1624820" cy="2166427"/>
          </a:xfrm>
          <a:prstGeom prst="rect">
            <a:avLst/>
          </a:prstGeom>
        </p:spPr>
      </p:pic>
      <p:sp>
        <p:nvSpPr>
          <p:cNvPr id="16" name="TextBox 15">
            <a:extLst>
              <a:ext uri="{FF2B5EF4-FFF2-40B4-BE49-F238E27FC236}">
                <a16:creationId xmlns:a16="http://schemas.microsoft.com/office/drawing/2014/main" id="{DC3210F5-955D-F2B1-3C52-E982D4A22450}"/>
              </a:ext>
            </a:extLst>
          </p:cNvPr>
          <p:cNvSpPr txBox="1"/>
          <p:nvPr/>
        </p:nvSpPr>
        <p:spPr>
          <a:xfrm>
            <a:off x="2080592" y="2848722"/>
            <a:ext cx="1624820" cy="430887"/>
          </a:xfrm>
          <a:prstGeom prst="rect">
            <a:avLst/>
          </a:prstGeom>
          <a:noFill/>
        </p:spPr>
        <p:txBody>
          <a:bodyPr wrap="square">
            <a:spAutoFit/>
          </a:bodyPr>
          <a:lstStyle/>
          <a:p>
            <a:r>
              <a:rPr lang="en-US" sz="1100" b="1" dirty="0">
                <a:solidFill>
                  <a:schemeClr val="bg1"/>
                </a:solidFill>
              </a:rPr>
              <a:t>Mayya Tokman </a:t>
            </a:r>
          </a:p>
          <a:p>
            <a:r>
              <a:rPr lang="en-US" sz="1100" b="1" dirty="0">
                <a:solidFill>
                  <a:schemeClr val="bg1"/>
                </a:solidFill>
              </a:rPr>
              <a:t>(Applied Math, UCM)</a:t>
            </a:r>
          </a:p>
        </p:txBody>
      </p:sp>
      <p:pic>
        <p:nvPicPr>
          <p:cNvPr id="17" name="Picture 16">
            <a:extLst>
              <a:ext uri="{FF2B5EF4-FFF2-40B4-BE49-F238E27FC236}">
                <a16:creationId xmlns:a16="http://schemas.microsoft.com/office/drawing/2014/main" id="{865D9561-8127-C2B9-2D13-EACE89C65DC5}"/>
              </a:ext>
            </a:extLst>
          </p:cNvPr>
          <p:cNvPicPr>
            <a:picLocks noChangeAspect="1"/>
          </p:cNvPicPr>
          <p:nvPr/>
        </p:nvPicPr>
        <p:blipFill>
          <a:blip r:embed="rId7"/>
          <a:stretch>
            <a:fillRect/>
          </a:stretch>
        </p:blipFill>
        <p:spPr>
          <a:xfrm>
            <a:off x="8142415" y="3403760"/>
            <a:ext cx="1810533" cy="2142959"/>
          </a:xfrm>
          <a:prstGeom prst="rect">
            <a:avLst/>
          </a:prstGeom>
        </p:spPr>
      </p:pic>
      <p:pic>
        <p:nvPicPr>
          <p:cNvPr id="19" name="Picture 18">
            <a:extLst>
              <a:ext uri="{FF2B5EF4-FFF2-40B4-BE49-F238E27FC236}">
                <a16:creationId xmlns:a16="http://schemas.microsoft.com/office/drawing/2014/main" id="{70157A18-E285-4D9F-9386-C56BEEE7BFA2}"/>
              </a:ext>
            </a:extLst>
          </p:cNvPr>
          <p:cNvPicPr>
            <a:picLocks noChangeAspect="1"/>
          </p:cNvPicPr>
          <p:nvPr/>
        </p:nvPicPr>
        <p:blipFill>
          <a:blip r:embed="rId8"/>
          <a:stretch>
            <a:fillRect/>
          </a:stretch>
        </p:blipFill>
        <p:spPr>
          <a:xfrm>
            <a:off x="7619365" y="1063387"/>
            <a:ext cx="1719725" cy="2142959"/>
          </a:xfrm>
          <a:prstGeom prst="rect">
            <a:avLst/>
          </a:prstGeom>
        </p:spPr>
      </p:pic>
      <p:pic>
        <p:nvPicPr>
          <p:cNvPr id="20" name="Picture 19">
            <a:extLst>
              <a:ext uri="{FF2B5EF4-FFF2-40B4-BE49-F238E27FC236}">
                <a16:creationId xmlns:a16="http://schemas.microsoft.com/office/drawing/2014/main" id="{3E4C622D-08A6-5AC6-A741-0FA2208F37FF}"/>
              </a:ext>
            </a:extLst>
          </p:cNvPr>
          <p:cNvPicPr>
            <a:picLocks noChangeAspect="1"/>
          </p:cNvPicPr>
          <p:nvPr/>
        </p:nvPicPr>
        <p:blipFill>
          <a:blip r:embed="rId9"/>
          <a:srcRect r="6253" b="14686"/>
          <a:stretch/>
        </p:blipFill>
        <p:spPr>
          <a:xfrm>
            <a:off x="2022881" y="3403760"/>
            <a:ext cx="1865766" cy="2142958"/>
          </a:xfrm>
          <a:prstGeom prst="rect">
            <a:avLst/>
          </a:prstGeom>
        </p:spPr>
      </p:pic>
      <p:pic>
        <p:nvPicPr>
          <p:cNvPr id="21" name="Picture 20">
            <a:extLst>
              <a:ext uri="{FF2B5EF4-FFF2-40B4-BE49-F238E27FC236}">
                <a16:creationId xmlns:a16="http://schemas.microsoft.com/office/drawing/2014/main" id="{B981F10B-306F-72B5-A66A-6D825DB72F69}"/>
              </a:ext>
            </a:extLst>
          </p:cNvPr>
          <p:cNvPicPr>
            <a:picLocks noChangeAspect="1"/>
          </p:cNvPicPr>
          <p:nvPr/>
        </p:nvPicPr>
        <p:blipFill>
          <a:blip r:embed="rId10"/>
          <a:srcRect b="24931"/>
          <a:stretch/>
        </p:blipFill>
        <p:spPr>
          <a:xfrm>
            <a:off x="4099058" y="3370155"/>
            <a:ext cx="1906814" cy="2142958"/>
          </a:xfrm>
          <a:prstGeom prst="rect">
            <a:avLst/>
          </a:prstGeom>
        </p:spPr>
      </p:pic>
      <p:pic>
        <p:nvPicPr>
          <p:cNvPr id="23" name="Picture 22">
            <a:extLst>
              <a:ext uri="{FF2B5EF4-FFF2-40B4-BE49-F238E27FC236}">
                <a16:creationId xmlns:a16="http://schemas.microsoft.com/office/drawing/2014/main" id="{BF230D0B-4107-EA9C-2F01-F37D793D23B6}"/>
              </a:ext>
            </a:extLst>
          </p:cNvPr>
          <p:cNvPicPr>
            <a:picLocks noChangeAspect="1"/>
          </p:cNvPicPr>
          <p:nvPr/>
        </p:nvPicPr>
        <p:blipFill>
          <a:blip r:embed="rId11"/>
          <a:srcRect t="12710"/>
          <a:stretch/>
        </p:blipFill>
        <p:spPr>
          <a:xfrm>
            <a:off x="6295806" y="3370155"/>
            <a:ext cx="1676686" cy="2142958"/>
          </a:xfrm>
          <a:prstGeom prst="rect">
            <a:avLst/>
          </a:prstGeom>
        </p:spPr>
      </p:pic>
      <p:pic>
        <p:nvPicPr>
          <p:cNvPr id="24" name="Picture 23">
            <a:extLst>
              <a:ext uri="{FF2B5EF4-FFF2-40B4-BE49-F238E27FC236}">
                <a16:creationId xmlns:a16="http://schemas.microsoft.com/office/drawing/2014/main" id="{0CE0A688-26FD-F8B1-5F58-DE1DE1BEEB3F}"/>
              </a:ext>
            </a:extLst>
          </p:cNvPr>
          <p:cNvPicPr>
            <a:picLocks noChangeAspect="1"/>
          </p:cNvPicPr>
          <p:nvPr/>
        </p:nvPicPr>
        <p:blipFill>
          <a:blip r:embed="rId12"/>
          <a:stretch>
            <a:fillRect/>
          </a:stretch>
        </p:blipFill>
        <p:spPr>
          <a:xfrm>
            <a:off x="10167330" y="3381888"/>
            <a:ext cx="1705338" cy="2119491"/>
          </a:xfrm>
          <a:prstGeom prst="rect">
            <a:avLst/>
          </a:prstGeom>
        </p:spPr>
      </p:pic>
      <p:sp>
        <p:nvSpPr>
          <p:cNvPr id="26" name="TextBox 25">
            <a:extLst>
              <a:ext uri="{FF2B5EF4-FFF2-40B4-BE49-F238E27FC236}">
                <a16:creationId xmlns:a16="http://schemas.microsoft.com/office/drawing/2014/main" id="{E9CEA559-8E48-6227-AD57-0498255E96C8}"/>
              </a:ext>
            </a:extLst>
          </p:cNvPr>
          <p:cNvSpPr txBox="1"/>
          <p:nvPr/>
        </p:nvSpPr>
        <p:spPr>
          <a:xfrm>
            <a:off x="182319" y="2745176"/>
            <a:ext cx="2464833" cy="492443"/>
          </a:xfrm>
          <a:prstGeom prst="rect">
            <a:avLst/>
          </a:prstGeom>
          <a:noFill/>
        </p:spPr>
        <p:txBody>
          <a:bodyPr wrap="square">
            <a:spAutoFit/>
          </a:bodyPr>
          <a:lstStyle/>
          <a:p>
            <a:r>
              <a:rPr lang="en-US" sz="1300" b="1" dirty="0">
                <a:solidFill>
                  <a:schemeClr val="bg1"/>
                </a:solidFill>
              </a:rPr>
              <a:t>Mayya Tokman </a:t>
            </a:r>
          </a:p>
          <a:p>
            <a:r>
              <a:rPr lang="en-US" sz="1300" b="1" dirty="0">
                <a:solidFill>
                  <a:schemeClr val="bg1"/>
                </a:solidFill>
              </a:rPr>
              <a:t>(Applied Math, UCM)</a:t>
            </a:r>
          </a:p>
        </p:txBody>
      </p:sp>
      <p:sp>
        <p:nvSpPr>
          <p:cNvPr id="28" name="TextBox 27">
            <a:extLst>
              <a:ext uri="{FF2B5EF4-FFF2-40B4-BE49-F238E27FC236}">
                <a16:creationId xmlns:a16="http://schemas.microsoft.com/office/drawing/2014/main" id="{F15DB704-76BA-F054-44E9-1AB6B6BE1FCD}"/>
              </a:ext>
            </a:extLst>
          </p:cNvPr>
          <p:cNvSpPr txBox="1"/>
          <p:nvPr/>
        </p:nvSpPr>
        <p:spPr>
          <a:xfrm>
            <a:off x="10207129" y="5020791"/>
            <a:ext cx="2464833" cy="492443"/>
          </a:xfrm>
          <a:prstGeom prst="rect">
            <a:avLst/>
          </a:prstGeom>
          <a:noFill/>
        </p:spPr>
        <p:txBody>
          <a:bodyPr wrap="square">
            <a:spAutoFit/>
          </a:bodyPr>
          <a:lstStyle/>
          <a:p>
            <a:r>
              <a:rPr lang="en-US" sz="1300" b="1" dirty="0" err="1">
                <a:solidFill>
                  <a:schemeClr val="bg1"/>
                </a:solidFill>
              </a:rPr>
              <a:t>Reshman</a:t>
            </a:r>
            <a:r>
              <a:rPr lang="en-US" sz="1300" b="1" dirty="0">
                <a:solidFill>
                  <a:schemeClr val="bg1"/>
                </a:solidFill>
              </a:rPr>
              <a:t> Menon</a:t>
            </a:r>
          </a:p>
          <a:p>
            <a:r>
              <a:rPr lang="en-US" sz="1300" b="1" dirty="0">
                <a:solidFill>
                  <a:schemeClr val="bg1"/>
                </a:solidFill>
              </a:rPr>
              <a:t>(Applied Math, UCM)</a:t>
            </a:r>
          </a:p>
        </p:txBody>
      </p:sp>
      <p:pic>
        <p:nvPicPr>
          <p:cNvPr id="6" name="Picture 5">
            <a:extLst>
              <a:ext uri="{FF2B5EF4-FFF2-40B4-BE49-F238E27FC236}">
                <a16:creationId xmlns:a16="http://schemas.microsoft.com/office/drawing/2014/main" id="{CA989BA0-538F-1A81-E789-A89CF97BBD2B}"/>
              </a:ext>
            </a:extLst>
          </p:cNvPr>
          <p:cNvPicPr>
            <a:picLocks noChangeAspect="1"/>
          </p:cNvPicPr>
          <p:nvPr/>
        </p:nvPicPr>
        <p:blipFill>
          <a:blip r:embed="rId13"/>
          <a:srcRect l="1905" b="14766"/>
          <a:stretch/>
        </p:blipFill>
        <p:spPr>
          <a:xfrm>
            <a:off x="3921716" y="1078717"/>
            <a:ext cx="1908280" cy="2166427"/>
          </a:xfrm>
          <a:prstGeom prst="rect">
            <a:avLst/>
          </a:prstGeom>
        </p:spPr>
      </p:pic>
      <p:pic>
        <p:nvPicPr>
          <p:cNvPr id="30" name="Picture 29">
            <a:extLst>
              <a:ext uri="{FF2B5EF4-FFF2-40B4-BE49-F238E27FC236}">
                <a16:creationId xmlns:a16="http://schemas.microsoft.com/office/drawing/2014/main" id="{4D5A3D36-47E5-AC9D-3473-66FD577ABFEE}"/>
              </a:ext>
            </a:extLst>
          </p:cNvPr>
          <p:cNvPicPr>
            <a:picLocks noChangeAspect="1"/>
          </p:cNvPicPr>
          <p:nvPr/>
        </p:nvPicPr>
        <p:blipFill>
          <a:blip r:embed="rId14"/>
          <a:srcRect l="22579" t="15900" r="17846" b="32174"/>
          <a:stretch/>
        </p:blipFill>
        <p:spPr>
          <a:xfrm>
            <a:off x="2010834" y="1103183"/>
            <a:ext cx="1624820" cy="2127629"/>
          </a:xfrm>
          <a:prstGeom prst="rect">
            <a:avLst/>
          </a:prstGeom>
        </p:spPr>
      </p:pic>
      <p:sp>
        <p:nvSpPr>
          <p:cNvPr id="29" name="TextBox 28">
            <a:extLst>
              <a:ext uri="{FF2B5EF4-FFF2-40B4-BE49-F238E27FC236}">
                <a16:creationId xmlns:a16="http://schemas.microsoft.com/office/drawing/2014/main" id="{734CD4C2-8B4A-A21B-26E9-E61A2C595923}"/>
              </a:ext>
            </a:extLst>
          </p:cNvPr>
          <p:cNvSpPr txBox="1"/>
          <p:nvPr/>
        </p:nvSpPr>
        <p:spPr>
          <a:xfrm>
            <a:off x="2182850" y="2762767"/>
            <a:ext cx="2464833" cy="492443"/>
          </a:xfrm>
          <a:prstGeom prst="rect">
            <a:avLst/>
          </a:prstGeom>
          <a:noFill/>
        </p:spPr>
        <p:txBody>
          <a:bodyPr wrap="square">
            <a:spAutoFit/>
          </a:bodyPr>
          <a:lstStyle/>
          <a:p>
            <a:r>
              <a:rPr lang="en-US" sz="1300" b="1" dirty="0">
                <a:solidFill>
                  <a:schemeClr val="bg1"/>
                </a:solidFill>
              </a:rPr>
              <a:t>Khang Tran</a:t>
            </a:r>
          </a:p>
          <a:p>
            <a:r>
              <a:rPr lang="en-US" sz="1300" b="1" dirty="0">
                <a:solidFill>
                  <a:schemeClr val="bg1"/>
                </a:solidFill>
              </a:rPr>
              <a:t>(Math, CSUF)</a:t>
            </a:r>
          </a:p>
        </p:txBody>
      </p:sp>
      <p:sp>
        <p:nvSpPr>
          <p:cNvPr id="9" name="TextBox 8">
            <a:extLst>
              <a:ext uri="{FF2B5EF4-FFF2-40B4-BE49-F238E27FC236}">
                <a16:creationId xmlns:a16="http://schemas.microsoft.com/office/drawing/2014/main" id="{2EDCF24A-5339-8238-4E24-8F2248815D6E}"/>
              </a:ext>
            </a:extLst>
          </p:cNvPr>
          <p:cNvSpPr txBox="1"/>
          <p:nvPr/>
        </p:nvSpPr>
        <p:spPr>
          <a:xfrm>
            <a:off x="3902070" y="2764900"/>
            <a:ext cx="2464833" cy="492443"/>
          </a:xfrm>
          <a:prstGeom prst="rect">
            <a:avLst/>
          </a:prstGeom>
          <a:noFill/>
        </p:spPr>
        <p:txBody>
          <a:bodyPr wrap="square">
            <a:spAutoFit/>
          </a:bodyPr>
          <a:lstStyle/>
          <a:p>
            <a:r>
              <a:rPr lang="en-US" sz="1300" b="1" dirty="0">
                <a:solidFill>
                  <a:schemeClr val="bg1"/>
                </a:solidFill>
              </a:rPr>
              <a:t>Zenaida Aguirre-Muñoz</a:t>
            </a:r>
          </a:p>
          <a:p>
            <a:r>
              <a:rPr lang="en-US" sz="1300" b="1" dirty="0">
                <a:solidFill>
                  <a:schemeClr val="bg1"/>
                </a:solidFill>
              </a:rPr>
              <a:t>(Cognitive Sci., UCM)</a:t>
            </a:r>
          </a:p>
        </p:txBody>
      </p:sp>
    </p:spTree>
    <p:extLst>
      <p:ext uri="{BB962C8B-B14F-4D97-AF65-F5344CB8AC3E}">
        <p14:creationId xmlns:p14="http://schemas.microsoft.com/office/powerpoint/2010/main" val="2686719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AD43C0-B19A-F172-CC91-1CE79C4E2CF3}"/>
              </a:ext>
            </a:extLst>
          </p:cNvPr>
          <p:cNvSpPr>
            <a:spLocks noGrp="1"/>
          </p:cNvSpPr>
          <p:nvPr>
            <p:ph type="title"/>
          </p:nvPr>
        </p:nvSpPr>
        <p:spPr>
          <a:xfrm>
            <a:off x="1097280" y="942871"/>
            <a:ext cx="10058400" cy="587584"/>
          </a:xfrm>
        </p:spPr>
        <p:txBody>
          <a:bodyPr anchor="ctr">
            <a:normAutofit/>
          </a:bodyPr>
          <a:lstStyle/>
          <a:p>
            <a:r>
              <a:rPr lang="en-US" sz="3600"/>
              <a:t>Data sources</a:t>
            </a:r>
          </a:p>
        </p:txBody>
      </p:sp>
      <p:sp>
        <p:nvSpPr>
          <p:cNvPr id="2" name="Rectangle: Rounded Corners 1">
            <a:extLst>
              <a:ext uri="{FF2B5EF4-FFF2-40B4-BE49-F238E27FC236}">
                <a16:creationId xmlns:a16="http://schemas.microsoft.com/office/drawing/2014/main" id="{040484F3-A220-98A6-A1FB-0DF678ECFFE2}"/>
              </a:ext>
            </a:extLst>
          </p:cNvPr>
          <p:cNvSpPr/>
          <p:nvPr/>
        </p:nvSpPr>
        <p:spPr>
          <a:xfrm>
            <a:off x="6971124" y="3802341"/>
            <a:ext cx="4184556" cy="1689865"/>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lgn="ctr"/>
            <a:r>
              <a:rPr lang="en-US" sz="2400" dirty="0"/>
              <a:t>Final Calculus Grades</a:t>
            </a:r>
          </a:p>
          <a:p>
            <a:pPr lvl="0" algn="ctr"/>
            <a:r>
              <a:rPr lang="en-US" sz="2400" dirty="0"/>
              <a:t>Background &amp; Psychosocial Factors</a:t>
            </a:r>
            <a:endParaRPr lang="en-US" sz="1600" dirty="0"/>
          </a:p>
        </p:txBody>
      </p:sp>
      <p:sp>
        <p:nvSpPr>
          <p:cNvPr id="4" name="Rectangle: Rounded Corners 3">
            <a:extLst>
              <a:ext uri="{FF2B5EF4-FFF2-40B4-BE49-F238E27FC236}">
                <a16:creationId xmlns:a16="http://schemas.microsoft.com/office/drawing/2014/main" id="{0CC72AAD-0E11-9AE6-3707-369A9FB3667F}"/>
              </a:ext>
            </a:extLst>
          </p:cNvPr>
          <p:cNvSpPr/>
          <p:nvPr/>
        </p:nvSpPr>
        <p:spPr>
          <a:xfrm>
            <a:off x="1312276" y="2766770"/>
            <a:ext cx="4184556" cy="1689865"/>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lgn="ctr"/>
            <a:r>
              <a:rPr lang="en-US" sz="2400" b="0" i="0" dirty="0"/>
              <a:t>Survey Administered on Qualtrics</a:t>
            </a:r>
            <a:r>
              <a:rPr lang="en-US" sz="2400" dirty="0"/>
              <a:t> to</a:t>
            </a:r>
            <a:r>
              <a:rPr lang="en-US" sz="2400" b="0" i="0" dirty="0"/>
              <a:t> Calc 1 &amp; 2 students</a:t>
            </a:r>
            <a:endParaRPr lang="en-US" sz="2400" dirty="0"/>
          </a:p>
        </p:txBody>
      </p:sp>
      <p:sp>
        <p:nvSpPr>
          <p:cNvPr id="6" name="Rectangle: Rounded Corners 5">
            <a:extLst>
              <a:ext uri="{FF2B5EF4-FFF2-40B4-BE49-F238E27FC236}">
                <a16:creationId xmlns:a16="http://schemas.microsoft.com/office/drawing/2014/main" id="{87F6E580-BB79-4C71-7C0D-9D30C026C2E6}"/>
              </a:ext>
            </a:extLst>
          </p:cNvPr>
          <p:cNvSpPr/>
          <p:nvPr/>
        </p:nvSpPr>
        <p:spPr>
          <a:xfrm>
            <a:off x="6971124" y="1727618"/>
            <a:ext cx="4184556" cy="1689865"/>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lgn="ctr"/>
            <a:r>
              <a:rPr lang="en-US" sz="2400" b="0" i="0"/>
              <a:t>37 Discussion Sections</a:t>
            </a:r>
          </a:p>
          <a:p>
            <a:pPr lvl="0" algn="ctr"/>
            <a:r>
              <a:rPr lang="en-US" sz="2400" b="0" i="0"/>
              <a:t>19 Class Sections, 2 HSIs</a:t>
            </a:r>
            <a:endParaRPr lang="en-US" sz="2400"/>
          </a:p>
        </p:txBody>
      </p:sp>
      <p:sp>
        <p:nvSpPr>
          <p:cNvPr id="7" name="Arrow: Right 6">
            <a:extLst>
              <a:ext uri="{FF2B5EF4-FFF2-40B4-BE49-F238E27FC236}">
                <a16:creationId xmlns:a16="http://schemas.microsoft.com/office/drawing/2014/main" id="{89BE69B5-BE9A-62B5-8ED2-846BB7197814}"/>
              </a:ext>
            </a:extLst>
          </p:cNvPr>
          <p:cNvSpPr/>
          <p:nvPr/>
        </p:nvSpPr>
        <p:spPr>
          <a:xfrm>
            <a:off x="5792120" y="3032051"/>
            <a:ext cx="883715" cy="1130726"/>
          </a:xfrm>
          <a:prstGeom prst="rightArrow">
            <a:avLst>
              <a:gd name="adj1" fmla="val 50000"/>
              <a:gd name="adj2" fmla="val 50694"/>
            </a:avLst>
          </a:pr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A75B576-B5CF-6982-3211-52FCA3D1AC4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784" b="93919" l="2950" r="97640">
                        <a14:foregroundMark x1="12389" y1="17568" x2="15339" y2="22973"/>
                        <a14:foregroundMark x1="9145" y1="83108" x2="88201" y2="85811"/>
                        <a14:foregroundMark x1="50147" y1="60811" x2="60767" y2="79054"/>
                        <a14:foregroundMark x1="79717" y1="79730" x2="79056" y2="84459"/>
                        <a14:foregroundMark x1="81416" y1="67568" x2="79717" y2="79730"/>
                        <a14:foregroundMark x1="91445" y1="75676" x2="98525" y2="93919"/>
                        <a14:foregroundMark x1="89971" y1="30405" x2="89971" y2="30405"/>
                        <a14:foregroundMark x1="82891" y1="27027" x2="82596" y2="27703"/>
                        <a14:foregroundMark x1="61357" y1="23649" x2="70206" y2="33108"/>
                        <a14:foregroundMark x1="69912" y1="18919" x2="58702" y2="35135"/>
                        <a14:foregroundMark x1="39528" y1="27027" x2="39528" y2="27027"/>
                        <a14:foregroundMark x1="41003" y1="25676" x2="41003" y2="25676"/>
                        <a14:foregroundMark x1="54572" y1="37162" x2="54572" y2="37162"/>
                        <a14:foregroundMark x1="51622" y1="43919" x2="51622" y2="43919"/>
                        <a14:foregroundMark x1="58407" y1="53378" x2="58407" y2="53378"/>
                        <a14:foregroundMark x1="70206" y1="56081" x2="70206" y2="56081"/>
                        <a14:foregroundMark x1="69912" y1="58784" x2="70796" y2="58784"/>
                        <a14:foregroundMark x1="78466" y1="51351" x2="78466" y2="51351"/>
                        <a14:foregroundMark x1="78466" y1="51351" x2="78466" y2="56081"/>
                        <a14:foregroundMark x1="91740" y1="50000" x2="91445" y2="56757"/>
                        <a14:foregroundMark x1="94690" y1="45270" x2="96755" y2="52703"/>
                        <a14:foregroundMark x1="92035" y1="60135" x2="91740" y2="73649"/>
                        <a14:foregroundMark x1="88791" y1="74324" x2="96755" y2="87838"/>
                        <a14:foregroundMark x1="87611" y1="48649" x2="87611" y2="48649"/>
                        <a14:foregroundMark x1="93805" y1="89189" x2="84071" y2="92568"/>
                        <a14:foregroundMark x1="85251" y1="43243" x2="85251" y2="43243"/>
                        <a14:foregroundMark x1="84661" y1="50000" x2="82596" y2="64189"/>
                        <a14:foregroundMark x1="75516" y1="69595" x2="75516" y2="69595"/>
                        <a14:foregroundMark x1="74631" y1="70270" x2="74631" y2="70270"/>
                        <a14:foregroundMark x1="73156" y1="73649" x2="73451" y2="73649"/>
                        <a14:foregroundMark x1="70206" y1="75000" x2="70206" y2="75000"/>
                        <a14:foregroundMark x1="65487" y1="62838" x2="65487" y2="62838"/>
                        <a14:foregroundMark x1="84366" y1="34459" x2="84366" y2="34459"/>
                        <a14:foregroundMark x1="42183" y1="38514" x2="42478" y2="43919"/>
                        <a14:foregroundMark x1="40552" y1="66216" x2="40413" y2="66892"/>
                        <a14:foregroundMark x1="42773" y1="55405" x2="40552" y2="66216"/>
                        <a14:foregroundMark x1="43953" y1="67568" x2="43953" y2="68919"/>
                        <a14:foregroundMark x1="45723" y1="69595" x2="45723" y2="69595"/>
                        <a14:foregroundMark x1="44838" y1="62162" x2="44838" y2="62162"/>
                        <a14:foregroundMark x1="37316" y1="74324" x2="37463" y2="76351"/>
                        <a14:foregroundMark x1="36923" y1="68919" x2="37316" y2="74324"/>
                        <a14:foregroundMark x1="36726" y1="66216" x2="36923" y2="68919"/>
                        <a14:foregroundMark x1="35693" y1="52027" x2="36726" y2="66216"/>
                        <a14:foregroundMark x1="25664" y1="53378" x2="26549" y2="78378"/>
                        <a14:foregroundMark x1="12094" y1="58108" x2="12094" y2="78378"/>
                        <a14:foregroundMark x1="12094" y1="56081" x2="12094" y2="58108"/>
                        <a14:foregroundMark x1="12094" y1="55405" x2="12094" y2="56081"/>
                        <a14:foregroundMark x1="21534" y1="39865" x2="21534" y2="39865"/>
                        <a14:foregroundMark x1="20649" y1="37838" x2="23009" y2="40541"/>
                        <a14:foregroundMark x1="31268" y1="26351" x2="31268" y2="26351"/>
                        <a14:foregroundMark x1="30383" y1="40541" x2="30088" y2="44595"/>
                        <a14:foregroundMark x1="15634" y1="18243" x2="9145" y2="21622"/>
                        <a14:foregroundMark x1="9145" y1="13514" x2="16224" y2="24324"/>
                        <a14:foregroundMark x1="10029" y1="43243" x2="10029" y2="43243"/>
                        <a14:foregroundMark x1="6490" y1="35811" x2="6785" y2="41216"/>
                        <a14:foregroundMark x1="10324" y1="42568" x2="9735" y2="44595"/>
                        <a14:foregroundMark x1="7965" y1="47297" x2="7375" y2="52027"/>
                        <a14:foregroundMark x1="7227" y1="58108" x2="7375" y2="59459"/>
                        <a14:foregroundMark x1="7006" y1="56081" x2="7227" y2="58108"/>
                        <a14:foregroundMark x1="6785" y1="54054" x2="7006" y2="56081"/>
                        <a14:foregroundMark x1="3835" y1="60135" x2="3835" y2="60135"/>
                        <a14:foregroundMark x1="2950" y1="66216" x2="2950" y2="66216"/>
                        <a14:foregroundMark x1="18289" y1="64865" x2="18289" y2="64865"/>
                        <a14:backgroundMark x1="53392" y1="48649" x2="53392" y2="48649"/>
                        <a14:backgroundMark x1="71386" y1="79730" x2="71386" y2="79730"/>
                        <a14:backgroundMark x1="85251" y1="34459" x2="85251" y2="34459"/>
                        <a14:backgroundMark x1="84661" y1="33784" x2="84661" y2="33784"/>
                        <a14:backgroundMark x1="44543" y1="74324" x2="44543" y2="74324"/>
                        <a14:backgroundMark x1="41888" y1="26351" x2="41888" y2="26351"/>
                        <a14:backgroundMark x1="44543" y1="68919" x2="44543" y2="68919"/>
                        <a14:backgroundMark x1="43068" y1="66216" x2="43068" y2="66216"/>
                        <a14:backgroundMark x1="15339" y1="56081" x2="15339" y2="56081"/>
                        <a14:backgroundMark x1="15339" y1="58108" x2="15339" y2="58108"/>
                        <a14:backgroundMark x1="18584" y1="46622" x2="18584" y2="46622"/>
                      </a14:backgroundRemoval>
                    </a14:imgEffect>
                  </a14:imgLayer>
                </a14:imgProps>
              </a:ext>
            </a:extLst>
          </a:blip>
          <a:stretch>
            <a:fillRect/>
          </a:stretch>
        </p:blipFill>
        <p:spPr>
          <a:xfrm>
            <a:off x="510994" y="5166736"/>
            <a:ext cx="3228975" cy="1409700"/>
          </a:xfrm>
          <a:prstGeom prst="rect">
            <a:avLst/>
          </a:prstGeom>
        </p:spPr>
      </p:pic>
    </p:spTree>
    <p:extLst>
      <p:ext uri="{BB962C8B-B14F-4D97-AF65-F5344CB8AC3E}">
        <p14:creationId xmlns:p14="http://schemas.microsoft.com/office/powerpoint/2010/main" val="244358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descr="A graph of a number of different sizes&#10;&#10;AI-generated content may be incorrect.">
            <a:extLst>
              <a:ext uri="{FF2B5EF4-FFF2-40B4-BE49-F238E27FC236}">
                <a16:creationId xmlns:a16="http://schemas.microsoft.com/office/drawing/2014/main" id="{8BF15AD2-92FC-FA61-3D03-607B559FC6DF}"/>
              </a:ext>
            </a:extLst>
          </p:cNvPr>
          <p:cNvPicPr>
            <a:picLocks noChangeAspect="1"/>
          </p:cNvPicPr>
          <p:nvPr/>
        </p:nvPicPr>
        <p:blipFill>
          <a:blip r:embed="rId3"/>
          <a:srcRect l="3380" t="6560" r="520" b="28651"/>
          <a:stretch/>
        </p:blipFill>
        <p:spPr>
          <a:xfrm>
            <a:off x="6076769" y="2609277"/>
            <a:ext cx="5685132" cy="2118459"/>
          </a:xfrm>
          <a:prstGeom prst="rect">
            <a:avLst/>
          </a:prstGeom>
        </p:spPr>
      </p:pic>
      <p:pic>
        <p:nvPicPr>
          <p:cNvPr id="4" name="Picture 3">
            <a:extLst>
              <a:ext uri="{FF2B5EF4-FFF2-40B4-BE49-F238E27FC236}">
                <a16:creationId xmlns:a16="http://schemas.microsoft.com/office/drawing/2014/main" id="{B55B6452-DD50-2AC3-EB07-59473E2A4883}"/>
              </a:ext>
            </a:extLst>
          </p:cNvPr>
          <p:cNvPicPr>
            <a:picLocks noChangeAspect="1"/>
          </p:cNvPicPr>
          <p:nvPr/>
        </p:nvPicPr>
        <p:blipFill>
          <a:blip r:embed="rId4"/>
          <a:stretch>
            <a:fillRect/>
          </a:stretch>
        </p:blipFill>
        <p:spPr>
          <a:xfrm>
            <a:off x="9425119" y="104416"/>
            <a:ext cx="2613510" cy="1323344"/>
          </a:xfrm>
          <a:prstGeom prst="rect">
            <a:avLst/>
          </a:prstGeom>
        </p:spPr>
      </p:pic>
      <p:sp>
        <p:nvSpPr>
          <p:cNvPr id="7" name="TextBox 6">
            <a:extLst>
              <a:ext uri="{FF2B5EF4-FFF2-40B4-BE49-F238E27FC236}">
                <a16:creationId xmlns:a16="http://schemas.microsoft.com/office/drawing/2014/main" id="{D3D9A6D6-4039-F3EF-7370-92CC60314C17}"/>
              </a:ext>
            </a:extLst>
          </p:cNvPr>
          <p:cNvSpPr txBox="1"/>
          <p:nvPr/>
        </p:nvSpPr>
        <p:spPr>
          <a:xfrm>
            <a:off x="360838" y="116576"/>
            <a:ext cx="9923318" cy="892552"/>
          </a:xfrm>
          <a:prstGeom prst="rect">
            <a:avLst/>
          </a:prstGeom>
          <a:noFill/>
        </p:spPr>
        <p:txBody>
          <a:bodyPr wrap="square">
            <a:spAutoFit/>
          </a:bodyPr>
          <a:lstStyle/>
          <a:p>
            <a:r>
              <a:rPr lang="en-US" sz="5200" b="1" dirty="0">
                <a:solidFill>
                  <a:srgbClr val="DAAD27"/>
                </a:solidFill>
                <a:latin typeface="DIN Alternate" panose="020B0500000000000000" pitchFamily="34" charset="77"/>
              </a:rPr>
              <a:t>Active Engagement Matters</a:t>
            </a:r>
          </a:p>
        </p:txBody>
      </p:sp>
      <p:pic>
        <p:nvPicPr>
          <p:cNvPr id="3" name="Picture 2">
            <a:extLst>
              <a:ext uri="{FF2B5EF4-FFF2-40B4-BE49-F238E27FC236}">
                <a16:creationId xmlns:a16="http://schemas.microsoft.com/office/drawing/2014/main" id="{29B35926-823B-B352-5CD1-308099B84BD2}"/>
              </a:ext>
            </a:extLst>
          </p:cNvPr>
          <p:cNvPicPr>
            <a:picLocks noChangeAspect="1"/>
          </p:cNvPicPr>
          <p:nvPr/>
        </p:nvPicPr>
        <p:blipFill>
          <a:blip r:embed="rId5"/>
          <a:stretch>
            <a:fillRect/>
          </a:stretch>
        </p:blipFill>
        <p:spPr>
          <a:xfrm>
            <a:off x="11008895" y="6193938"/>
            <a:ext cx="1183105" cy="600724"/>
          </a:xfrm>
          <a:prstGeom prst="rect">
            <a:avLst/>
          </a:prstGeom>
        </p:spPr>
      </p:pic>
      <p:pic>
        <p:nvPicPr>
          <p:cNvPr id="5" name="Picture 4">
            <a:extLst>
              <a:ext uri="{FF2B5EF4-FFF2-40B4-BE49-F238E27FC236}">
                <a16:creationId xmlns:a16="http://schemas.microsoft.com/office/drawing/2014/main" id="{91B3B880-432A-07A7-FAE4-952FE9BF0F93}"/>
              </a:ext>
            </a:extLst>
          </p:cNvPr>
          <p:cNvPicPr>
            <a:picLocks noChangeAspect="1"/>
          </p:cNvPicPr>
          <p:nvPr/>
        </p:nvPicPr>
        <p:blipFill>
          <a:blip r:embed="rId6"/>
          <a:stretch>
            <a:fillRect/>
          </a:stretch>
        </p:blipFill>
        <p:spPr>
          <a:xfrm>
            <a:off x="167912" y="6244389"/>
            <a:ext cx="459266" cy="459266"/>
          </a:xfrm>
          <a:prstGeom prst="rect">
            <a:avLst/>
          </a:prstGeom>
        </p:spPr>
      </p:pic>
      <p:sp>
        <p:nvSpPr>
          <p:cNvPr id="29" name="TextBox 28">
            <a:extLst>
              <a:ext uri="{FF2B5EF4-FFF2-40B4-BE49-F238E27FC236}">
                <a16:creationId xmlns:a16="http://schemas.microsoft.com/office/drawing/2014/main" id="{E70EC0F9-4CC0-152C-97E8-0558CB5DD171}"/>
              </a:ext>
            </a:extLst>
          </p:cNvPr>
          <p:cNvSpPr txBox="1"/>
          <p:nvPr/>
        </p:nvSpPr>
        <p:spPr>
          <a:xfrm>
            <a:off x="10864518" y="5231285"/>
            <a:ext cx="336883" cy="553998"/>
          </a:xfrm>
          <a:prstGeom prst="rect">
            <a:avLst/>
          </a:prstGeom>
          <a:noFill/>
        </p:spPr>
        <p:txBody>
          <a:bodyPr wrap="square" lIns="0" tIns="0" rIns="0" bIns="0" rtlCol="0">
            <a:spAutoFit/>
          </a:bodyPr>
          <a:lstStyle/>
          <a:p>
            <a:r>
              <a:rPr lang="en-US" sz="3600" b="1" dirty="0">
                <a:solidFill>
                  <a:schemeClr val="bg1"/>
                </a:solidFill>
              </a:rPr>
              <a:t>*</a:t>
            </a:r>
            <a:endParaRPr lang="en-US" b="1" dirty="0">
              <a:solidFill>
                <a:schemeClr val="bg1"/>
              </a:solidFill>
            </a:endParaRPr>
          </a:p>
        </p:txBody>
      </p:sp>
      <p:pic>
        <p:nvPicPr>
          <p:cNvPr id="55" name="Picture 54" descr="A graph with a bar and a number of text&#10;&#10;AI-generated content may be incorrect.">
            <a:extLst>
              <a:ext uri="{FF2B5EF4-FFF2-40B4-BE49-F238E27FC236}">
                <a16:creationId xmlns:a16="http://schemas.microsoft.com/office/drawing/2014/main" id="{FAF42240-6821-7CA9-741F-DFD7E4845FE7}"/>
              </a:ext>
            </a:extLst>
          </p:cNvPr>
          <p:cNvPicPr>
            <a:picLocks noChangeAspect="1"/>
          </p:cNvPicPr>
          <p:nvPr/>
        </p:nvPicPr>
        <p:blipFill>
          <a:blip r:embed="rId7"/>
          <a:srcRect l="3306" t="6627" r="2128"/>
          <a:stretch/>
        </p:blipFill>
        <p:spPr>
          <a:xfrm>
            <a:off x="167911" y="2648292"/>
            <a:ext cx="5857041" cy="3163068"/>
          </a:xfrm>
          <a:prstGeom prst="rect">
            <a:avLst/>
          </a:prstGeom>
        </p:spPr>
      </p:pic>
      <p:sp>
        <p:nvSpPr>
          <p:cNvPr id="30" name="TextBox 29">
            <a:extLst>
              <a:ext uri="{FF2B5EF4-FFF2-40B4-BE49-F238E27FC236}">
                <a16:creationId xmlns:a16="http://schemas.microsoft.com/office/drawing/2014/main" id="{C4744E14-6D82-3071-3EB0-DACAC970435E}"/>
              </a:ext>
            </a:extLst>
          </p:cNvPr>
          <p:cNvSpPr txBox="1"/>
          <p:nvPr/>
        </p:nvSpPr>
        <p:spPr>
          <a:xfrm>
            <a:off x="8751363" y="3783847"/>
            <a:ext cx="300785" cy="365760"/>
          </a:xfrm>
          <a:prstGeom prst="rect">
            <a:avLst/>
          </a:prstGeom>
          <a:noFill/>
        </p:spPr>
        <p:txBody>
          <a:bodyPr wrap="square" lIns="0" tIns="0" rIns="0" bIns="0" rtlCol="0">
            <a:spAutoFit/>
          </a:bodyPr>
          <a:lstStyle/>
          <a:p>
            <a:r>
              <a:rPr lang="en-US" sz="3600" b="1" dirty="0"/>
              <a:t>*</a:t>
            </a:r>
            <a:endParaRPr lang="en-US" b="1" dirty="0"/>
          </a:p>
        </p:txBody>
      </p:sp>
      <p:sp>
        <p:nvSpPr>
          <p:cNvPr id="31" name="TextBox 30">
            <a:extLst>
              <a:ext uri="{FF2B5EF4-FFF2-40B4-BE49-F238E27FC236}">
                <a16:creationId xmlns:a16="http://schemas.microsoft.com/office/drawing/2014/main" id="{4210F721-BFA0-6C4A-F604-555B0ED480AD}"/>
              </a:ext>
            </a:extLst>
          </p:cNvPr>
          <p:cNvSpPr txBox="1"/>
          <p:nvPr/>
        </p:nvSpPr>
        <p:spPr>
          <a:xfrm>
            <a:off x="9770036" y="3154187"/>
            <a:ext cx="300785" cy="365760"/>
          </a:xfrm>
          <a:prstGeom prst="rect">
            <a:avLst/>
          </a:prstGeom>
          <a:noFill/>
        </p:spPr>
        <p:txBody>
          <a:bodyPr wrap="square" lIns="0" tIns="0" rIns="0" bIns="0" rtlCol="0">
            <a:spAutoFit/>
          </a:bodyPr>
          <a:lstStyle/>
          <a:p>
            <a:r>
              <a:rPr lang="en-US" sz="3600" b="1" dirty="0"/>
              <a:t>*</a:t>
            </a:r>
            <a:endParaRPr lang="en-US" b="1" dirty="0"/>
          </a:p>
        </p:txBody>
      </p:sp>
      <p:sp>
        <p:nvSpPr>
          <p:cNvPr id="32" name="TextBox 31">
            <a:extLst>
              <a:ext uri="{FF2B5EF4-FFF2-40B4-BE49-F238E27FC236}">
                <a16:creationId xmlns:a16="http://schemas.microsoft.com/office/drawing/2014/main" id="{C1854A61-3ABD-264C-7FA0-D8838193A884}"/>
              </a:ext>
            </a:extLst>
          </p:cNvPr>
          <p:cNvSpPr txBox="1"/>
          <p:nvPr/>
        </p:nvSpPr>
        <p:spPr>
          <a:xfrm>
            <a:off x="10058799" y="2865435"/>
            <a:ext cx="300785" cy="365760"/>
          </a:xfrm>
          <a:prstGeom prst="rect">
            <a:avLst/>
          </a:prstGeom>
          <a:noFill/>
        </p:spPr>
        <p:txBody>
          <a:bodyPr wrap="square" lIns="0" tIns="0" rIns="0" bIns="0" rtlCol="0">
            <a:spAutoFit/>
          </a:bodyPr>
          <a:lstStyle/>
          <a:p>
            <a:r>
              <a:rPr lang="en-US" sz="3600" b="1" dirty="0"/>
              <a:t>*</a:t>
            </a:r>
            <a:endParaRPr lang="en-US" b="1" dirty="0"/>
          </a:p>
        </p:txBody>
      </p:sp>
      <p:sp>
        <p:nvSpPr>
          <p:cNvPr id="33" name="TextBox 32">
            <a:extLst>
              <a:ext uri="{FF2B5EF4-FFF2-40B4-BE49-F238E27FC236}">
                <a16:creationId xmlns:a16="http://schemas.microsoft.com/office/drawing/2014/main" id="{16FE457A-0F34-50B0-1533-4A4329DE302D}"/>
              </a:ext>
            </a:extLst>
          </p:cNvPr>
          <p:cNvSpPr txBox="1"/>
          <p:nvPr/>
        </p:nvSpPr>
        <p:spPr>
          <a:xfrm>
            <a:off x="8925792" y="2552610"/>
            <a:ext cx="300785" cy="365760"/>
          </a:xfrm>
          <a:prstGeom prst="rect">
            <a:avLst/>
          </a:prstGeom>
          <a:noFill/>
        </p:spPr>
        <p:txBody>
          <a:bodyPr wrap="square" lIns="0" tIns="0" rIns="0" bIns="0" rtlCol="0">
            <a:spAutoFit/>
          </a:bodyPr>
          <a:lstStyle/>
          <a:p>
            <a:r>
              <a:rPr lang="en-US" sz="3600" b="1" dirty="0"/>
              <a:t>*</a:t>
            </a:r>
            <a:endParaRPr lang="en-US" b="1" dirty="0"/>
          </a:p>
        </p:txBody>
      </p:sp>
      <p:sp>
        <p:nvSpPr>
          <p:cNvPr id="34" name="TextBox 33">
            <a:extLst>
              <a:ext uri="{FF2B5EF4-FFF2-40B4-BE49-F238E27FC236}">
                <a16:creationId xmlns:a16="http://schemas.microsoft.com/office/drawing/2014/main" id="{56533AB9-17A0-5CBE-7E3E-A8DD4EBFCA11}"/>
              </a:ext>
            </a:extLst>
          </p:cNvPr>
          <p:cNvSpPr txBox="1"/>
          <p:nvPr/>
        </p:nvSpPr>
        <p:spPr>
          <a:xfrm>
            <a:off x="4844786" y="2576674"/>
            <a:ext cx="300785" cy="553998"/>
          </a:xfrm>
          <a:prstGeom prst="rect">
            <a:avLst/>
          </a:prstGeom>
          <a:noFill/>
        </p:spPr>
        <p:txBody>
          <a:bodyPr wrap="square" lIns="0" tIns="0" rIns="0" bIns="0" rtlCol="0">
            <a:spAutoFit/>
          </a:bodyPr>
          <a:lstStyle/>
          <a:p>
            <a:r>
              <a:rPr lang="en-US" sz="3600" b="1" dirty="0"/>
              <a:t>*</a:t>
            </a:r>
            <a:endParaRPr lang="en-US" b="1" dirty="0"/>
          </a:p>
        </p:txBody>
      </p:sp>
      <p:sp>
        <p:nvSpPr>
          <p:cNvPr id="35" name="TextBox 34">
            <a:extLst>
              <a:ext uri="{FF2B5EF4-FFF2-40B4-BE49-F238E27FC236}">
                <a16:creationId xmlns:a16="http://schemas.microsoft.com/office/drawing/2014/main" id="{0C9112F9-A395-4143-4028-EFF3FC12A8CC}"/>
              </a:ext>
            </a:extLst>
          </p:cNvPr>
          <p:cNvSpPr txBox="1"/>
          <p:nvPr/>
        </p:nvSpPr>
        <p:spPr>
          <a:xfrm>
            <a:off x="1459879" y="4846635"/>
            <a:ext cx="274320" cy="553998"/>
          </a:xfrm>
          <a:prstGeom prst="rect">
            <a:avLst/>
          </a:prstGeom>
          <a:noFill/>
        </p:spPr>
        <p:txBody>
          <a:bodyPr wrap="square" lIns="0" tIns="0" rIns="0" bIns="0" rtlCol="0">
            <a:spAutoFit/>
          </a:bodyPr>
          <a:lstStyle/>
          <a:p>
            <a:r>
              <a:rPr lang="en-US" sz="3600" b="1" dirty="0">
                <a:solidFill>
                  <a:schemeClr val="bg1"/>
                </a:solidFill>
              </a:rPr>
              <a:t>*</a:t>
            </a:r>
            <a:endParaRPr lang="en-US" b="1" dirty="0">
              <a:solidFill>
                <a:schemeClr val="bg1"/>
              </a:solidFill>
            </a:endParaRPr>
          </a:p>
        </p:txBody>
      </p:sp>
      <p:sp>
        <p:nvSpPr>
          <p:cNvPr id="36" name="TextBox 35">
            <a:extLst>
              <a:ext uri="{FF2B5EF4-FFF2-40B4-BE49-F238E27FC236}">
                <a16:creationId xmlns:a16="http://schemas.microsoft.com/office/drawing/2014/main" id="{90C291C9-2767-1966-BFC9-87961AD89080}"/>
              </a:ext>
            </a:extLst>
          </p:cNvPr>
          <p:cNvSpPr txBox="1"/>
          <p:nvPr/>
        </p:nvSpPr>
        <p:spPr>
          <a:xfrm>
            <a:off x="5511279" y="2847195"/>
            <a:ext cx="274320" cy="365760"/>
          </a:xfrm>
          <a:prstGeom prst="rect">
            <a:avLst/>
          </a:prstGeom>
          <a:noFill/>
        </p:spPr>
        <p:txBody>
          <a:bodyPr wrap="square" lIns="0" tIns="0" rIns="0" bIns="0" rtlCol="0">
            <a:spAutoFit/>
          </a:bodyPr>
          <a:lstStyle/>
          <a:p>
            <a:r>
              <a:rPr lang="en-US" sz="3600" b="1" dirty="0"/>
              <a:t>*</a:t>
            </a:r>
            <a:endParaRPr lang="en-US" b="1" dirty="0"/>
          </a:p>
        </p:txBody>
      </p:sp>
      <p:sp>
        <p:nvSpPr>
          <p:cNvPr id="37" name="TextBox 36">
            <a:extLst>
              <a:ext uri="{FF2B5EF4-FFF2-40B4-BE49-F238E27FC236}">
                <a16:creationId xmlns:a16="http://schemas.microsoft.com/office/drawing/2014/main" id="{70756D68-3D70-0BB3-837C-9060D085AE60}"/>
              </a:ext>
            </a:extLst>
          </p:cNvPr>
          <p:cNvSpPr txBox="1"/>
          <p:nvPr/>
        </p:nvSpPr>
        <p:spPr>
          <a:xfrm>
            <a:off x="5350859" y="3156011"/>
            <a:ext cx="274320" cy="365760"/>
          </a:xfrm>
          <a:prstGeom prst="rect">
            <a:avLst/>
          </a:prstGeom>
          <a:noFill/>
        </p:spPr>
        <p:txBody>
          <a:bodyPr wrap="square" lIns="0" tIns="0" rIns="0" bIns="0" rtlCol="0">
            <a:spAutoFit/>
          </a:bodyPr>
          <a:lstStyle/>
          <a:p>
            <a:r>
              <a:rPr lang="en-US" sz="3600" b="1" dirty="0"/>
              <a:t>*</a:t>
            </a:r>
            <a:endParaRPr lang="en-US" b="1" dirty="0"/>
          </a:p>
        </p:txBody>
      </p:sp>
      <p:sp>
        <p:nvSpPr>
          <p:cNvPr id="38" name="TextBox 37">
            <a:extLst>
              <a:ext uri="{FF2B5EF4-FFF2-40B4-BE49-F238E27FC236}">
                <a16:creationId xmlns:a16="http://schemas.microsoft.com/office/drawing/2014/main" id="{2A680F32-7D9D-94DF-4C96-9F4C9AF4D802}"/>
              </a:ext>
            </a:extLst>
          </p:cNvPr>
          <p:cNvSpPr txBox="1"/>
          <p:nvPr/>
        </p:nvSpPr>
        <p:spPr>
          <a:xfrm>
            <a:off x="4688760" y="3715354"/>
            <a:ext cx="274320" cy="365760"/>
          </a:xfrm>
          <a:prstGeom prst="rect">
            <a:avLst/>
          </a:prstGeom>
          <a:noFill/>
        </p:spPr>
        <p:txBody>
          <a:bodyPr wrap="square" lIns="0" tIns="0" rIns="0" bIns="0" rtlCol="0">
            <a:spAutoFit/>
          </a:bodyPr>
          <a:lstStyle/>
          <a:p>
            <a:r>
              <a:rPr lang="en-US" sz="3600" b="1" dirty="0"/>
              <a:t>*</a:t>
            </a:r>
            <a:endParaRPr lang="en-US" b="1" dirty="0"/>
          </a:p>
        </p:txBody>
      </p:sp>
      <p:sp>
        <p:nvSpPr>
          <p:cNvPr id="39" name="TextBox 38">
            <a:extLst>
              <a:ext uri="{FF2B5EF4-FFF2-40B4-BE49-F238E27FC236}">
                <a16:creationId xmlns:a16="http://schemas.microsoft.com/office/drawing/2014/main" id="{D163FFB8-3613-AF57-4F59-5E377C5377BF}"/>
              </a:ext>
            </a:extLst>
          </p:cNvPr>
          <p:cNvSpPr txBox="1"/>
          <p:nvPr/>
        </p:nvSpPr>
        <p:spPr>
          <a:xfrm>
            <a:off x="4648651" y="4012137"/>
            <a:ext cx="274320" cy="365760"/>
          </a:xfrm>
          <a:prstGeom prst="rect">
            <a:avLst/>
          </a:prstGeom>
          <a:noFill/>
        </p:spPr>
        <p:txBody>
          <a:bodyPr wrap="square" lIns="0" tIns="0" rIns="0" bIns="0" rtlCol="0">
            <a:spAutoFit/>
          </a:bodyPr>
          <a:lstStyle/>
          <a:p>
            <a:r>
              <a:rPr lang="en-US" sz="3600" b="1" dirty="0"/>
              <a:t>*</a:t>
            </a:r>
            <a:endParaRPr lang="en-US" b="1" dirty="0"/>
          </a:p>
        </p:txBody>
      </p:sp>
      <p:sp>
        <p:nvSpPr>
          <p:cNvPr id="40" name="TextBox 39">
            <a:extLst>
              <a:ext uri="{FF2B5EF4-FFF2-40B4-BE49-F238E27FC236}">
                <a16:creationId xmlns:a16="http://schemas.microsoft.com/office/drawing/2014/main" id="{5D727607-3C30-E876-839E-704629110707}"/>
              </a:ext>
            </a:extLst>
          </p:cNvPr>
          <p:cNvSpPr txBox="1"/>
          <p:nvPr/>
        </p:nvSpPr>
        <p:spPr>
          <a:xfrm>
            <a:off x="1859327" y="2103012"/>
            <a:ext cx="3712916" cy="369332"/>
          </a:xfrm>
          <a:prstGeom prst="rect">
            <a:avLst/>
          </a:prstGeom>
          <a:noFill/>
        </p:spPr>
        <p:txBody>
          <a:bodyPr wrap="square" rtlCol="0">
            <a:spAutoFit/>
          </a:bodyPr>
          <a:lstStyle/>
          <a:p>
            <a:r>
              <a:rPr lang="en-US" b="1" dirty="0"/>
              <a:t>Model without Active Engagement </a:t>
            </a:r>
          </a:p>
        </p:txBody>
      </p:sp>
      <p:sp>
        <p:nvSpPr>
          <p:cNvPr id="41" name="TextBox 40">
            <a:extLst>
              <a:ext uri="{FF2B5EF4-FFF2-40B4-BE49-F238E27FC236}">
                <a16:creationId xmlns:a16="http://schemas.microsoft.com/office/drawing/2014/main" id="{4933513A-8034-9391-F477-0ED9390272E7}"/>
              </a:ext>
            </a:extLst>
          </p:cNvPr>
          <p:cNvSpPr txBox="1"/>
          <p:nvPr/>
        </p:nvSpPr>
        <p:spPr>
          <a:xfrm>
            <a:off x="7382163" y="2075730"/>
            <a:ext cx="3712916" cy="369332"/>
          </a:xfrm>
          <a:prstGeom prst="rect">
            <a:avLst/>
          </a:prstGeom>
          <a:noFill/>
        </p:spPr>
        <p:txBody>
          <a:bodyPr wrap="square" rtlCol="0">
            <a:spAutoFit/>
          </a:bodyPr>
          <a:lstStyle/>
          <a:p>
            <a:r>
              <a:rPr lang="en-US" b="1" dirty="0"/>
              <a:t>Model with Active Engagement</a:t>
            </a:r>
          </a:p>
        </p:txBody>
      </p:sp>
      <p:sp>
        <p:nvSpPr>
          <p:cNvPr id="42" name="TextBox 41">
            <a:extLst>
              <a:ext uri="{FF2B5EF4-FFF2-40B4-BE49-F238E27FC236}">
                <a16:creationId xmlns:a16="http://schemas.microsoft.com/office/drawing/2014/main" id="{A0AA7CE3-0F78-8AC3-4817-0F79135361DC}"/>
              </a:ext>
            </a:extLst>
          </p:cNvPr>
          <p:cNvSpPr txBox="1"/>
          <p:nvPr/>
        </p:nvSpPr>
        <p:spPr>
          <a:xfrm>
            <a:off x="8458227" y="3449457"/>
            <a:ext cx="403450" cy="381587"/>
          </a:xfrm>
          <a:prstGeom prst="rect">
            <a:avLst/>
          </a:prstGeom>
          <a:noFill/>
        </p:spPr>
        <p:txBody>
          <a:bodyPr wrap="square" rtlCol="0">
            <a:spAutoFit/>
          </a:bodyPr>
          <a:lstStyle/>
          <a:p>
            <a:r>
              <a:rPr lang="en-US" b="1" dirty="0">
                <a:solidFill>
                  <a:srgbClr val="C00000"/>
                </a:solidFill>
                <a:sym typeface="Wingdings" panose="05000000000000000000" pitchFamily="2" charset="2"/>
              </a:rPr>
              <a:t></a:t>
            </a:r>
            <a:endParaRPr lang="en-US" dirty="0">
              <a:solidFill>
                <a:srgbClr val="C00000"/>
              </a:solidFill>
            </a:endParaRPr>
          </a:p>
        </p:txBody>
      </p:sp>
      <p:sp>
        <p:nvSpPr>
          <p:cNvPr id="43" name="TextBox 42">
            <a:extLst>
              <a:ext uri="{FF2B5EF4-FFF2-40B4-BE49-F238E27FC236}">
                <a16:creationId xmlns:a16="http://schemas.microsoft.com/office/drawing/2014/main" id="{E68E85A3-0BFC-FAC5-D7AB-955698071563}"/>
              </a:ext>
            </a:extLst>
          </p:cNvPr>
          <p:cNvSpPr txBox="1"/>
          <p:nvPr/>
        </p:nvSpPr>
        <p:spPr>
          <a:xfrm>
            <a:off x="4772543" y="3445441"/>
            <a:ext cx="403450" cy="381587"/>
          </a:xfrm>
          <a:prstGeom prst="rect">
            <a:avLst/>
          </a:prstGeom>
          <a:noFill/>
        </p:spPr>
        <p:txBody>
          <a:bodyPr wrap="square" rtlCol="0">
            <a:spAutoFit/>
          </a:bodyPr>
          <a:lstStyle/>
          <a:p>
            <a:r>
              <a:rPr lang="en-US" b="1" dirty="0">
                <a:solidFill>
                  <a:srgbClr val="C00000"/>
                </a:solidFill>
                <a:sym typeface="Wingdings" panose="05000000000000000000" pitchFamily="2" charset="2"/>
              </a:rPr>
              <a:t></a:t>
            </a:r>
            <a:endParaRPr lang="en-US" dirty="0">
              <a:solidFill>
                <a:srgbClr val="C00000"/>
              </a:solidFill>
            </a:endParaRPr>
          </a:p>
        </p:txBody>
      </p:sp>
      <p:sp>
        <p:nvSpPr>
          <p:cNvPr id="44" name="TextBox 43">
            <a:extLst>
              <a:ext uri="{FF2B5EF4-FFF2-40B4-BE49-F238E27FC236}">
                <a16:creationId xmlns:a16="http://schemas.microsoft.com/office/drawing/2014/main" id="{3FCE905B-8B33-C947-D187-D1AC6F5677D2}"/>
              </a:ext>
            </a:extLst>
          </p:cNvPr>
          <p:cNvSpPr txBox="1"/>
          <p:nvPr/>
        </p:nvSpPr>
        <p:spPr>
          <a:xfrm>
            <a:off x="627178" y="6432369"/>
            <a:ext cx="7107562" cy="307777"/>
          </a:xfrm>
          <a:prstGeom prst="rect">
            <a:avLst/>
          </a:prstGeom>
          <a:noFill/>
        </p:spPr>
        <p:txBody>
          <a:bodyPr wrap="square" lIns="0" tIns="0" rIns="0" bIns="0" rtlCol="0">
            <a:spAutoFit/>
          </a:bodyPr>
          <a:lstStyle/>
          <a:p>
            <a:r>
              <a:rPr lang="en-US" sz="2000" b="1" dirty="0"/>
              <a:t>*</a:t>
            </a:r>
            <a:r>
              <a:rPr lang="en-US" sz="1600" b="1" dirty="0"/>
              <a:t>p &lt;.05; </a:t>
            </a:r>
            <a:r>
              <a:rPr lang="en-US" sz="1600" b="1" dirty="0">
                <a:solidFill>
                  <a:srgbClr val="C00000"/>
                </a:solidFill>
                <a:sym typeface="Wingdings" panose="05000000000000000000" pitchFamily="2" charset="2"/>
              </a:rPr>
              <a:t></a:t>
            </a:r>
            <a:r>
              <a:rPr lang="en-US" sz="1600" b="1" dirty="0">
                <a:sym typeface="Wingdings" panose="05000000000000000000" pitchFamily="2" charset="2"/>
              </a:rPr>
              <a:t> = </a:t>
            </a:r>
            <a:r>
              <a:rPr lang="en-US" sz="1600" b="1" dirty="0"/>
              <a:t>p &lt;.05 but not meaningful in performance; </a:t>
            </a:r>
            <a:r>
              <a:rPr lang="en-US" sz="1600" b="1" dirty="0">
                <a:solidFill>
                  <a:srgbClr val="C00000"/>
                </a:solidFill>
              </a:rPr>
              <a:t>*</a:t>
            </a:r>
            <a:r>
              <a:rPr lang="en-US" sz="1600" b="1" dirty="0"/>
              <a:t>p&lt; .07  </a:t>
            </a:r>
          </a:p>
        </p:txBody>
      </p:sp>
      <p:pic>
        <p:nvPicPr>
          <p:cNvPr id="58" name="Picture 57" descr="A graph of a number of different sizes&#10;&#10;AI-generated content may be incorrect.">
            <a:extLst>
              <a:ext uri="{FF2B5EF4-FFF2-40B4-BE49-F238E27FC236}">
                <a16:creationId xmlns:a16="http://schemas.microsoft.com/office/drawing/2014/main" id="{E13C924C-CF56-DF61-8498-24E8C1EC6853}"/>
              </a:ext>
            </a:extLst>
          </p:cNvPr>
          <p:cNvPicPr>
            <a:picLocks noChangeAspect="1"/>
          </p:cNvPicPr>
          <p:nvPr/>
        </p:nvPicPr>
        <p:blipFill>
          <a:blip r:embed="rId3"/>
          <a:srcRect l="2280" t="71600" r="-905"/>
          <a:stretch/>
        </p:blipFill>
        <p:spPr>
          <a:xfrm>
            <a:off x="5992545" y="4915716"/>
            <a:ext cx="5834497" cy="928618"/>
          </a:xfrm>
          <a:prstGeom prst="rect">
            <a:avLst/>
          </a:prstGeom>
        </p:spPr>
      </p:pic>
      <p:sp>
        <p:nvSpPr>
          <p:cNvPr id="46" name="TextBox 45">
            <a:extLst>
              <a:ext uri="{FF2B5EF4-FFF2-40B4-BE49-F238E27FC236}">
                <a16:creationId xmlns:a16="http://schemas.microsoft.com/office/drawing/2014/main" id="{B64F0EE3-9133-E792-1478-EF16D7DE3538}"/>
              </a:ext>
            </a:extLst>
          </p:cNvPr>
          <p:cNvSpPr txBox="1"/>
          <p:nvPr/>
        </p:nvSpPr>
        <p:spPr>
          <a:xfrm>
            <a:off x="4311318" y="4319739"/>
            <a:ext cx="274320" cy="369332"/>
          </a:xfrm>
          <a:prstGeom prst="rect">
            <a:avLst/>
          </a:prstGeom>
          <a:noFill/>
        </p:spPr>
        <p:txBody>
          <a:bodyPr wrap="square" rtlCol="0">
            <a:spAutoFit/>
          </a:bodyPr>
          <a:lstStyle/>
          <a:p>
            <a:r>
              <a:rPr lang="en-US" b="1" dirty="0">
                <a:solidFill>
                  <a:srgbClr val="C00000"/>
                </a:solidFill>
                <a:sym typeface="Wingdings" panose="05000000000000000000" pitchFamily="2" charset="2"/>
              </a:rPr>
              <a:t>*</a:t>
            </a:r>
            <a:endParaRPr lang="en-US" dirty="0">
              <a:solidFill>
                <a:srgbClr val="C00000"/>
              </a:solidFill>
            </a:endParaRPr>
          </a:p>
        </p:txBody>
      </p:sp>
      <p:sp>
        <p:nvSpPr>
          <p:cNvPr id="47" name="TextBox 46">
            <a:extLst>
              <a:ext uri="{FF2B5EF4-FFF2-40B4-BE49-F238E27FC236}">
                <a16:creationId xmlns:a16="http://schemas.microsoft.com/office/drawing/2014/main" id="{7C809329-8D34-DF8C-F5D2-5EF355E65762}"/>
              </a:ext>
            </a:extLst>
          </p:cNvPr>
          <p:cNvSpPr txBox="1"/>
          <p:nvPr/>
        </p:nvSpPr>
        <p:spPr>
          <a:xfrm>
            <a:off x="8034718" y="4431271"/>
            <a:ext cx="274320" cy="369332"/>
          </a:xfrm>
          <a:prstGeom prst="rect">
            <a:avLst/>
          </a:prstGeom>
          <a:noFill/>
        </p:spPr>
        <p:txBody>
          <a:bodyPr wrap="square" rtlCol="0">
            <a:spAutoFit/>
          </a:bodyPr>
          <a:lstStyle/>
          <a:p>
            <a:r>
              <a:rPr lang="en-US" b="1" dirty="0">
                <a:solidFill>
                  <a:srgbClr val="C00000"/>
                </a:solidFill>
                <a:sym typeface="Wingdings" panose="05000000000000000000" pitchFamily="2" charset="2"/>
              </a:rPr>
              <a:t>*</a:t>
            </a:r>
            <a:endParaRPr lang="en-US" dirty="0">
              <a:solidFill>
                <a:srgbClr val="C00000"/>
              </a:solidFill>
            </a:endParaRPr>
          </a:p>
        </p:txBody>
      </p:sp>
      <p:sp>
        <p:nvSpPr>
          <p:cNvPr id="48" name="Rectangle 47">
            <a:extLst>
              <a:ext uri="{FF2B5EF4-FFF2-40B4-BE49-F238E27FC236}">
                <a16:creationId xmlns:a16="http://schemas.microsoft.com/office/drawing/2014/main" id="{0C402ADE-2004-8713-7F6B-936798FB6ACF}"/>
              </a:ext>
            </a:extLst>
          </p:cNvPr>
          <p:cNvSpPr/>
          <p:nvPr/>
        </p:nvSpPr>
        <p:spPr>
          <a:xfrm>
            <a:off x="1167063" y="4894917"/>
            <a:ext cx="7243011" cy="352065"/>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3B172D4-502D-9F89-B0ED-1C6CA6A65755}"/>
              </a:ext>
            </a:extLst>
          </p:cNvPr>
          <p:cNvSpPr/>
          <p:nvPr/>
        </p:nvSpPr>
        <p:spPr>
          <a:xfrm>
            <a:off x="8178373" y="5217496"/>
            <a:ext cx="3648669" cy="352065"/>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95B27E5E-B4EF-6DF9-F1F9-FBB488159D7E}"/>
              </a:ext>
            </a:extLst>
          </p:cNvPr>
          <p:cNvCxnSpPr/>
          <p:nvPr/>
        </p:nvCxnSpPr>
        <p:spPr>
          <a:xfrm>
            <a:off x="0" y="3790932"/>
            <a:ext cx="1167063"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39F22232-806F-ADF4-E246-4BA048CF5D27}"/>
              </a:ext>
            </a:extLst>
          </p:cNvPr>
          <p:cNvCxnSpPr/>
          <p:nvPr/>
        </p:nvCxnSpPr>
        <p:spPr>
          <a:xfrm>
            <a:off x="7550" y="4686045"/>
            <a:ext cx="1167063" cy="0"/>
          </a:xfrm>
          <a:prstGeom prst="line">
            <a:avLst/>
          </a:prstGeom>
        </p:spPr>
        <p:style>
          <a:lnRef idx="3">
            <a:schemeClr val="accent1"/>
          </a:lnRef>
          <a:fillRef idx="0">
            <a:schemeClr val="accent1"/>
          </a:fillRef>
          <a:effectRef idx="2">
            <a:schemeClr val="accent1"/>
          </a:effectRef>
          <a:fontRef idx="minor">
            <a:schemeClr val="tx1"/>
          </a:fontRef>
        </p:style>
      </p:cxnSp>
      <p:sp>
        <p:nvSpPr>
          <p:cNvPr id="59" name="TextBox 58">
            <a:extLst>
              <a:ext uri="{FF2B5EF4-FFF2-40B4-BE49-F238E27FC236}">
                <a16:creationId xmlns:a16="http://schemas.microsoft.com/office/drawing/2014/main" id="{B71AAD44-D47E-E7D6-08B7-67ED46B07600}"/>
              </a:ext>
            </a:extLst>
          </p:cNvPr>
          <p:cNvSpPr txBox="1"/>
          <p:nvPr/>
        </p:nvSpPr>
        <p:spPr>
          <a:xfrm>
            <a:off x="8675158" y="4080631"/>
            <a:ext cx="300785" cy="365760"/>
          </a:xfrm>
          <a:prstGeom prst="rect">
            <a:avLst/>
          </a:prstGeom>
          <a:noFill/>
        </p:spPr>
        <p:txBody>
          <a:bodyPr wrap="square" lIns="0" tIns="0" rIns="0" bIns="0" rtlCol="0">
            <a:spAutoFit/>
          </a:bodyPr>
          <a:lstStyle/>
          <a:p>
            <a:r>
              <a:rPr lang="en-US" sz="3600" b="1" dirty="0"/>
              <a:t>*</a:t>
            </a:r>
            <a:endParaRPr lang="en-US" b="1" dirty="0"/>
          </a:p>
        </p:txBody>
      </p:sp>
      <p:sp>
        <p:nvSpPr>
          <p:cNvPr id="2" name="TextBox 1">
            <a:extLst>
              <a:ext uri="{FF2B5EF4-FFF2-40B4-BE49-F238E27FC236}">
                <a16:creationId xmlns:a16="http://schemas.microsoft.com/office/drawing/2014/main" id="{B5AA2272-154E-7334-E3BF-5E48731C464D}"/>
              </a:ext>
            </a:extLst>
          </p:cNvPr>
          <p:cNvSpPr txBox="1"/>
          <p:nvPr/>
        </p:nvSpPr>
        <p:spPr>
          <a:xfrm>
            <a:off x="7643453" y="4918847"/>
            <a:ext cx="495416" cy="276999"/>
          </a:xfrm>
          <a:prstGeom prst="rect">
            <a:avLst/>
          </a:prstGeom>
          <a:noFill/>
        </p:spPr>
        <p:txBody>
          <a:bodyPr wrap="square" lIns="0" tIns="0" rIns="0" bIns="0" rtlCol="0">
            <a:spAutoFit/>
          </a:bodyPr>
          <a:lstStyle/>
          <a:p>
            <a:r>
              <a:rPr lang="en-US" b="1" dirty="0" err="1"/>
              <a:t>n.s</a:t>
            </a:r>
            <a:r>
              <a:rPr lang="en-US" b="1" dirty="0"/>
              <a:t>.</a:t>
            </a:r>
            <a:endParaRPr lang="en-US" sz="1050" b="1" dirty="0"/>
          </a:p>
        </p:txBody>
      </p:sp>
      <p:sp>
        <p:nvSpPr>
          <p:cNvPr id="6" name="TextBox 5">
            <a:extLst>
              <a:ext uri="{FF2B5EF4-FFF2-40B4-BE49-F238E27FC236}">
                <a16:creationId xmlns:a16="http://schemas.microsoft.com/office/drawing/2014/main" id="{2E5C9038-A6C6-93EF-0A94-51BA39FD719B}"/>
              </a:ext>
            </a:extLst>
          </p:cNvPr>
          <p:cNvSpPr txBox="1"/>
          <p:nvPr/>
        </p:nvSpPr>
        <p:spPr>
          <a:xfrm>
            <a:off x="4158412" y="5192273"/>
            <a:ext cx="495416" cy="276999"/>
          </a:xfrm>
          <a:prstGeom prst="rect">
            <a:avLst/>
          </a:prstGeom>
          <a:noFill/>
        </p:spPr>
        <p:txBody>
          <a:bodyPr wrap="square" lIns="0" tIns="0" rIns="0" bIns="0" rtlCol="0">
            <a:spAutoFit/>
          </a:bodyPr>
          <a:lstStyle/>
          <a:p>
            <a:r>
              <a:rPr lang="en-US" b="1" dirty="0" err="1"/>
              <a:t>n.s</a:t>
            </a:r>
            <a:r>
              <a:rPr lang="en-US" b="1" dirty="0"/>
              <a:t>.</a:t>
            </a:r>
            <a:endParaRPr lang="en-US" sz="1050" b="1" dirty="0"/>
          </a:p>
        </p:txBody>
      </p:sp>
      <p:sp>
        <p:nvSpPr>
          <p:cNvPr id="9" name="TextBox 8">
            <a:extLst>
              <a:ext uri="{FF2B5EF4-FFF2-40B4-BE49-F238E27FC236}">
                <a16:creationId xmlns:a16="http://schemas.microsoft.com/office/drawing/2014/main" id="{E676DE4C-110D-50C4-3129-FB6C7A1CC7FF}"/>
              </a:ext>
            </a:extLst>
          </p:cNvPr>
          <p:cNvSpPr txBox="1"/>
          <p:nvPr/>
        </p:nvSpPr>
        <p:spPr>
          <a:xfrm>
            <a:off x="9546645" y="6238148"/>
            <a:ext cx="1048351" cy="369332"/>
          </a:xfrm>
          <a:prstGeom prst="rect">
            <a:avLst/>
          </a:prstGeom>
          <a:noFill/>
        </p:spPr>
        <p:txBody>
          <a:bodyPr wrap="square">
            <a:spAutoFit/>
          </a:bodyPr>
          <a:lstStyle/>
          <a:p>
            <a:r>
              <a:rPr lang="en-US" sz="1800" b="1" dirty="0"/>
              <a:t>(</a:t>
            </a:r>
            <a:r>
              <a:rPr lang="en-US" sz="1800" b="1" i="1" cap="none" dirty="0"/>
              <a:t>n</a:t>
            </a:r>
            <a:r>
              <a:rPr lang="en-US" sz="1800" b="1" dirty="0"/>
              <a:t> = 743)</a:t>
            </a:r>
            <a:endParaRPr lang="en-US" b="1" dirty="0"/>
          </a:p>
        </p:txBody>
      </p:sp>
    </p:spTree>
    <p:extLst>
      <p:ext uri="{BB962C8B-B14F-4D97-AF65-F5344CB8AC3E}">
        <p14:creationId xmlns:p14="http://schemas.microsoft.com/office/powerpoint/2010/main" val="428649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right)">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right)">
                                      <p:cBhvr>
                                        <p:cTn id="1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F51ED-A358-C27F-8C69-04729154907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46CE67B-E8AD-2C1E-A287-0543557905DC}"/>
              </a:ext>
            </a:extLst>
          </p:cNvPr>
          <p:cNvPicPr>
            <a:picLocks noChangeAspect="1"/>
          </p:cNvPicPr>
          <p:nvPr/>
        </p:nvPicPr>
        <p:blipFill>
          <a:blip r:embed="rId2"/>
          <a:stretch>
            <a:fillRect/>
          </a:stretch>
        </p:blipFill>
        <p:spPr>
          <a:xfrm>
            <a:off x="9425119" y="104416"/>
            <a:ext cx="2613510" cy="1323344"/>
          </a:xfrm>
          <a:prstGeom prst="rect">
            <a:avLst/>
          </a:prstGeom>
        </p:spPr>
      </p:pic>
      <p:sp>
        <p:nvSpPr>
          <p:cNvPr id="7" name="TextBox 6">
            <a:extLst>
              <a:ext uri="{FF2B5EF4-FFF2-40B4-BE49-F238E27FC236}">
                <a16:creationId xmlns:a16="http://schemas.microsoft.com/office/drawing/2014/main" id="{8BE4A798-EC89-C200-D525-3A2BA17F9000}"/>
              </a:ext>
            </a:extLst>
          </p:cNvPr>
          <p:cNvSpPr txBox="1"/>
          <p:nvPr/>
        </p:nvSpPr>
        <p:spPr>
          <a:xfrm>
            <a:off x="360838" y="116576"/>
            <a:ext cx="9923318" cy="892552"/>
          </a:xfrm>
          <a:prstGeom prst="rect">
            <a:avLst/>
          </a:prstGeom>
          <a:noFill/>
        </p:spPr>
        <p:txBody>
          <a:bodyPr wrap="square">
            <a:spAutoFit/>
          </a:bodyPr>
          <a:lstStyle/>
          <a:p>
            <a:r>
              <a:rPr lang="en-US" sz="5200" b="1" dirty="0">
                <a:solidFill>
                  <a:srgbClr val="DAAD27"/>
                </a:solidFill>
                <a:latin typeface="DIN Alternate" panose="020B0500000000000000" pitchFamily="34" charset="77"/>
              </a:rPr>
              <a:t>Performance Possibilities</a:t>
            </a:r>
          </a:p>
        </p:txBody>
      </p:sp>
      <p:pic>
        <p:nvPicPr>
          <p:cNvPr id="3" name="Picture 2">
            <a:extLst>
              <a:ext uri="{FF2B5EF4-FFF2-40B4-BE49-F238E27FC236}">
                <a16:creationId xmlns:a16="http://schemas.microsoft.com/office/drawing/2014/main" id="{1BAEB866-1053-CB7B-BAFF-3BCC12E56417}"/>
              </a:ext>
            </a:extLst>
          </p:cNvPr>
          <p:cNvPicPr>
            <a:picLocks noChangeAspect="1"/>
          </p:cNvPicPr>
          <p:nvPr/>
        </p:nvPicPr>
        <p:blipFill>
          <a:blip r:embed="rId3"/>
          <a:stretch>
            <a:fillRect/>
          </a:stretch>
        </p:blipFill>
        <p:spPr>
          <a:xfrm>
            <a:off x="10493659" y="5932325"/>
            <a:ext cx="1698342" cy="862337"/>
          </a:xfrm>
          <a:prstGeom prst="rect">
            <a:avLst/>
          </a:prstGeom>
        </p:spPr>
      </p:pic>
      <p:pic>
        <p:nvPicPr>
          <p:cNvPr id="5" name="Picture 4">
            <a:extLst>
              <a:ext uri="{FF2B5EF4-FFF2-40B4-BE49-F238E27FC236}">
                <a16:creationId xmlns:a16="http://schemas.microsoft.com/office/drawing/2014/main" id="{2582BAA4-95DC-02C1-57B0-849E2E0FC151}"/>
              </a:ext>
            </a:extLst>
          </p:cNvPr>
          <p:cNvPicPr>
            <a:picLocks noChangeAspect="1"/>
          </p:cNvPicPr>
          <p:nvPr/>
        </p:nvPicPr>
        <p:blipFill>
          <a:blip r:embed="rId4"/>
          <a:stretch>
            <a:fillRect/>
          </a:stretch>
        </p:blipFill>
        <p:spPr>
          <a:xfrm>
            <a:off x="167911" y="5663286"/>
            <a:ext cx="1040370" cy="1040370"/>
          </a:xfrm>
          <a:prstGeom prst="rect">
            <a:avLst/>
          </a:prstGeom>
        </p:spPr>
      </p:pic>
      <p:sp>
        <p:nvSpPr>
          <p:cNvPr id="40" name="TextBox 39">
            <a:extLst>
              <a:ext uri="{FF2B5EF4-FFF2-40B4-BE49-F238E27FC236}">
                <a16:creationId xmlns:a16="http://schemas.microsoft.com/office/drawing/2014/main" id="{158DAFA4-C1A8-A7DE-9C1D-75567B5B7BD1}"/>
              </a:ext>
            </a:extLst>
          </p:cNvPr>
          <p:cNvSpPr txBox="1"/>
          <p:nvPr/>
        </p:nvSpPr>
        <p:spPr>
          <a:xfrm>
            <a:off x="360838" y="868260"/>
            <a:ext cx="8241741" cy="646331"/>
          </a:xfrm>
          <a:prstGeom prst="rect">
            <a:avLst/>
          </a:prstGeom>
          <a:noFill/>
        </p:spPr>
        <p:txBody>
          <a:bodyPr wrap="square" rtlCol="0">
            <a:spAutoFit/>
          </a:bodyPr>
          <a:lstStyle/>
          <a:p>
            <a:r>
              <a:rPr lang="en-US" b="1" dirty="0"/>
              <a:t>Predicted Calculus Grade by Level of Active Engagement, Math Interest, &amp; Math Self Concept </a:t>
            </a:r>
          </a:p>
        </p:txBody>
      </p:sp>
      <p:pic>
        <p:nvPicPr>
          <p:cNvPr id="6" name="Picture 5" descr="A graph with red and orange lines&#10;&#10;AI-generated content may be incorrect.">
            <a:extLst>
              <a:ext uri="{FF2B5EF4-FFF2-40B4-BE49-F238E27FC236}">
                <a16:creationId xmlns:a16="http://schemas.microsoft.com/office/drawing/2014/main" id="{77A13C5A-F32A-0EA5-B5EC-0161B7840464}"/>
              </a:ext>
            </a:extLst>
          </p:cNvPr>
          <p:cNvPicPr>
            <a:picLocks noChangeAspect="1"/>
          </p:cNvPicPr>
          <p:nvPr/>
        </p:nvPicPr>
        <p:blipFill>
          <a:blip r:embed="rId5"/>
          <a:srcRect t="7921"/>
          <a:stretch/>
        </p:blipFill>
        <p:spPr>
          <a:xfrm>
            <a:off x="1246991" y="2012454"/>
            <a:ext cx="8151892" cy="4845546"/>
          </a:xfrm>
          <a:prstGeom prst="rect">
            <a:avLst/>
          </a:prstGeom>
        </p:spPr>
      </p:pic>
      <p:sp>
        <p:nvSpPr>
          <p:cNvPr id="9" name="Rectangle 8">
            <a:extLst>
              <a:ext uri="{FF2B5EF4-FFF2-40B4-BE49-F238E27FC236}">
                <a16:creationId xmlns:a16="http://schemas.microsoft.com/office/drawing/2014/main" id="{E03B9E0E-3017-70BA-F4F9-619BFBD0C072}"/>
              </a:ext>
            </a:extLst>
          </p:cNvPr>
          <p:cNvSpPr/>
          <p:nvPr/>
        </p:nvSpPr>
        <p:spPr>
          <a:xfrm>
            <a:off x="3567307" y="1389818"/>
            <a:ext cx="3651639" cy="739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1DD1299-0405-F3D5-1A71-6A8FC77DE333}"/>
              </a:ext>
            </a:extLst>
          </p:cNvPr>
          <p:cNvSpPr txBox="1"/>
          <p:nvPr/>
        </p:nvSpPr>
        <p:spPr>
          <a:xfrm>
            <a:off x="2433939" y="1172770"/>
            <a:ext cx="4002956" cy="338554"/>
          </a:xfrm>
          <a:prstGeom prst="rect">
            <a:avLst/>
          </a:prstGeom>
          <a:noFill/>
        </p:spPr>
        <p:txBody>
          <a:bodyPr wrap="square" rtlCol="0">
            <a:spAutoFit/>
          </a:bodyPr>
          <a:lstStyle/>
          <a:p>
            <a:r>
              <a:rPr lang="en-US" sz="1600" dirty="0"/>
              <a:t>with 95% Confidence Intervals</a:t>
            </a:r>
          </a:p>
        </p:txBody>
      </p:sp>
      <p:cxnSp>
        <p:nvCxnSpPr>
          <p:cNvPr id="11" name="Straight Connector 10">
            <a:extLst>
              <a:ext uri="{FF2B5EF4-FFF2-40B4-BE49-F238E27FC236}">
                <a16:creationId xmlns:a16="http://schemas.microsoft.com/office/drawing/2014/main" id="{250752B6-5BC1-2681-E2F2-D3F6E0C7319C}"/>
              </a:ext>
            </a:extLst>
          </p:cNvPr>
          <p:cNvCxnSpPr/>
          <p:nvPr/>
        </p:nvCxnSpPr>
        <p:spPr>
          <a:xfrm flipV="1">
            <a:off x="5883442" y="2304218"/>
            <a:ext cx="0" cy="4240961"/>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TextBox 13">
            <a:extLst>
              <a:ext uri="{FF2B5EF4-FFF2-40B4-BE49-F238E27FC236}">
                <a16:creationId xmlns:a16="http://schemas.microsoft.com/office/drawing/2014/main" id="{20366750-CE62-03E7-0B97-EAABDB0AF6A9}"/>
              </a:ext>
            </a:extLst>
          </p:cNvPr>
          <p:cNvSpPr txBox="1"/>
          <p:nvPr/>
        </p:nvSpPr>
        <p:spPr>
          <a:xfrm>
            <a:off x="5883442" y="2266275"/>
            <a:ext cx="1915871" cy="369332"/>
          </a:xfrm>
          <a:prstGeom prst="rect">
            <a:avLst/>
          </a:prstGeom>
          <a:noFill/>
        </p:spPr>
        <p:txBody>
          <a:bodyPr wrap="square" rtlCol="0">
            <a:spAutoFit/>
          </a:bodyPr>
          <a:lstStyle/>
          <a:p>
            <a:r>
              <a:rPr lang="en-US" dirty="0"/>
              <a:t>Avg  Engagement</a:t>
            </a:r>
          </a:p>
        </p:txBody>
      </p:sp>
      <p:cxnSp>
        <p:nvCxnSpPr>
          <p:cNvPr id="16" name="Straight Connector 15">
            <a:extLst>
              <a:ext uri="{FF2B5EF4-FFF2-40B4-BE49-F238E27FC236}">
                <a16:creationId xmlns:a16="http://schemas.microsoft.com/office/drawing/2014/main" id="{DBE857D8-E46F-8CCE-62EF-DE0DE189C29C}"/>
              </a:ext>
            </a:extLst>
          </p:cNvPr>
          <p:cNvCxnSpPr/>
          <p:nvPr/>
        </p:nvCxnSpPr>
        <p:spPr>
          <a:xfrm flipV="1">
            <a:off x="1852863" y="5209668"/>
            <a:ext cx="6749716" cy="84221"/>
          </a:xfrm>
          <a:prstGeom prst="line">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8" name="TextBox 17">
            <a:extLst>
              <a:ext uri="{FF2B5EF4-FFF2-40B4-BE49-F238E27FC236}">
                <a16:creationId xmlns:a16="http://schemas.microsoft.com/office/drawing/2014/main" id="{962FCC7E-9C3C-2D62-06B4-30919D4D9E9B}"/>
              </a:ext>
            </a:extLst>
          </p:cNvPr>
          <p:cNvSpPr txBox="1"/>
          <p:nvPr/>
        </p:nvSpPr>
        <p:spPr>
          <a:xfrm>
            <a:off x="8187656" y="5209668"/>
            <a:ext cx="1915871" cy="369332"/>
          </a:xfrm>
          <a:prstGeom prst="rect">
            <a:avLst/>
          </a:prstGeom>
          <a:noFill/>
        </p:spPr>
        <p:txBody>
          <a:bodyPr wrap="square" rtlCol="0">
            <a:spAutoFit/>
          </a:bodyPr>
          <a:lstStyle/>
          <a:p>
            <a:r>
              <a:rPr lang="en-US" dirty="0"/>
              <a:t>Avg  Grade</a:t>
            </a:r>
          </a:p>
        </p:txBody>
      </p:sp>
    </p:spTree>
    <p:extLst>
      <p:ext uri="{BB962C8B-B14F-4D97-AF65-F5344CB8AC3E}">
        <p14:creationId xmlns:p14="http://schemas.microsoft.com/office/powerpoint/2010/main" val="638438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EE3B-E6F0-9947-CB5A-1E75EB9B83DD}"/>
              </a:ext>
            </a:extLst>
          </p:cNvPr>
          <p:cNvSpPr>
            <a:spLocks noGrp="1"/>
          </p:cNvSpPr>
          <p:nvPr>
            <p:ph type="title"/>
          </p:nvPr>
        </p:nvSpPr>
        <p:spPr>
          <a:xfrm>
            <a:off x="356190" y="225880"/>
            <a:ext cx="10515600" cy="1325563"/>
          </a:xfrm>
        </p:spPr>
        <p:txBody>
          <a:bodyPr>
            <a:normAutofit/>
          </a:bodyPr>
          <a:lstStyle/>
          <a:p>
            <a:r>
              <a:rPr lang="en-US" dirty="0"/>
              <a:t>Learning Assistants v. Teaching Assistants Ratings</a:t>
            </a:r>
          </a:p>
        </p:txBody>
      </p:sp>
      <p:pic>
        <p:nvPicPr>
          <p:cNvPr id="4" name="Picture 3">
            <a:extLst>
              <a:ext uri="{FF2B5EF4-FFF2-40B4-BE49-F238E27FC236}">
                <a16:creationId xmlns:a16="http://schemas.microsoft.com/office/drawing/2014/main" id="{AB70EB03-9B94-3E91-352F-76B177E179AB}"/>
              </a:ext>
            </a:extLst>
          </p:cNvPr>
          <p:cNvPicPr>
            <a:picLocks noChangeAspect="1"/>
          </p:cNvPicPr>
          <p:nvPr/>
        </p:nvPicPr>
        <p:blipFill>
          <a:blip r:embed="rId2"/>
          <a:stretch>
            <a:fillRect/>
          </a:stretch>
        </p:blipFill>
        <p:spPr>
          <a:xfrm>
            <a:off x="10732947" y="104416"/>
            <a:ext cx="1305681" cy="661128"/>
          </a:xfrm>
          <a:prstGeom prst="rect">
            <a:avLst/>
          </a:prstGeom>
        </p:spPr>
      </p:pic>
      <p:pic>
        <p:nvPicPr>
          <p:cNvPr id="5" name="Picture 4">
            <a:extLst>
              <a:ext uri="{FF2B5EF4-FFF2-40B4-BE49-F238E27FC236}">
                <a16:creationId xmlns:a16="http://schemas.microsoft.com/office/drawing/2014/main" id="{E2701D34-0A9D-9821-136F-5C1A9A2F8218}"/>
              </a:ext>
            </a:extLst>
          </p:cNvPr>
          <p:cNvPicPr>
            <a:picLocks noChangeAspect="1"/>
          </p:cNvPicPr>
          <p:nvPr/>
        </p:nvPicPr>
        <p:blipFill>
          <a:blip r:embed="rId3"/>
          <a:stretch>
            <a:fillRect/>
          </a:stretch>
        </p:blipFill>
        <p:spPr>
          <a:xfrm>
            <a:off x="1093307" y="6107528"/>
            <a:ext cx="1082823" cy="549806"/>
          </a:xfrm>
          <a:prstGeom prst="rect">
            <a:avLst/>
          </a:prstGeom>
        </p:spPr>
      </p:pic>
      <p:pic>
        <p:nvPicPr>
          <p:cNvPr id="6" name="Picture 5">
            <a:extLst>
              <a:ext uri="{FF2B5EF4-FFF2-40B4-BE49-F238E27FC236}">
                <a16:creationId xmlns:a16="http://schemas.microsoft.com/office/drawing/2014/main" id="{F1F44FCD-7AC0-0A5D-E7B3-B63BF81DA45E}"/>
              </a:ext>
            </a:extLst>
          </p:cNvPr>
          <p:cNvPicPr>
            <a:picLocks noChangeAspect="1"/>
          </p:cNvPicPr>
          <p:nvPr/>
        </p:nvPicPr>
        <p:blipFill>
          <a:blip r:embed="rId4"/>
          <a:stretch>
            <a:fillRect/>
          </a:stretch>
        </p:blipFill>
        <p:spPr>
          <a:xfrm>
            <a:off x="167911" y="5970201"/>
            <a:ext cx="824461" cy="824461"/>
          </a:xfrm>
          <a:prstGeom prst="rect">
            <a:avLst/>
          </a:prstGeom>
        </p:spPr>
      </p:pic>
      <p:pic>
        <p:nvPicPr>
          <p:cNvPr id="11" name="Picture 10" descr="A graph with blue and gray bars&#10;&#10;AI-generated content may be incorrect.">
            <a:extLst>
              <a:ext uri="{FF2B5EF4-FFF2-40B4-BE49-F238E27FC236}">
                <a16:creationId xmlns:a16="http://schemas.microsoft.com/office/drawing/2014/main" id="{5026EE75-F77D-1618-1EC4-29FBD56FA0D7}"/>
              </a:ext>
            </a:extLst>
          </p:cNvPr>
          <p:cNvPicPr>
            <a:picLocks noChangeAspect="1"/>
          </p:cNvPicPr>
          <p:nvPr/>
        </p:nvPicPr>
        <p:blipFill>
          <a:blip r:embed="rId5"/>
          <a:srcRect l="2416" t="6114"/>
          <a:stretch/>
        </p:blipFill>
        <p:spPr>
          <a:xfrm>
            <a:off x="2693581" y="1427760"/>
            <a:ext cx="8833810" cy="5065115"/>
          </a:xfrm>
          <a:prstGeom prst="rect">
            <a:avLst/>
          </a:prstGeom>
        </p:spPr>
      </p:pic>
      <p:sp>
        <p:nvSpPr>
          <p:cNvPr id="15" name="TextBox 14">
            <a:extLst>
              <a:ext uri="{FF2B5EF4-FFF2-40B4-BE49-F238E27FC236}">
                <a16:creationId xmlns:a16="http://schemas.microsoft.com/office/drawing/2014/main" id="{002DD46A-D27A-ED47-ED52-6C6390103C6D}"/>
              </a:ext>
            </a:extLst>
          </p:cNvPr>
          <p:cNvSpPr txBox="1"/>
          <p:nvPr/>
        </p:nvSpPr>
        <p:spPr>
          <a:xfrm>
            <a:off x="845283" y="5317830"/>
            <a:ext cx="3911009" cy="369332"/>
          </a:xfrm>
          <a:prstGeom prst="rect">
            <a:avLst/>
          </a:prstGeom>
          <a:solidFill>
            <a:schemeClr val="bg1"/>
          </a:solidFill>
        </p:spPr>
        <p:txBody>
          <a:bodyPr wrap="square">
            <a:spAutoFit/>
          </a:bodyPr>
          <a:lstStyle/>
          <a:p>
            <a:pPr algn="r"/>
            <a:r>
              <a:rPr lang="en-US" sz="1800" dirty="0">
                <a:effectLst/>
                <a:latin typeface="Times New Roman" panose="02020603050405020304" pitchFamily="18" charset="0"/>
                <a:ea typeface="Aptos" panose="020B0004020202020204" pitchFamily="34" charset="0"/>
              </a:rPr>
              <a:t>helpful for understanding math concepts</a:t>
            </a:r>
            <a:endParaRPr lang="en-US" dirty="0"/>
          </a:p>
        </p:txBody>
      </p:sp>
      <p:sp>
        <p:nvSpPr>
          <p:cNvPr id="17" name="TextBox 16">
            <a:extLst>
              <a:ext uri="{FF2B5EF4-FFF2-40B4-BE49-F238E27FC236}">
                <a16:creationId xmlns:a16="http://schemas.microsoft.com/office/drawing/2014/main" id="{7AF91953-B625-03AF-71D3-5722DEF836AE}"/>
              </a:ext>
            </a:extLst>
          </p:cNvPr>
          <p:cNvSpPr txBox="1"/>
          <p:nvPr/>
        </p:nvSpPr>
        <p:spPr>
          <a:xfrm>
            <a:off x="574151" y="4601847"/>
            <a:ext cx="4182141" cy="369332"/>
          </a:xfrm>
          <a:prstGeom prst="rect">
            <a:avLst/>
          </a:prstGeom>
          <a:solidFill>
            <a:schemeClr val="bg1"/>
          </a:solidFill>
        </p:spPr>
        <p:txBody>
          <a:bodyPr wrap="square">
            <a:spAutoFit/>
          </a:bodyPr>
          <a:lstStyle/>
          <a:p>
            <a:pPr algn="r"/>
            <a:r>
              <a:rPr lang="en-US" sz="1800" dirty="0">
                <a:effectLst/>
                <a:latin typeface="Times New Roman" panose="02020603050405020304" pitchFamily="18" charset="0"/>
                <a:ea typeface="Aptos" panose="020B0004020202020204" pitchFamily="34" charset="0"/>
              </a:rPr>
              <a:t>helpful for understanding task expectations</a:t>
            </a:r>
            <a:endParaRPr lang="en-US" dirty="0"/>
          </a:p>
        </p:txBody>
      </p:sp>
      <p:sp>
        <p:nvSpPr>
          <p:cNvPr id="19" name="TextBox 18">
            <a:extLst>
              <a:ext uri="{FF2B5EF4-FFF2-40B4-BE49-F238E27FC236}">
                <a16:creationId xmlns:a16="http://schemas.microsoft.com/office/drawing/2014/main" id="{458A9F9F-4BFD-D5A1-F374-B93088E9DE13}"/>
              </a:ext>
            </a:extLst>
          </p:cNvPr>
          <p:cNvSpPr txBox="1"/>
          <p:nvPr/>
        </p:nvSpPr>
        <p:spPr>
          <a:xfrm>
            <a:off x="304801" y="3745333"/>
            <a:ext cx="4451491" cy="646331"/>
          </a:xfrm>
          <a:prstGeom prst="rect">
            <a:avLst/>
          </a:prstGeom>
          <a:solidFill>
            <a:schemeClr val="bg1"/>
          </a:solidFill>
        </p:spPr>
        <p:txBody>
          <a:bodyPr wrap="square">
            <a:spAutoFit/>
          </a:bodyPr>
          <a:lstStyle/>
          <a:p>
            <a:pPr algn="r"/>
            <a:r>
              <a:rPr lang="en-US" dirty="0">
                <a:latin typeface="Times New Roman" panose="02020603050405020304" pitchFamily="18" charset="0"/>
                <a:ea typeface="Aptos" panose="020B0004020202020204" pitchFamily="34" charset="0"/>
              </a:rPr>
              <a:t>E</a:t>
            </a:r>
            <a:r>
              <a:rPr lang="en-US" sz="1800" dirty="0">
                <a:effectLst/>
                <a:latin typeface="Times New Roman" panose="02020603050405020304" pitchFamily="18" charset="0"/>
                <a:ea typeface="Aptos" panose="020B0004020202020204" pitchFamily="34" charset="0"/>
              </a:rPr>
              <a:t>xplained concepts/tasks in a way I can understand</a:t>
            </a:r>
            <a:endParaRPr lang="en-US" dirty="0"/>
          </a:p>
        </p:txBody>
      </p:sp>
      <p:sp>
        <p:nvSpPr>
          <p:cNvPr id="21" name="TextBox 20">
            <a:extLst>
              <a:ext uri="{FF2B5EF4-FFF2-40B4-BE49-F238E27FC236}">
                <a16:creationId xmlns:a16="http://schemas.microsoft.com/office/drawing/2014/main" id="{B6283A90-01CD-5BA8-6DFF-D7DBEF91D125}"/>
              </a:ext>
            </a:extLst>
          </p:cNvPr>
          <p:cNvSpPr txBox="1"/>
          <p:nvPr/>
        </p:nvSpPr>
        <p:spPr>
          <a:xfrm>
            <a:off x="1808378" y="3165818"/>
            <a:ext cx="2947914" cy="369332"/>
          </a:xfrm>
          <a:prstGeom prst="rect">
            <a:avLst/>
          </a:prstGeom>
          <a:solidFill>
            <a:schemeClr val="bg1"/>
          </a:solidFill>
        </p:spPr>
        <p:txBody>
          <a:bodyPr wrap="square">
            <a:spAutoFit/>
          </a:bodyPr>
          <a:lstStyle/>
          <a:p>
            <a:pPr algn="r"/>
            <a:r>
              <a:rPr lang="en-US" dirty="0">
                <a:latin typeface="Times New Roman" panose="02020603050405020304" pitchFamily="18" charset="0"/>
                <a:ea typeface="Aptos" panose="020B0004020202020204" pitchFamily="34" charset="0"/>
              </a:rPr>
              <a:t>U</a:t>
            </a:r>
            <a:r>
              <a:rPr lang="en-US" sz="1800" dirty="0">
                <a:effectLst/>
                <a:latin typeface="Times New Roman" panose="02020603050405020304" pitchFamily="18" charset="0"/>
                <a:ea typeface="Aptos" panose="020B0004020202020204" pitchFamily="34" charset="0"/>
              </a:rPr>
              <a:t>nderstands the content well</a:t>
            </a:r>
            <a:endParaRPr lang="en-US" dirty="0"/>
          </a:p>
        </p:txBody>
      </p:sp>
      <p:sp>
        <p:nvSpPr>
          <p:cNvPr id="23" name="TextBox 22">
            <a:extLst>
              <a:ext uri="{FF2B5EF4-FFF2-40B4-BE49-F238E27FC236}">
                <a16:creationId xmlns:a16="http://schemas.microsoft.com/office/drawing/2014/main" id="{18902031-08B6-CBAB-A317-29D6BD2A98A4}"/>
              </a:ext>
            </a:extLst>
          </p:cNvPr>
          <p:cNvSpPr txBox="1"/>
          <p:nvPr/>
        </p:nvSpPr>
        <p:spPr>
          <a:xfrm>
            <a:off x="297713" y="2273253"/>
            <a:ext cx="4458579" cy="646331"/>
          </a:xfrm>
          <a:prstGeom prst="rect">
            <a:avLst/>
          </a:prstGeom>
          <a:solidFill>
            <a:schemeClr val="bg1"/>
          </a:solidFill>
        </p:spPr>
        <p:txBody>
          <a:bodyPr wrap="square">
            <a:spAutoFit/>
          </a:bodyPr>
          <a:lstStyle/>
          <a:p>
            <a:pPr algn="r"/>
            <a:r>
              <a:rPr lang="en-US" sz="1800" dirty="0">
                <a:effectLst/>
                <a:latin typeface="Times New Roman" panose="02020603050405020304" pitchFamily="18" charset="0"/>
                <a:ea typeface="Aptos" panose="020B0004020202020204" pitchFamily="34" charset="0"/>
              </a:rPr>
              <a:t>*I would not have been able to do as well as I did without their support</a:t>
            </a:r>
            <a:endParaRPr lang="en-US" dirty="0"/>
          </a:p>
        </p:txBody>
      </p:sp>
      <p:sp>
        <p:nvSpPr>
          <p:cNvPr id="25" name="TextBox 24">
            <a:extLst>
              <a:ext uri="{FF2B5EF4-FFF2-40B4-BE49-F238E27FC236}">
                <a16:creationId xmlns:a16="http://schemas.microsoft.com/office/drawing/2014/main" id="{826DE1A4-1DE5-E5A2-536B-B569B7A20DC7}"/>
              </a:ext>
            </a:extLst>
          </p:cNvPr>
          <p:cNvSpPr txBox="1"/>
          <p:nvPr/>
        </p:nvSpPr>
        <p:spPr>
          <a:xfrm>
            <a:off x="737192" y="1681622"/>
            <a:ext cx="4019100" cy="369332"/>
          </a:xfrm>
          <a:prstGeom prst="rect">
            <a:avLst/>
          </a:prstGeom>
          <a:solidFill>
            <a:schemeClr val="bg1"/>
          </a:solidFill>
        </p:spPr>
        <p:txBody>
          <a:bodyPr wrap="square">
            <a:spAutoFit/>
          </a:bodyPr>
          <a:lstStyle/>
          <a:p>
            <a:pPr algn="r"/>
            <a:r>
              <a:rPr lang="en-US" sz="1800" dirty="0">
                <a:effectLst/>
                <a:latin typeface="Times New Roman" panose="02020603050405020304" pitchFamily="18" charset="0"/>
                <a:ea typeface="Aptos" panose="020B0004020202020204" pitchFamily="34" charset="0"/>
              </a:rPr>
              <a:t>I wish I had more time to meet with </a:t>
            </a:r>
            <a:r>
              <a:rPr lang="en-US" dirty="0">
                <a:latin typeface="Times New Roman" panose="02020603050405020304" pitchFamily="18" charset="0"/>
                <a:ea typeface="Aptos" panose="020B0004020202020204" pitchFamily="34" charset="0"/>
              </a:rPr>
              <a:t>them</a:t>
            </a:r>
            <a:endParaRPr lang="en-US" dirty="0"/>
          </a:p>
        </p:txBody>
      </p:sp>
      <p:sp>
        <p:nvSpPr>
          <p:cNvPr id="26" name="Rectangle 25">
            <a:extLst>
              <a:ext uri="{FF2B5EF4-FFF2-40B4-BE49-F238E27FC236}">
                <a16:creationId xmlns:a16="http://schemas.microsoft.com/office/drawing/2014/main" id="{FEC619DD-5022-5235-AA5A-B7B4301C44EA}"/>
              </a:ext>
            </a:extLst>
          </p:cNvPr>
          <p:cNvSpPr/>
          <p:nvPr/>
        </p:nvSpPr>
        <p:spPr>
          <a:xfrm>
            <a:off x="9838660" y="3693040"/>
            <a:ext cx="659219" cy="101910"/>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D46774B-4374-9722-2446-167CB714803F}"/>
              </a:ext>
            </a:extLst>
          </p:cNvPr>
          <p:cNvSpPr/>
          <p:nvPr/>
        </p:nvSpPr>
        <p:spPr>
          <a:xfrm>
            <a:off x="9838659" y="3444073"/>
            <a:ext cx="659219" cy="101910"/>
          </a:xfrm>
          <a:prstGeom prst="rect">
            <a:avLst/>
          </a:prstGeom>
          <a:solidFill>
            <a:srgbClr val="0E26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57DF1A3-4322-BD9F-BFFE-396CEF723548}"/>
              </a:ext>
            </a:extLst>
          </p:cNvPr>
          <p:cNvSpPr txBox="1"/>
          <p:nvPr/>
        </p:nvSpPr>
        <p:spPr>
          <a:xfrm>
            <a:off x="10497878" y="3350484"/>
            <a:ext cx="978196" cy="307777"/>
          </a:xfrm>
          <a:prstGeom prst="rect">
            <a:avLst/>
          </a:prstGeom>
          <a:solidFill>
            <a:schemeClr val="bg1"/>
          </a:solidFill>
        </p:spPr>
        <p:txBody>
          <a:bodyPr wrap="square" rtlCol="0">
            <a:spAutoFit/>
          </a:bodyPr>
          <a:lstStyle/>
          <a:p>
            <a:r>
              <a:rPr lang="en-US" sz="1400" dirty="0"/>
              <a:t>p &lt; .05 </a:t>
            </a:r>
          </a:p>
        </p:txBody>
      </p:sp>
      <p:sp>
        <p:nvSpPr>
          <p:cNvPr id="29" name="TextBox 28">
            <a:extLst>
              <a:ext uri="{FF2B5EF4-FFF2-40B4-BE49-F238E27FC236}">
                <a16:creationId xmlns:a16="http://schemas.microsoft.com/office/drawing/2014/main" id="{9727C2A0-3A51-85E2-5188-4C1A59030EFF}"/>
              </a:ext>
            </a:extLst>
          </p:cNvPr>
          <p:cNvSpPr txBox="1"/>
          <p:nvPr/>
        </p:nvSpPr>
        <p:spPr>
          <a:xfrm>
            <a:off x="10523537" y="3582787"/>
            <a:ext cx="978196" cy="307777"/>
          </a:xfrm>
          <a:prstGeom prst="rect">
            <a:avLst/>
          </a:prstGeom>
          <a:solidFill>
            <a:schemeClr val="bg1"/>
          </a:solidFill>
        </p:spPr>
        <p:txBody>
          <a:bodyPr wrap="square" rtlCol="0">
            <a:spAutoFit/>
          </a:bodyPr>
          <a:lstStyle/>
          <a:p>
            <a:r>
              <a:rPr lang="en-US" sz="1400" dirty="0"/>
              <a:t>p &gt; .05 </a:t>
            </a:r>
          </a:p>
        </p:txBody>
      </p:sp>
      <p:sp>
        <p:nvSpPr>
          <p:cNvPr id="31" name="TextBox 30">
            <a:extLst>
              <a:ext uri="{FF2B5EF4-FFF2-40B4-BE49-F238E27FC236}">
                <a16:creationId xmlns:a16="http://schemas.microsoft.com/office/drawing/2014/main" id="{8D7092EC-905D-9CE5-D91F-CCDE661031D6}"/>
              </a:ext>
            </a:extLst>
          </p:cNvPr>
          <p:cNvSpPr txBox="1"/>
          <p:nvPr/>
        </p:nvSpPr>
        <p:spPr>
          <a:xfrm>
            <a:off x="8638951" y="1070974"/>
            <a:ext cx="2511057" cy="369332"/>
          </a:xfrm>
          <a:prstGeom prst="rect">
            <a:avLst/>
          </a:prstGeom>
          <a:noFill/>
        </p:spPr>
        <p:txBody>
          <a:bodyPr wrap="square">
            <a:spAutoFit/>
          </a:bodyPr>
          <a:lstStyle/>
          <a:p>
            <a:r>
              <a:rPr lang="en-US" dirty="0"/>
              <a:t>+ higher ratings for LAs</a:t>
            </a:r>
          </a:p>
        </p:txBody>
      </p:sp>
      <p:sp>
        <p:nvSpPr>
          <p:cNvPr id="32" name="TextBox 31">
            <a:extLst>
              <a:ext uri="{FF2B5EF4-FFF2-40B4-BE49-F238E27FC236}">
                <a16:creationId xmlns:a16="http://schemas.microsoft.com/office/drawing/2014/main" id="{04E1D549-14A0-9E44-31C5-0921570D7D34}"/>
              </a:ext>
            </a:extLst>
          </p:cNvPr>
          <p:cNvSpPr txBox="1"/>
          <p:nvPr/>
        </p:nvSpPr>
        <p:spPr>
          <a:xfrm>
            <a:off x="5472293" y="1070974"/>
            <a:ext cx="2511057" cy="369332"/>
          </a:xfrm>
          <a:prstGeom prst="rect">
            <a:avLst/>
          </a:prstGeom>
          <a:noFill/>
        </p:spPr>
        <p:txBody>
          <a:bodyPr wrap="square">
            <a:spAutoFit/>
          </a:bodyPr>
          <a:lstStyle/>
          <a:p>
            <a:r>
              <a:rPr lang="en-US" dirty="0"/>
              <a:t>- higher ratings for TAs</a:t>
            </a:r>
          </a:p>
        </p:txBody>
      </p:sp>
    </p:spTree>
    <p:extLst>
      <p:ext uri="{BB962C8B-B14F-4D97-AF65-F5344CB8AC3E}">
        <p14:creationId xmlns:p14="http://schemas.microsoft.com/office/powerpoint/2010/main" val="3919119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5B6452-DD50-2AC3-EB07-59473E2A4883}"/>
              </a:ext>
            </a:extLst>
          </p:cNvPr>
          <p:cNvPicPr>
            <a:picLocks noChangeAspect="1"/>
          </p:cNvPicPr>
          <p:nvPr/>
        </p:nvPicPr>
        <p:blipFill>
          <a:blip r:embed="rId2"/>
          <a:stretch>
            <a:fillRect/>
          </a:stretch>
        </p:blipFill>
        <p:spPr>
          <a:xfrm>
            <a:off x="9381415" y="104416"/>
            <a:ext cx="2657214" cy="1345474"/>
          </a:xfrm>
          <a:prstGeom prst="rect">
            <a:avLst/>
          </a:prstGeom>
        </p:spPr>
      </p:pic>
      <p:sp>
        <p:nvSpPr>
          <p:cNvPr id="7" name="TextBox 6">
            <a:extLst>
              <a:ext uri="{FF2B5EF4-FFF2-40B4-BE49-F238E27FC236}">
                <a16:creationId xmlns:a16="http://schemas.microsoft.com/office/drawing/2014/main" id="{D3D9A6D6-4039-F3EF-7370-92CC60314C17}"/>
              </a:ext>
            </a:extLst>
          </p:cNvPr>
          <p:cNvSpPr txBox="1"/>
          <p:nvPr/>
        </p:nvSpPr>
        <p:spPr>
          <a:xfrm>
            <a:off x="360838" y="116576"/>
            <a:ext cx="9923318" cy="892552"/>
          </a:xfrm>
          <a:prstGeom prst="rect">
            <a:avLst/>
          </a:prstGeom>
          <a:noFill/>
        </p:spPr>
        <p:txBody>
          <a:bodyPr wrap="square">
            <a:spAutoFit/>
          </a:bodyPr>
          <a:lstStyle/>
          <a:p>
            <a:r>
              <a:rPr lang="en-US" sz="5200" b="1" dirty="0">
                <a:solidFill>
                  <a:srgbClr val="DAAD27"/>
                </a:solidFill>
                <a:latin typeface="DIN Alternate" panose="020B0500000000000000" pitchFamily="34" charset="77"/>
              </a:rPr>
              <a:t>Assessment Summary</a:t>
            </a:r>
          </a:p>
        </p:txBody>
      </p:sp>
      <p:pic>
        <p:nvPicPr>
          <p:cNvPr id="3" name="Picture 2">
            <a:extLst>
              <a:ext uri="{FF2B5EF4-FFF2-40B4-BE49-F238E27FC236}">
                <a16:creationId xmlns:a16="http://schemas.microsoft.com/office/drawing/2014/main" id="{29B35926-823B-B352-5CD1-308099B84BD2}"/>
              </a:ext>
            </a:extLst>
          </p:cNvPr>
          <p:cNvPicPr>
            <a:picLocks noChangeAspect="1"/>
          </p:cNvPicPr>
          <p:nvPr/>
        </p:nvPicPr>
        <p:blipFill>
          <a:blip r:embed="rId3"/>
          <a:stretch>
            <a:fillRect/>
          </a:stretch>
        </p:blipFill>
        <p:spPr>
          <a:xfrm>
            <a:off x="9847999" y="5482456"/>
            <a:ext cx="2344001" cy="1190171"/>
          </a:xfrm>
          <a:prstGeom prst="rect">
            <a:avLst/>
          </a:prstGeom>
        </p:spPr>
      </p:pic>
      <p:pic>
        <p:nvPicPr>
          <p:cNvPr id="5" name="Picture 4">
            <a:extLst>
              <a:ext uri="{FF2B5EF4-FFF2-40B4-BE49-F238E27FC236}">
                <a16:creationId xmlns:a16="http://schemas.microsoft.com/office/drawing/2014/main" id="{91B3B880-432A-07A7-FAE4-952FE9BF0F93}"/>
              </a:ext>
            </a:extLst>
          </p:cNvPr>
          <p:cNvPicPr>
            <a:picLocks noChangeAspect="1"/>
          </p:cNvPicPr>
          <p:nvPr/>
        </p:nvPicPr>
        <p:blipFill>
          <a:blip r:embed="rId4"/>
          <a:stretch>
            <a:fillRect/>
          </a:stretch>
        </p:blipFill>
        <p:spPr>
          <a:xfrm>
            <a:off x="167911" y="5059096"/>
            <a:ext cx="1644559" cy="1644559"/>
          </a:xfrm>
          <a:prstGeom prst="rect">
            <a:avLst/>
          </a:prstGeom>
        </p:spPr>
      </p:pic>
      <p:sp>
        <p:nvSpPr>
          <p:cNvPr id="2" name="TextBox 1">
            <a:extLst>
              <a:ext uri="{FF2B5EF4-FFF2-40B4-BE49-F238E27FC236}">
                <a16:creationId xmlns:a16="http://schemas.microsoft.com/office/drawing/2014/main" id="{6BEE73F4-06FE-8437-29F5-68FFDE8BB402}"/>
              </a:ext>
            </a:extLst>
          </p:cNvPr>
          <p:cNvSpPr txBox="1"/>
          <p:nvPr/>
        </p:nvSpPr>
        <p:spPr>
          <a:xfrm>
            <a:off x="6096000" y="2290226"/>
            <a:ext cx="4717466" cy="1077218"/>
          </a:xfrm>
          <a:prstGeom prst="rect">
            <a:avLst/>
          </a:prstGeom>
          <a:noFill/>
        </p:spPr>
        <p:txBody>
          <a:bodyPr wrap="square">
            <a:spAutoFit/>
          </a:bodyPr>
          <a:lstStyle/>
          <a:p>
            <a:r>
              <a:rPr lang="en-US" sz="3200" b="1" i="1" dirty="0">
                <a:solidFill>
                  <a:srgbClr val="0F2C52"/>
                </a:solidFill>
                <a:latin typeface="DIN Alternate" panose="020B0500000000000000" pitchFamily="34" charset="77"/>
              </a:rPr>
              <a:t>Mini Lectures, Projects</a:t>
            </a:r>
          </a:p>
          <a:p>
            <a:endParaRPr lang="en-US" sz="3200" b="1" i="1" dirty="0">
              <a:solidFill>
                <a:srgbClr val="0F2C52"/>
              </a:solidFill>
              <a:latin typeface="DIN Alternate" panose="020B0500000000000000" pitchFamily="34" charset="77"/>
            </a:endParaRPr>
          </a:p>
        </p:txBody>
      </p:sp>
      <p:sp>
        <p:nvSpPr>
          <p:cNvPr id="11" name="TextBox 10">
            <a:extLst>
              <a:ext uri="{FF2B5EF4-FFF2-40B4-BE49-F238E27FC236}">
                <a16:creationId xmlns:a16="http://schemas.microsoft.com/office/drawing/2014/main" id="{04C3BDFD-2B24-6621-9327-DD3532B3E69C}"/>
              </a:ext>
            </a:extLst>
          </p:cNvPr>
          <p:cNvSpPr txBox="1"/>
          <p:nvPr/>
        </p:nvSpPr>
        <p:spPr>
          <a:xfrm>
            <a:off x="6096000" y="3635340"/>
            <a:ext cx="6258669" cy="1569660"/>
          </a:xfrm>
          <a:prstGeom prst="rect">
            <a:avLst/>
          </a:prstGeom>
          <a:noFill/>
        </p:spPr>
        <p:txBody>
          <a:bodyPr wrap="square">
            <a:spAutoFit/>
          </a:bodyPr>
          <a:lstStyle/>
          <a:p>
            <a:r>
              <a:rPr lang="en-US" sz="3200" b="1" i="1" dirty="0">
                <a:solidFill>
                  <a:srgbClr val="0F2C52"/>
                </a:solidFill>
                <a:latin typeface="DIN Alternate" panose="020B0500000000000000" pitchFamily="34" charset="77"/>
              </a:rPr>
              <a:t>Support systems within the course positively impact student learning experiences.</a:t>
            </a:r>
          </a:p>
        </p:txBody>
      </p:sp>
      <p:sp>
        <p:nvSpPr>
          <p:cNvPr id="16" name="TextBox 15">
            <a:extLst>
              <a:ext uri="{FF2B5EF4-FFF2-40B4-BE49-F238E27FC236}">
                <a16:creationId xmlns:a16="http://schemas.microsoft.com/office/drawing/2014/main" id="{2A3CEF83-AE92-4BB9-344A-3FD381F21A19}"/>
              </a:ext>
            </a:extLst>
          </p:cNvPr>
          <p:cNvSpPr txBox="1"/>
          <p:nvPr/>
        </p:nvSpPr>
        <p:spPr>
          <a:xfrm>
            <a:off x="250398" y="1726723"/>
            <a:ext cx="5490968" cy="1077218"/>
          </a:xfrm>
          <a:prstGeom prst="rect">
            <a:avLst/>
          </a:prstGeom>
          <a:noFill/>
        </p:spPr>
        <p:txBody>
          <a:bodyPr wrap="square">
            <a:spAutoFit/>
          </a:bodyPr>
          <a:lstStyle/>
          <a:p>
            <a:pPr marL="457200" indent="-457200">
              <a:buFont typeface="Wingdings" pitchFamily="2" charset="2"/>
              <a:buChar char="Ø"/>
            </a:pPr>
            <a:r>
              <a:rPr lang="en-US" sz="3200" b="1" dirty="0">
                <a:solidFill>
                  <a:srgbClr val="0F2C52"/>
                </a:solidFill>
                <a:latin typeface="DIN Alternate" panose="020B0500000000000000" pitchFamily="34" charset="77"/>
              </a:rPr>
              <a:t>High Satisfaction Levels: </a:t>
            </a:r>
            <a:r>
              <a:rPr lang="en-US" sz="3200" b="1" i="1" dirty="0">
                <a:solidFill>
                  <a:srgbClr val="DAAD27"/>
                </a:solidFill>
                <a:latin typeface="DIN Alternate" panose="020B0500000000000000" pitchFamily="34" charset="77"/>
              </a:rPr>
              <a:t>Course Elements </a:t>
            </a:r>
          </a:p>
        </p:txBody>
      </p:sp>
      <p:sp>
        <p:nvSpPr>
          <p:cNvPr id="8" name="TextBox 7">
            <a:extLst>
              <a:ext uri="{FF2B5EF4-FFF2-40B4-BE49-F238E27FC236}">
                <a16:creationId xmlns:a16="http://schemas.microsoft.com/office/drawing/2014/main" id="{96A32AD9-4AD0-B6AB-32A8-0C2A3B80D9B1}"/>
              </a:ext>
            </a:extLst>
          </p:cNvPr>
          <p:cNvSpPr txBox="1"/>
          <p:nvPr/>
        </p:nvSpPr>
        <p:spPr>
          <a:xfrm>
            <a:off x="250398" y="3167352"/>
            <a:ext cx="5046221" cy="1569660"/>
          </a:xfrm>
          <a:prstGeom prst="rect">
            <a:avLst/>
          </a:prstGeom>
          <a:noFill/>
        </p:spPr>
        <p:txBody>
          <a:bodyPr wrap="square">
            <a:spAutoFit/>
          </a:bodyPr>
          <a:lstStyle/>
          <a:p>
            <a:pPr marL="457200" indent="-457200">
              <a:buFont typeface="Wingdings" pitchFamily="2" charset="2"/>
              <a:buChar char="Ø"/>
            </a:pPr>
            <a:r>
              <a:rPr lang="en-US" sz="3200" b="1" dirty="0">
                <a:solidFill>
                  <a:srgbClr val="0F2C52"/>
                </a:solidFill>
                <a:latin typeface="DIN Alternate" panose="020B0500000000000000" pitchFamily="34" charset="77"/>
              </a:rPr>
              <a:t>Learning Assistants: </a:t>
            </a:r>
            <a:r>
              <a:rPr lang="en-US" sz="3200" b="1" i="1" dirty="0">
                <a:solidFill>
                  <a:srgbClr val="DAAD27"/>
                </a:solidFill>
                <a:latin typeface="DIN Alternate" panose="020B0500000000000000" pitchFamily="34" charset="77"/>
              </a:rPr>
              <a:t>Recognized as valuable resources </a:t>
            </a:r>
          </a:p>
        </p:txBody>
      </p:sp>
      <p:sp>
        <p:nvSpPr>
          <p:cNvPr id="15" name="Star: 5 Points 19">
            <a:extLst>
              <a:ext uri="{FF2B5EF4-FFF2-40B4-BE49-F238E27FC236}">
                <a16:creationId xmlns:a16="http://schemas.microsoft.com/office/drawing/2014/main" id="{1AAA8335-ACFE-B5EF-5ED5-5E41792B79FB}"/>
              </a:ext>
            </a:extLst>
          </p:cNvPr>
          <p:cNvSpPr/>
          <p:nvPr/>
        </p:nvSpPr>
        <p:spPr>
          <a:xfrm>
            <a:off x="5455108" y="2324680"/>
            <a:ext cx="572516" cy="504155"/>
          </a:xfrm>
          <a:prstGeom prst="star5">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ar: 5 Points 19">
            <a:extLst>
              <a:ext uri="{FF2B5EF4-FFF2-40B4-BE49-F238E27FC236}">
                <a16:creationId xmlns:a16="http://schemas.microsoft.com/office/drawing/2014/main" id="{6090E42D-ECA7-62B1-C77E-3CADAE277F17}"/>
              </a:ext>
            </a:extLst>
          </p:cNvPr>
          <p:cNvSpPr/>
          <p:nvPr/>
        </p:nvSpPr>
        <p:spPr>
          <a:xfrm>
            <a:off x="5455108" y="3700104"/>
            <a:ext cx="572516" cy="504155"/>
          </a:xfrm>
          <a:prstGeom prst="star5">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5314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5B6452-DD50-2AC3-EB07-59473E2A4883}"/>
              </a:ext>
            </a:extLst>
          </p:cNvPr>
          <p:cNvPicPr>
            <a:picLocks noChangeAspect="1"/>
          </p:cNvPicPr>
          <p:nvPr/>
        </p:nvPicPr>
        <p:blipFill>
          <a:blip r:embed="rId2"/>
          <a:stretch>
            <a:fillRect/>
          </a:stretch>
        </p:blipFill>
        <p:spPr>
          <a:xfrm>
            <a:off x="10164725" y="104416"/>
            <a:ext cx="1873903" cy="948846"/>
          </a:xfrm>
          <a:prstGeom prst="rect">
            <a:avLst/>
          </a:prstGeom>
        </p:spPr>
      </p:pic>
      <p:sp>
        <p:nvSpPr>
          <p:cNvPr id="7" name="TextBox 6">
            <a:extLst>
              <a:ext uri="{FF2B5EF4-FFF2-40B4-BE49-F238E27FC236}">
                <a16:creationId xmlns:a16="http://schemas.microsoft.com/office/drawing/2014/main" id="{D3D9A6D6-4039-F3EF-7370-92CC60314C17}"/>
              </a:ext>
            </a:extLst>
          </p:cNvPr>
          <p:cNvSpPr txBox="1"/>
          <p:nvPr/>
        </p:nvSpPr>
        <p:spPr>
          <a:xfrm>
            <a:off x="360838" y="116576"/>
            <a:ext cx="9923318" cy="892552"/>
          </a:xfrm>
          <a:prstGeom prst="rect">
            <a:avLst/>
          </a:prstGeom>
          <a:noFill/>
        </p:spPr>
        <p:txBody>
          <a:bodyPr wrap="square">
            <a:spAutoFit/>
          </a:bodyPr>
          <a:lstStyle/>
          <a:p>
            <a:r>
              <a:rPr lang="en-US" sz="5200" b="1" dirty="0">
                <a:solidFill>
                  <a:srgbClr val="DAAD27"/>
                </a:solidFill>
                <a:latin typeface="DIN Alternate" panose="020B0500000000000000" pitchFamily="34" charset="77"/>
              </a:rPr>
              <a:t>Summary</a:t>
            </a:r>
          </a:p>
        </p:txBody>
      </p:sp>
      <p:pic>
        <p:nvPicPr>
          <p:cNvPr id="3" name="Picture 2">
            <a:extLst>
              <a:ext uri="{FF2B5EF4-FFF2-40B4-BE49-F238E27FC236}">
                <a16:creationId xmlns:a16="http://schemas.microsoft.com/office/drawing/2014/main" id="{29B35926-823B-B352-5CD1-308099B84BD2}"/>
              </a:ext>
            </a:extLst>
          </p:cNvPr>
          <p:cNvPicPr>
            <a:picLocks noChangeAspect="1"/>
          </p:cNvPicPr>
          <p:nvPr/>
        </p:nvPicPr>
        <p:blipFill>
          <a:blip r:embed="rId3"/>
          <a:stretch>
            <a:fillRect/>
          </a:stretch>
        </p:blipFill>
        <p:spPr>
          <a:xfrm>
            <a:off x="10547441" y="5927767"/>
            <a:ext cx="1644559" cy="835028"/>
          </a:xfrm>
          <a:prstGeom prst="rect">
            <a:avLst/>
          </a:prstGeom>
        </p:spPr>
      </p:pic>
      <p:pic>
        <p:nvPicPr>
          <p:cNvPr id="5" name="Picture 4">
            <a:extLst>
              <a:ext uri="{FF2B5EF4-FFF2-40B4-BE49-F238E27FC236}">
                <a16:creationId xmlns:a16="http://schemas.microsoft.com/office/drawing/2014/main" id="{91B3B880-432A-07A7-FAE4-952FE9BF0F93}"/>
              </a:ext>
            </a:extLst>
          </p:cNvPr>
          <p:cNvPicPr>
            <a:picLocks noChangeAspect="1"/>
          </p:cNvPicPr>
          <p:nvPr/>
        </p:nvPicPr>
        <p:blipFill>
          <a:blip r:embed="rId4"/>
          <a:stretch>
            <a:fillRect/>
          </a:stretch>
        </p:blipFill>
        <p:spPr>
          <a:xfrm>
            <a:off x="167911" y="5538184"/>
            <a:ext cx="1165471" cy="1165471"/>
          </a:xfrm>
          <a:prstGeom prst="rect">
            <a:avLst/>
          </a:prstGeom>
        </p:spPr>
      </p:pic>
      <p:sp>
        <p:nvSpPr>
          <p:cNvPr id="2" name="TextBox 1">
            <a:extLst>
              <a:ext uri="{FF2B5EF4-FFF2-40B4-BE49-F238E27FC236}">
                <a16:creationId xmlns:a16="http://schemas.microsoft.com/office/drawing/2014/main" id="{6BEE73F4-06FE-8437-29F5-68FFDE8BB402}"/>
              </a:ext>
            </a:extLst>
          </p:cNvPr>
          <p:cNvSpPr txBox="1"/>
          <p:nvPr/>
        </p:nvSpPr>
        <p:spPr>
          <a:xfrm>
            <a:off x="463988" y="1099692"/>
            <a:ext cx="4858509" cy="1508105"/>
          </a:xfrm>
          <a:prstGeom prst="rect">
            <a:avLst/>
          </a:prstGeom>
          <a:noFill/>
        </p:spPr>
        <p:txBody>
          <a:bodyPr wrap="square">
            <a:spAutoFit/>
          </a:bodyPr>
          <a:lstStyle/>
          <a:p>
            <a:pPr algn="r"/>
            <a:r>
              <a:rPr lang="en-US" sz="2800" b="1" i="1" dirty="0">
                <a:solidFill>
                  <a:srgbClr val="0F2C52"/>
                </a:solidFill>
                <a:latin typeface="DIN Alternate" panose="020B0500000000000000" pitchFamily="34" charset="77"/>
              </a:rPr>
              <a:t>Background factors influenced calculus grade.</a:t>
            </a:r>
            <a:r>
              <a:rPr lang="en-US" sz="3200" b="1" i="1" dirty="0">
                <a:solidFill>
                  <a:srgbClr val="0F2C52"/>
                </a:solidFill>
                <a:latin typeface="DIN Alternate" panose="020B0500000000000000" pitchFamily="34" charset="77"/>
              </a:rPr>
              <a:t> </a:t>
            </a:r>
          </a:p>
          <a:p>
            <a:endParaRPr lang="en-US" sz="3200" b="1" i="1" dirty="0">
              <a:solidFill>
                <a:srgbClr val="0F2C52"/>
              </a:solidFill>
              <a:latin typeface="DIN Alternate" panose="020B0500000000000000" pitchFamily="34" charset="77"/>
            </a:endParaRPr>
          </a:p>
        </p:txBody>
      </p:sp>
      <p:sp>
        <p:nvSpPr>
          <p:cNvPr id="11" name="TextBox 10">
            <a:extLst>
              <a:ext uri="{FF2B5EF4-FFF2-40B4-BE49-F238E27FC236}">
                <a16:creationId xmlns:a16="http://schemas.microsoft.com/office/drawing/2014/main" id="{04C3BDFD-2B24-6621-9327-DD3532B3E69C}"/>
              </a:ext>
            </a:extLst>
          </p:cNvPr>
          <p:cNvSpPr txBox="1"/>
          <p:nvPr/>
        </p:nvSpPr>
        <p:spPr>
          <a:xfrm>
            <a:off x="951793" y="2586563"/>
            <a:ext cx="4255580" cy="1384995"/>
          </a:xfrm>
          <a:prstGeom prst="rect">
            <a:avLst/>
          </a:prstGeom>
          <a:noFill/>
        </p:spPr>
        <p:txBody>
          <a:bodyPr wrap="square">
            <a:spAutoFit/>
          </a:bodyPr>
          <a:lstStyle/>
          <a:p>
            <a:pPr algn="r"/>
            <a:r>
              <a:rPr lang="en-US" sz="2800" b="1" i="1" dirty="0">
                <a:solidFill>
                  <a:srgbClr val="0F2C52"/>
                </a:solidFill>
                <a:latin typeface="DIN Alternate" panose="020B0500000000000000" pitchFamily="34" charset="77"/>
              </a:rPr>
              <a:t>Math interest and  self concept influence course grade. </a:t>
            </a:r>
          </a:p>
        </p:txBody>
      </p:sp>
      <p:sp>
        <p:nvSpPr>
          <p:cNvPr id="9" name="Freeform: Shape 3">
            <a:extLst>
              <a:ext uri="{FF2B5EF4-FFF2-40B4-BE49-F238E27FC236}">
                <a16:creationId xmlns:a16="http://schemas.microsoft.com/office/drawing/2014/main" id="{88EB41EB-A662-256B-BF39-43FCF959B4E5}"/>
              </a:ext>
            </a:extLst>
          </p:cNvPr>
          <p:cNvSpPr/>
          <p:nvPr/>
        </p:nvSpPr>
        <p:spPr>
          <a:xfrm>
            <a:off x="5291828" y="977220"/>
            <a:ext cx="1577677" cy="1411605"/>
          </a:xfrm>
          <a:custGeom>
            <a:avLst/>
            <a:gdLst/>
            <a:ahLst/>
            <a:cxnLst>
              <a:cxn ang="3cd4">
                <a:pos x="hc" y="t"/>
              </a:cxn>
              <a:cxn ang="cd2">
                <a:pos x="l" y="vc"/>
              </a:cxn>
              <a:cxn ang="cd4">
                <a:pos x="hc" y="b"/>
              </a:cxn>
              <a:cxn ang="0">
                <a:pos x="r" y="vc"/>
              </a:cxn>
            </a:cxnLst>
            <a:rect l="l" t="t" r="r" b="b"/>
            <a:pathLst>
              <a:path w="1939" h="1735">
                <a:moveTo>
                  <a:pt x="1912" y="969"/>
                </a:moveTo>
                <a:lnTo>
                  <a:pt x="1529" y="1632"/>
                </a:lnTo>
                <a:cubicBezTo>
                  <a:pt x="1492" y="1695"/>
                  <a:pt x="1425" y="1735"/>
                  <a:pt x="1353" y="1735"/>
                </a:cubicBezTo>
                <a:lnTo>
                  <a:pt x="587" y="1735"/>
                </a:lnTo>
                <a:cubicBezTo>
                  <a:pt x="514" y="1735"/>
                  <a:pt x="446" y="1695"/>
                  <a:pt x="411" y="1632"/>
                </a:cubicBezTo>
                <a:lnTo>
                  <a:pt x="28" y="969"/>
                </a:lnTo>
                <a:cubicBezTo>
                  <a:pt x="-9" y="907"/>
                  <a:pt x="-9" y="828"/>
                  <a:pt x="28" y="766"/>
                </a:cubicBezTo>
                <a:lnTo>
                  <a:pt x="411" y="103"/>
                </a:lnTo>
                <a:cubicBezTo>
                  <a:pt x="446" y="39"/>
                  <a:pt x="514" y="0"/>
                  <a:pt x="587" y="0"/>
                </a:cubicBezTo>
                <a:lnTo>
                  <a:pt x="1353" y="0"/>
                </a:lnTo>
                <a:cubicBezTo>
                  <a:pt x="1425" y="0"/>
                  <a:pt x="1492" y="39"/>
                  <a:pt x="1529" y="103"/>
                </a:cubicBezTo>
                <a:lnTo>
                  <a:pt x="1912" y="766"/>
                </a:lnTo>
                <a:cubicBezTo>
                  <a:pt x="1949" y="828"/>
                  <a:pt x="1949" y="907"/>
                  <a:pt x="1912" y="969"/>
                </a:cubicBezTo>
                <a:close/>
              </a:path>
            </a:pathLst>
          </a:custGeom>
          <a:solidFill>
            <a:schemeClr val="accent1"/>
          </a:solidFill>
          <a:ln cap="flat">
            <a:noFill/>
            <a:prstDash val="solid"/>
          </a:ln>
        </p:spPr>
        <p:txBody>
          <a:bodyPr vert="horz" wrap="none" lIns="45000" tIns="22500" rIns="45000" bIns="22500" anchor="ctr" anchorCtr="1" compatLnSpc="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sz="900" b="0" i="0" u="none" strike="noStrike" kern="1200">
              <a:ln>
                <a:noFill/>
              </a:ln>
              <a:latin typeface="Poppins" panose="00000500000000000000" pitchFamily="2" charset="0"/>
              <a:ea typeface="Microsoft YaHei" pitchFamily="2"/>
              <a:cs typeface="Lucida Sans" pitchFamily="2"/>
            </a:endParaRPr>
          </a:p>
        </p:txBody>
      </p:sp>
      <p:pic>
        <p:nvPicPr>
          <p:cNvPr id="10" name="Graphic 9" descr="School boy outline">
            <a:extLst>
              <a:ext uri="{FF2B5EF4-FFF2-40B4-BE49-F238E27FC236}">
                <a16:creationId xmlns:a16="http://schemas.microsoft.com/office/drawing/2014/main" id="{18AE812B-AA46-4D1B-5B6A-DF4962C659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29956" y="1190721"/>
            <a:ext cx="914400" cy="914400"/>
          </a:xfrm>
          <a:prstGeom prst="rect">
            <a:avLst/>
          </a:prstGeom>
        </p:spPr>
      </p:pic>
      <p:sp>
        <p:nvSpPr>
          <p:cNvPr id="15" name="Freeform: Shape 5">
            <a:extLst>
              <a:ext uri="{FF2B5EF4-FFF2-40B4-BE49-F238E27FC236}">
                <a16:creationId xmlns:a16="http://schemas.microsoft.com/office/drawing/2014/main" id="{3BCA6581-26FC-6680-03BE-46DD7342ECFC}"/>
              </a:ext>
            </a:extLst>
          </p:cNvPr>
          <p:cNvSpPr/>
          <p:nvPr/>
        </p:nvSpPr>
        <p:spPr>
          <a:xfrm>
            <a:off x="5291828" y="2723197"/>
            <a:ext cx="1577677" cy="1411605"/>
          </a:xfrm>
          <a:custGeom>
            <a:avLst/>
            <a:gdLst/>
            <a:ahLst/>
            <a:cxnLst>
              <a:cxn ang="3cd4">
                <a:pos x="hc" y="t"/>
              </a:cxn>
              <a:cxn ang="cd2">
                <a:pos x="l" y="vc"/>
              </a:cxn>
              <a:cxn ang="cd4">
                <a:pos x="hc" y="b"/>
              </a:cxn>
              <a:cxn ang="0">
                <a:pos x="r" y="vc"/>
              </a:cxn>
            </a:cxnLst>
            <a:rect l="l" t="t" r="r" b="b"/>
            <a:pathLst>
              <a:path w="1939" h="1735">
                <a:moveTo>
                  <a:pt x="1912" y="969"/>
                </a:moveTo>
                <a:lnTo>
                  <a:pt x="1529" y="1632"/>
                </a:lnTo>
                <a:cubicBezTo>
                  <a:pt x="1492" y="1695"/>
                  <a:pt x="1425" y="1735"/>
                  <a:pt x="1353" y="1735"/>
                </a:cubicBezTo>
                <a:lnTo>
                  <a:pt x="587" y="1735"/>
                </a:lnTo>
                <a:cubicBezTo>
                  <a:pt x="514" y="1735"/>
                  <a:pt x="446" y="1695"/>
                  <a:pt x="411" y="1632"/>
                </a:cubicBezTo>
                <a:lnTo>
                  <a:pt x="28" y="969"/>
                </a:lnTo>
                <a:cubicBezTo>
                  <a:pt x="-9" y="907"/>
                  <a:pt x="-9" y="828"/>
                  <a:pt x="28" y="766"/>
                </a:cubicBezTo>
                <a:lnTo>
                  <a:pt x="411" y="103"/>
                </a:lnTo>
                <a:cubicBezTo>
                  <a:pt x="446" y="39"/>
                  <a:pt x="514" y="0"/>
                  <a:pt x="587" y="0"/>
                </a:cubicBezTo>
                <a:lnTo>
                  <a:pt x="1353" y="0"/>
                </a:lnTo>
                <a:cubicBezTo>
                  <a:pt x="1425" y="0"/>
                  <a:pt x="1492" y="39"/>
                  <a:pt x="1529" y="103"/>
                </a:cubicBezTo>
                <a:lnTo>
                  <a:pt x="1912" y="766"/>
                </a:lnTo>
                <a:cubicBezTo>
                  <a:pt x="1949" y="828"/>
                  <a:pt x="1949" y="907"/>
                  <a:pt x="1912" y="969"/>
                </a:cubicBezTo>
                <a:close/>
              </a:path>
            </a:pathLst>
          </a:custGeom>
          <a:solidFill>
            <a:schemeClr val="accent3"/>
          </a:solidFill>
          <a:ln cap="flat">
            <a:noFill/>
            <a:prstDash val="solid"/>
          </a:ln>
        </p:spPr>
        <p:txBody>
          <a:bodyPr vert="horz" wrap="none" lIns="45000" tIns="22500" rIns="45000" bIns="22500" anchor="ctr" anchorCtr="1" compatLnSpc="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sz="900" b="0" i="0" u="none" strike="noStrike" kern="1200">
              <a:ln>
                <a:noFill/>
              </a:ln>
              <a:latin typeface="Poppins" panose="00000500000000000000" pitchFamily="2" charset="0"/>
              <a:ea typeface="Microsoft YaHei" pitchFamily="2"/>
              <a:cs typeface="Lucida Sans" pitchFamily="2"/>
            </a:endParaRPr>
          </a:p>
        </p:txBody>
      </p:sp>
      <p:pic>
        <p:nvPicPr>
          <p:cNvPr id="17" name="Graphic 16" descr="Mathematics with solid fill">
            <a:extLst>
              <a:ext uri="{FF2B5EF4-FFF2-40B4-BE49-F238E27FC236}">
                <a16:creationId xmlns:a16="http://schemas.microsoft.com/office/drawing/2014/main" id="{91D2D63B-17B8-C866-80EC-AE09FA53BC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19358" y="2990343"/>
            <a:ext cx="914400" cy="914400"/>
          </a:xfrm>
          <a:prstGeom prst="rect">
            <a:avLst/>
          </a:prstGeom>
        </p:spPr>
      </p:pic>
      <p:sp>
        <p:nvSpPr>
          <p:cNvPr id="18" name="TextBox 17">
            <a:extLst>
              <a:ext uri="{FF2B5EF4-FFF2-40B4-BE49-F238E27FC236}">
                <a16:creationId xmlns:a16="http://schemas.microsoft.com/office/drawing/2014/main" id="{8C0A91D9-F1C5-DCB5-F9BE-362A71D2B848}"/>
              </a:ext>
            </a:extLst>
          </p:cNvPr>
          <p:cNvSpPr txBox="1"/>
          <p:nvPr/>
        </p:nvSpPr>
        <p:spPr>
          <a:xfrm>
            <a:off x="1450762" y="4432257"/>
            <a:ext cx="3854166" cy="2246769"/>
          </a:xfrm>
          <a:prstGeom prst="rect">
            <a:avLst/>
          </a:prstGeom>
          <a:noFill/>
        </p:spPr>
        <p:txBody>
          <a:bodyPr wrap="square">
            <a:spAutoFit/>
          </a:bodyPr>
          <a:lstStyle/>
          <a:p>
            <a:pPr algn="r"/>
            <a:r>
              <a:rPr lang="en-US" sz="2800" b="1" i="1" dirty="0">
                <a:solidFill>
                  <a:srgbClr val="0F2C52"/>
                </a:solidFill>
                <a:latin typeface="DIN Alternate" panose="020B0500000000000000" pitchFamily="34" charset="77"/>
              </a:rPr>
              <a:t>Higher average class engagement </a:t>
            </a:r>
          </a:p>
          <a:p>
            <a:pPr algn="r"/>
            <a:r>
              <a:rPr lang="en-US" sz="2800" b="1" i="1" dirty="0">
                <a:solidFill>
                  <a:srgbClr val="0F2C52"/>
                </a:solidFill>
                <a:latin typeface="DIN Alternate" panose="020B0500000000000000" pitchFamily="34" charset="77"/>
              </a:rPr>
              <a:t>enhanced performance the most. </a:t>
            </a:r>
          </a:p>
          <a:p>
            <a:pPr algn="r"/>
            <a:endParaRPr lang="en-US" sz="2800" b="1" i="1" dirty="0">
              <a:solidFill>
                <a:srgbClr val="0F2C52"/>
              </a:solidFill>
              <a:latin typeface="DIN Alternate" panose="020B0500000000000000" pitchFamily="34" charset="77"/>
            </a:endParaRPr>
          </a:p>
        </p:txBody>
      </p:sp>
      <p:pic>
        <p:nvPicPr>
          <p:cNvPr id="19" name="Graphic 18" descr="Customer review outline">
            <a:extLst>
              <a:ext uri="{FF2B5EF4-FFF2-40B4-BE49-F238E27FC236}">
                <a16:creationId xmlns:a16="http://schemas.microsoft.com/office/drawing/2014/main" id="{C26D028B-1C64-12D7-4CAD-EF0E6AE764C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239520" y="5421177"/>
            <a:ext cx="779582" cy="779582"/>
          </a:xfrm>
          <a:prstGeom prst="rect">
            <a:avLst/>
          </a:prstGeom>
        </p:spPr>
      </p:pic>
      <p:sp>
        <p:nvSpPr>
          <p:cNvPr id="20" name="Freeform: Shape 11">
            <a:extLst>
              <a:ext uri="{FF2B5EF4-FFF2-40B4-BE49-F238E27FC236}">
                <a16:creationId xmlns:a16="http://schemas.microsoft.com/office/drawing/2014/main" id="{1024A3E0-D5FA-4F52-F2F1-99CB107BB89E}"/>
              </a:ext>
            </a:extLst>
          </p:cNvPr>
          <p:cNvSpPr/>
          <p:nvPr/>
        </p:nvSpPr>
        <p:spPr>
          <a:xfrm>
            <a:off x="5311540" y="4469227"/>
            <a:ext cx="1577677" cy="1411605"/>
          </a:xfrm>
          <a:custGeom>
            <a:avLst/>
            <a:gdLst/>
            <a:ahLst/>
            <a:cxnLst>
              <a:cxn ang="3cd4">
                <a:pos x="hc" y="t"/>
              </a:cxn>
              <a:cxn ang="cd2">
                <a:pos x="l" y="vc"/>
              </a:cxn>
              <a:cxn ang="cd4">
                <a:pos x="hc" y="b"/>
              </a:cxn>
              <a:cxn ang="0">
                <a:pos x="r" y="vc"/>
              </a:cxn>
            </a:cxnLst>
            <a:rect l="l" t="t" r="r" b="b"/>
            <a:pathLst>
              <a:path w="1939" h="1735">
                <a:moveTo>
                  <a:pt x="1912" y="969"/>
                </a:moveTo>
                <a:lnTo>
                  <a:pt x="1529" y="1632"/>
                </a:lnTo>
                <a:cubicBezTo>
                  <a:pt x="1492" y="1695"/>
                  <a:pt x="1425" y="1735"/>
                  <a:pt x="1353" y="1735"/>
                </a:cubicBezTo>
                <a:lnTo>
                  <a:pt x="587" y="1735"/>
                </a:lnTo>
                <a:cubicBezTo>
                  <a:pt x="514" y="1735"/>
                  <a:pt x="446" y="1695"/>
                  <a:pt x="411" y="1632"/>
                </a:cubicBezTo>
                <a:lnTo>
                  <a:pt x="28" y="969"/>
                </a:lnTo>
                <a:cubicBezTo>
                  <a:pt x="-9" y="907"/>
                  <a:pt x="-9" y="828"/>
                  <a:pt x="28" y="766"/>
                </a:cubicBezTo>
                <a:lnTo>
                  <a:pt x="411" y="103"/>
                </a:lnTo>
                <a:cubicBezTo>
                  <a:pt x="446" y="39"/>
                  <a:pt x="514" y="0"/>
                  <a:pt x="587" y="0"/>
                </a:cubicBezTo>
                <a:lnTo>
                  <a:pt x="1353" y="0"/>
                </a:lnTo>
                <a:cubicBezTo>
                  <a:pt x="1425" y="0"/>
                  <a:pt x="1492" y="39"/>
                  <a:pt x="1529" y="103"/>
                </a:cubicBezTo>
                <a:lnTo>
                  <a:pt x="1912" y="766"/>
                </a:lnTo>
                <a:cubicBezTo>
                  <a:pt x="1949" y="828"/>
                  <a:pt x="1949" y="907"/>
                  <a:pt x="1912" y="969"/>
                </a:cubicBezTo>
                <a:close/>
              </a:path>
            </a:pathLst>
          </a:custGeom>
          <a:solidFill>
            <a:schemeClr val="accent2"/>
          </a:solidFill>
          <a:ln cap="flat">
            <a:noFill/>
            <a:prstDash val="solid"/>
          </a:ln>
        </p:spPr>
        <p:txBody>
          <a:bodyPr vert="horz" wrap="none" lIns="45000" tIns="22500" rIns="45000" bIns="22500" anchor="ctr" anchorCtr="1" compatLnSpc="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sz="900" b="0" i="0" u="none" strike="noStrike" kern="1200">
              <a:ln>
                <a:noFill/>
              </a:ln>
              <a:latin typeface="Poppins" panose="00000500000000000000" pitchFamily="2" charset="0"/>
              <a:ea typeface="Microsoft YaHei" pitchFamily="2"/>
              <a:cs typeface="Lucida Sans" pitchFamily="2"/>
            </a:endParaRPr>
          </a:p>
        </p:txBody>
      </p:sp>
      <p:pic>
        <p:nvPicPr>
          <p:cNvPr id="21" name="Graphic 20" descr="Customer review outline">
            <a:extLst>
              <a:ext uri="{FF2B5EF4-FFF2-40B4-BE49-F238E27FC236}">
                <a16:creationId xmlns:a16="http://schemas.microsoft.com/office/drawing/2014/main" id="{40102E68-CE66-BADA-8050-CC68CDD8D012}"/>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692030" y="4809134"/>
            <a:ext cx="779582" cy="779582"/>
          </a:xfrm>
          <a:prstGeom prst="rect">
            <a:avLst/>
          </a:prstGeom>
        </p:spPr>
      </p:pic>
      <p:sp>
        <p:nvSpPr>
          <p:cNvPr id="22" name="TextBox 21">
            <a:extLst>
              <a:ext uri="{FF2B5EF4-FFF2-40B4-BE49-F238E27FC236}">
                <a16:creationId xmlns:a16="http://schemas.microsoft.com/office/drawing/2014/main" id="{D51C500E-F094-CC8D-1D51-370EDF3B649F}"/>
              </a:ext>
            </a:extLst>
          </p:cNvPr>
          <p:cNvSpPr txBox="1"/>
          <p:nvPr/>
        </p:nvSpPr>
        <p:spPr>
          <a:xfrm>
            <a:off x="8082331" y="1455346"/>
            <a:ext cx="4137660" cy="954107"/>
          </a:xfrm>
          <a:prstGeom prst="rect">
            <a:avLst/>
          </a:prstGeom>
          <a:noFill/>
        </p:spPr>
        <p:txBody>
          <a:bodyPr wrap="square">
            <a:spAutoFit/>
          </a:bodyPr>
          <a:lstStyle/>
          <a:p>
            <a:r>
              <a:rPr lang="en-US" sz="2800" b="1" i="1" dirty="0">
                <a:solidFill>
                  <a:srgbClr val="0F2C52"/>
                </a:solidFill>
                <a:latin typeface="DIN Alternate" panose="020B0500000000000000" pitchFamily="34" charset="77"/>
              </a:rPr>
              <a:t>URMs outperformed non-URMs</a:t>
            </a:r>
          </a:p>
        </p:txBody>
      </p:sp>
      <p:sp>
        <p:nvSpPr>
          <p:cNvPr id="23" name="TextBox 22">
            <a:extLst>
              <a:ext uri="{FF2B5EF4-FFF2-40B4-BE49-F238E27FC236}">
                <a16:creationId xmlns:a16="http://schemas.microsoft.com/office/drawing/2014/main" id="{BED07619-2645-E74F-20EE-7182384CC8B3}"/>
              </a:ext>
            </a:extLst>
          </p:cNvPr>
          <p:cNvSpPr txBox="1"/>
          <p:nvPr/>
        </p:nvSpPr>
        <p:spPr>
          <a:xfrm>
            <a:off x="8081236" y="2495973"/>
            <a:ext cx="4137660" cy="1815882"/>
          </a:xfrm>
          <a:prstGeom prst="rect">
            <a:avLst/>
          </a:prstGeom>
          <a:noFill/>
        </p:spPr>
        <p:txBody>
          <a:bodyPr wrap="square">
            <a:spAutoFit/>
          </a:bodyPr>
          <a:lstStyle/>
          <a:p>
            <a:r>
              <a:rPr lang="en-US" sz="2800" b="1" i="1" dirty="0">
                <a:solidFill>
                  <a:srgbClr val="0F2C52"/>
                </a:solidFill>
                <a:latin typeface="DIN Alternate" panose="020B0500000000000000" pitchFamily="34" charset="77"/>
              </a:rPr>
              <a:t>First Gen students outperformed non-First Gen </a:t>
            </a:r>
          </a:p>
          <a:p>
            <a:endParaRPr lang="en-US" sz="2800" b="1" i="1" dirty="0">
              <a:solidFill>
                <a:srgbClr val="0F2C52"/>
              </a:solidFill>
              <a:latin typeface="DIN Alternate" panose="020B0500000000000000" pitchFamily="34" charset="77"/>
            </a:endParaRPr>
          </a:p>
        </p:txBody>
      </p:sp>
      <p:sp>
        <p:nvSpPr>
          <p:cNvPr id="24" name="Freeform: Shape 4">
            <a:extLst>
              <a:ext uri="{FF2B5EF4-FFF2-40B4-BE49-F238E27FC236}">
                <a16:creationId xmlns:a16="http://schemas.microsoft.com/office/drawing/2014/main" id="{FDFCB0B7-5675-BD6D-515A-D7BECB3CE434}"/>
              </a:ext>
            </a:extLst>
          </p:cNvPr>
          <p:cNvSpPr/>
          <p:nvPr/>
        </p:nvSpPr>
        <p:spPr>
          <a:xfrm>
            <a:off x="6588992" y="1793028"/>
            <a:ext cx="1577677" cy="1411605"/>
          </a:xfrm>
          <a:custGeom>
            <a:avLst/>
            <a:gdLst/>
            <a:ahLst/>
            <a:cxnLst>
              <a:cxn ang="3cd4">
                <a:pos x="hc" y="t"/>
              </a:cxn>
              <a:cxn ang="cd2">
                <a:pos x="l" y="vc"/>
              </a:cxn>
              <a:cxn ang="cd4">
                <a:pos x="hc" y="b"/>
              </a:cxn>
              <a:cxn ang="0">
                <a:pos x="r" y="vc"/>
              </a:cxn>
            </a:cxnLst>
            <a:rect l="l" t="t" r="r" b="b"/>
            <a:pathLst>
              <a:path w="1939" h="1735">
                <a:moveTo>
                  <a:pt x="1912" y="969"/>
                </a:moveTo>
                <a:lnTo>
                  <a:pt x="1529" y="1632"/>
                </a:lnTo>
                <a:cubicBezTo>
                  <a:pt x="1492" y="1695"/>
                  <a:pt x="1425" y="1735"/>
                  <a:pt x="1353" y="1735"/>
                </a:cubicBezTo>
                <a:lnTo>
                  <a:pt x="587" y="1735"/>
                </a:lnTo>
                <a:cubicBezTo>
                  <a:pt x="514" y="1735"/>
                  <a:pt x="446" y="1695"/>
                  <a:pt x="411" y="1632"/>
                </a:cubicBezTo>
                <a:lnTo>
                  <a:pt x="28" y="969"/>
                </a:lnTo>
                <a:cubicBezTo>
                  <a:pt x="-9" y="907"/>
                  <a:pt x="-9" y="828"/>
                  <a:pt x="28" y="766"/>
                </a:cubicBezTo>
                <a:lnTo>
                  <a:pt x="411" y="103"/>
                </a:lnTo>
                <a:cubicBezTo>
                  <a:pt x="446" y="39"/>
                  <a:pt x="514" y="0"/>
                  <a:pt x="587" y="0"/>
                </a:cubicBezTo>
                <a:lnTo>
                  <a:pt x="1353" y="0"/>
                </a:lnTo>
                <a:cubicBezTo>
                  <a:pt x="1425" y="0"/>
                  <a:pt x="1492" y="39"/>
                  <a:pt x="1529" y="103"/>
                </a:cubicBezTo>
                <a:lnTo>
                  <a:pt x="1912" y="766"/>
                </a:lnTo>
                <a:cubicBezTo>
                  <a:pt x="1949" y="828"/>
                  <a:pt x="1949" y="907"/>
                  <a:pt x="1912" y="969"/>
                </a:cubicBezTo>
                <a:close/>
              </a:path>
            </a:pathLst>
          </a:custGeom>
          <a:solidFill>
            <a:schemeClr val="accent2"/>
          </a:solidFill>
          <a:ln cap="flat">
            <a:noFill/>
            <a:prstDash val="solid"/>
          </a:ln>
        </p:spPr>
        <p:txBody>
          <a:bodyPr vert="horz" wrap="none" lIns="45000" tIns="22500" rIns="45000" bIns="22500" anchor="ctr" anchorCtr="1" compatLnSpc="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sz="900" b="0" i="0" u="none" strike="noStrike" kern="1200">
              <a:ln>
                <a:noFill/>
              </a:ln>
              <a:latin typeface="Poppins" panose="00000500000000000000" pitchFamily="2" charset="0"/>
              <a:ea typeface="Microsoft YaHei" pitchFamily="2"/>
              <a:cs typeface="Lucida Sans" pitchFamily="2"/>
            </a:endParaRPr>
          </a:p>
        </p:txBody>
      </p:sp>
      <p:pic>
        <p:nvPicPr>
          <p:cNvPr id="25" name="Graphic 24" descr="Gender outline">
            <a:extLst>
              <a:ext uri="{FF2B5EF4-FFF2-40B4-BE49-F238E27FC236}">
                <a16:creationId xmlns:a16="http://schemas.microsoft.com/office/drawing/2014/main" id="{1C0C78BF-1D01-EFFE-174D-5FD031759AB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62840" y="2058354"/>
            <a:ext cx="824646" cy="824646"/>
          </a:xfrm>
          <a:prstGeom prst="rect">
            <a:avLst/>
          </a:prstGeom>
        </p:spPr>
      </p:pic>
      <p:sp>
        <p:nvSpPr>
          <p:cNvPr id="26" name="TextBox 25">
            <a:extLst>
              <a:ext uri="{FF2B5EF4-FFF2-40B4-BE49-F238E27FC236}">
                <a16:creationId xmlns:a16="http://schemas.microsoft.com/office/drawing/2014/main" id="{85E370A6-A847-9231-0AE1-4175004B543D}"/>
              </a:ext>
            </a:extLst>
          </p:cNvPr>
          <p:cNvSpPr txBox="1"/>
          <p:nvPr/>
        </p:nvSpPr>
        <p:spPr>
          <a:xfrm>
            <a:off x="8133470" y="4106441"/>
            <a:ext cx="4274467" cy="954107"/>
          </a:xfrm>
          <a:prstGeom prst="rect">
            <a:avLst/>
          </a:prstGeom>
          <a:noFill/>
        </p:spPr>
        <p:txBody>
          <a:bodyPr wrap="square">
            <a:spAutoFit/>
          </a:bodyPr>
          <a:lstStyle/>
          <a:p>
            <a:r>
              <a:rPr lang="en-US" sz="2800" b="1" i="1" dirty="0">
                <a:solidFill>
                  <a:srgbClr val="0F2C52"/>
                </a:solidFill>
                <a:latin typeface="DIN Alternate" panose="020B0500000000000000" pitchFamily="34" charset="77"/>
              </a:rPr>
              <a:t>STEM Psychosocial factors did not influence course</a:t>
            </a:r>
          </a:p>
        </p:txBody>
      </p:sp>
      <p:sp>
        <p:nvSpPr>
          <p:cNvPr id="27" name="Freeform: Shape 6">
            <a:extLst>
              <a:ext uri="{FF2B5EF4-FFF2-40B4-BE49-F238E27FC236}">
                <a16:creationId xmlns:a16="http://schemas.microsoft.com/office/drawing/2014/main" id="{3EF4FFE2-DBC0-2D43-5AF7-44C7ED125699}"/>
              </a:ext>
            </a:extLst>
          </p:cNvPr>
          <p:cNvSpPr/>
          <p:nvPr/>
        </p:nvSpPr>
        <p:spPr>
          <a:xfrm>
            <a:off x="6588992" y="3563211"/>
            <a:ext cx="1577677" cy="1411605"/>
          </a:xfrm>
          <a:custGeom>
            <a:avLst/>
            <a:gdLst/>
            <a:ahLst/>
            <a:cxnLst>
              <a:cxn ang="3cd4">
                <a:pos x="hc" y="t"/>
              </a:cxn>
              <a:cxn ang="cd2">
                <a:pos x="l" y="vc"/>
              </a:cxn>
              <a:cxn ang="cd4">
                <a:pos x="hc" y="b"/>
              </a:cxn>
              <a:cxn ang="0">
                <a:pos x="r" y="vc"/>
              </a:cxn>
            </a:cxnLst>
            <a:rect l="l" t="t" r="r" b="b"/>
            <a:pathLst>
              <a:path w="1939" h="1735">
                <a:moveTo>
                  <a:pt x="1912" y="969"/>
                </a:moveTo>
                <a:lnTo>
                  <a:pt x="1529" y="1632"/>
                </a:lnTo>
                <a:cubicBezTo>
                  <a:pt x="1492" y="1695"/>
                  <a:pt x="1425" y="1735"/>
                  <a:pt x="1353" y="1735"/>
                </a:cubicBezTo>
                <a:lnTo>
                  <a:pt x="587" y="1735"/>
                </a:lnTo>
                <a:cubicBezTo>
                  <a:pt x="514" y="1735"/>
                  <a:pt x="446" y="1695"/>
                  <a:pt x="411" y="1632"/>
                </a:cubicBezTo>
                <a:lnTo>
                  <a:pt x="28" y="969"/>
                </a:lnTo>
                <a:cubicBezTo>
                  <a:pt x="-9" y="907"/>
                  <a:pt x="-9" y="828"/>
                  <a:pt x="28" y="766"/>
                </a:cubicBezTo>
                <a:lnTo>
                  <a:pt x="411" y="103"/>
                </a:lnTo>
                <a:cubicBezTo>
                  <a:pt x="446" y="39"/>
                  <a:pt x="514" y="0"/>
                  <a:pt x="587" y="0"/>
                </a:cubicBezTo>
                <a:lnTo>
                  <a:pt x="1353" y="0"/>
                </a:lnTo>
                <a:cubicBezTo>
                  <a:pt x="1425" y="0"/>
                  <a:pt x="1492" y="39"/>
                  <a:pt x="1529" y="103"/>
                </a:cubicBezTo>
                <a:lnTo>
                  <a:pt x="1912" y="766"/>
                </a:lnTo>
                <a:cubicBezTo>
                  <a:pt x="1949" y="828"/>
                  <a:pt x="1949" y="907"/>
                  <a:pt x="1912" y="969"/>
                </a:cubicBezTo>
                <a:close/>
              </a:path>
            </a:pathLst>
          </a:custGeom>
          <a:solidFill>
            <a:schemeClr val="accent4"/>
          </a:solidFill>
          <a:ln cap="flat">
            <a:noFill/>
            <a:prstDash val="solid"/>
          </a:ln>
        </p:spPr>
        <p:txBody>
          <a:bodyPr vert="horz" wrap="none" lIns="45000" tIns="22500" rIns="45000" bIns="22500" anchor="ctr" anchorCtr="1" compatLnSpc="0"/>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sz="900" b="0" i="0" u="none" strike="noStrike" kern="1200">
              <a:ln>
                <a:noFill/>
              </a:ln>
              <a:latin typeface="Poppins" panose="00000500000000000000" pitchFamily="2" charset="0"/>
              <a:ea typeface="Microsoft YaHei" pitchFamily="2"/>
              <a:cs typeface="Lucida Sans" pitchFamily="2"/>
            </a:endParaRPr>
          </a:p>
        </p:txBody>
      </p:sp>
      <p:pic>
        <p:nvPicPr>
          <p:cNvPr id="28" name="Graphic 27" descr="Brain in head outline">
            <a:extLst>
              <a:ext uri="{FF2B5EF4-FFF2-40B4-BE49-F238E27FC236}">
                <a16:creationId xmlns:a16="http://schemas.microsoft.com/office/drawing/2014/main" id="{608BAA0F-5565-96F9-2192-6EB5092DC36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962840" y="3787464"/>
            <a:ext cx="914400" cy="914400"/>
          </a:xfrm>
          <a:prstGeom prst="rect">
            <a:avLst/>
          </a:prstGeom>
        </p:spPr>
      </p:pic>
      <p:cxnSp>
        <p:nvCxnSpPr>
          <p:cNvPr id="31" name="Straight Connector 30">
            <a:extLst>
              <a:ext uri="{FF2B5EF4-FFF2-40B4-BE49-F238E27FC236}">
                <a16:creationId xmlns:a16="http://schemas.microsoft.com/office/drawing/2014/main" id="{53328ED0-8CC5-98D0-9E97-E781E065C94A}"/>
              </a:ext>
            </a:extLst>
          </p:cNvPr>
          <p:cNvCxnSpPr/>
          <p:nvPr/>
        </p:nvCxnSpPr>
        <p:spPr>
          <a:xfrm>
            <a:off x="205696" y="2328309"/>
            <a:ext cx="5123917" cy="0"/>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3BAF5459-7884-62A4-73AF-D585D5A2829D}"/>
              </a:ext>
            </a:extLst>
          </p:cNvPr>
          <p:cNvCxnSpPr/>
          <p:nvPr/>
        </p:nvCxnSpPr>
        <p:spPr>
          <a:xfrm>
            <a:off x="205696" y="4269013"/>
            <a:ext cx="5123917" cy="0"/>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3DAB8C46-3562-7CD3-0416-7609DF8ABB55}"/>
              </a:ext>
            </a:extLst>
          </p:cNvPr>
          <p:cNvCxnSpPr>
            <a:cxnSpLocks/>
          </p:cNvCxnSpPr>
          <p:nvPr/>
        </p:nvCxnSpPr>
        <p:spPr>
          <a:xfrm flipV="1">
            <a:off x="8268588" y="4056127"/>
            <a:ext cx="3577082" cy="36287"/>
          </a:xfrm>
          <a:prstGeom prst="line">
            <a:avLst/>
          </a:prstGeom>
          <a:ln w="34925"/>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ED43CD16-8342-2E4C-4BA4-1E80ACA6776E}"/>
              </a:ext>
            </a:extLst>
          </p:cNvPr>
          <p:cNvSpPr txBox="1"/>
          <p:nvPr/>
        </p:nvSpPr>
        <p:spPr>
          <a:xfrm>
            <a:off x="7730991" y="4948957"/>
            <a:ext cx="5270187" cy="523220"/>
          </a:xfrm>
          <a:prstGeom prst="rect">
            <a:avLst/>
          </a:prstGeom>
          <a:noFill/>
        </p:spPr>
        <p:txBody>
          <a:bodyPr wrap="square">
            <a:spAutoFit/>
          </a:bodyPr>
          <a:lstStyle/>
          <a:p>
            <a:r>
              <a:rPr lang="en-US" sz="2800" b="1" i="1" dirty="0">
                <a:solidFill>
                  <a:srgbClr val="0F2C52"/>
                </a:solidFill>
                <a:latin typeface="DIN Alternate" panose="020B0500000000000000" pitchFamily="34" charset="77"/>
              </a:rPr>
              <a:t>Grade above other factors.</a:t>
            </a:r>
          </a:p>
        </p:txBody>
      </p:sp>
    </p:spTree>
    <p:extLst>
      <p:ext uri="{BB962C8B-B14F-4D97-AF65-F5344CB8AC3E}">
        <p14:creationId xmlns:p14="http://schemas.microsoft.com/office/powerpoint/2010/main" val="35579687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5B6452-DD50-2AC3-EB07-59473E2A4883}"/>
              </a:ext>
            </a:extLst>
          </p:cNvPr>
          <p:cNvPicPr>
            <a:picLocks noChangeAspect="1"/>
          </p:cNvPicPr>
          <p:nvPr/>
        </p:nvPicPr>
        <p:blipFill>
          <a:blip r:embed="rId2"/>
          <a:stretch>
            <a:fillRect/>
          </a:stretch>
        </p:blipFill>
        <p:spPr>
          <a:xfrm>
            <a:off x="9381415" y="104416"/>
            <a:ext cx="2657214" cy="1345474"/>
          </a:xfrm>
          <a:prstGeom prst="rect">
            <a:avLst/>
          </a:prstGeom>
        </p:spPr>
      </p:pic>
      <p:sp>
        <p:nvSpPr>
          <p:cNvPr id="7" name="TextBox 6">
            <a:extLst>
              <a:ext uri="{FF2B5EF4-FFF2-40B4-BE49-F238E27FC236}">
                <a16:creationId xmlns:a16="http://schemas.microsoft.com/office/drawing/2014/main" id="{D3D9A6D6-4039-F3EF-7370-92CC60314C17}"/>
              </a:ext>
            </a:extLst>
          </p:cNvPr>
          <p:cNvSpPr txBox="1"/>
          <p:nvPr/>
        </p:nvSpPr>
        <p:spPr>
          <a:xfrm>
            <a:off x="167911" y="119827"/>
            <a:ext cx="9923318" cy="1692771"/>
          </a:xfrm>
          <a:prstGeom prst="rect">
            <a:avLst/>
          </a:prstGeom>
          <a:noFill/>
        </p:spPr>
        <p:txBody>
          <a:bodyPr wrap="square">
            <a:spAutoFit/>
          </a:bodyPr>
          <a:lstStyle/>
          <a:p>
            <a:r>
              <a:rPr lang="en-US" sz="5200" b="1" dirty="0">
                <a:solidFill>
                  <a:srgbClr val="DAAD27"/>
                </a:solidFill>
                <a:latin typeface="DIN Alternate" panose="020B0500000000000000" pitchFamily="34" charset="77"/>
              </a:rPr>
              <a:t>Epilogue: Questions to Ask Ourselves</a:t>
            </a:r>
          </a:p>
        </p:txBody>
      </p:sp>
      <p:pic>
        <p:nvPicPr>
          <p:cNvPr id="3" name="Picture 2">
            <a:extLst>
              <a:ext uri="{FF2B5EF4-FFF2-40B4-BE49-F238E27FC236}">
                <a16:creationId xmlns:a16="http://schemas.microsoft.com/office/drawing/2014/main" id="{29B35926-823B-B352-5CD1-308099B84BD2}"/>
              </a:ext>
            </a:extLst>
          </p:cNvPr>
          <p:cNvPicPr>
            <a:picLocks noChangeAspect="1"/>
          </p:cNvPicPr>
          <p:nvPr/>
        </p:nvPicPr>
        <p:blipFill>
          <a:blip r:embed="rId3"/>
          <a:stretch>
            <a:fillRect/>
          </a:stretch>
        </p:blipFill>
        <p:spPr>
          <a:xfrm>
            <a:off x="9847999" y="5482456"/>
            <a:ext cx="2344001" cy="1190171"/>
          </a:xfrm>
          <a:prstGeom prst="rect">
            <a:avLst/>
          </a:prstGeom>
        </p:spPr>
      </p:pic>
      <p:pic>
        <p:nvPicPr>
          <p:cNvPr id="5" name="Picture 4">
            <a:extLst>
              <a:ext uri="{FF2B5EF4-FFF2-40B4-BE49-F238E27FC236}">
                <a16:creationId xmlns:a16="http://schemas.microsoft.com/office/drawing/2014/main" id="{91B3B880-432A-07A7-FAE4-952FE9BF0F93}"/>
              </a:ext>
            </a:extLst>
          </p:cNvPr>
          <p:cNvPicPr>
            <a:picLocks noChangeAspect="1"/>
          </p:cNvPicPr>
          <p:nvPr/>
        </p:nvPicPr>
        <p:blipFill>
          <a:blip r:embed="rId4"/>
          <a:stretch>
            <a:fillRect/>
          </a:stretch>
        </p:blipFill>
        <p:spPr>
          <a:xfrm>
            <a:off x="167911" y="5059096"/>
            <a:ext cx="1644559" cy="1644559"/>
          </a:xfrm>
          <a:prstGeom prst="rect">
            <a:avLst/>
          </a:prstGeom>
        </p:spPr>
      </p:pic>
      <p:sp>
        <p:nvSpPr>
          <p:cNvPr id="6" name="TextBox 5">
            <a:extLst>
              <a:ext uri="{FF2B5EF4-FFF2-40B4-BE49-F238E27FC236}">
                <a16:creationId xmlns:a16="http://schemas.microsoft.com/office/drawing/2014/main" id="{B91DEB1B-726A-822A-0F10-8349588F9562}"/>
              </a:ext>
            </a:extLst>
          </p:cNvPr>
          <p:cNvSpPr txBox="1"/>
          <p:nvPr/>
        </p:nvSpPr>
        <p:spPr>
          <a:xfrm>
            <a:off x="167911" y="4205651"/>
            <a:ext cx="9601107" cy="707886"/>
          </a:xfrm>
          <a:prstGeom prst="rect">
            <a:avLst/>
          </a:prstGeom>
          <a:noFill/>
        </p:spPr>
        <p:txBody>
          <a:bodyPr wrap="square">
            <a:spAutoFit/>
          </a:bodyPr>
          <a:lstStyle/>
          <a:p>
            <a:r>
              <a:rPr lang="en-US" sz="4000" b="1" dirty="0">
                <a:solidFill>
                  <a:srgbClr val="0F2C52"/>
                </a:solidFill>
                <a:latin typeface="DIN Alternate" panose="020B0500000000000000" pitchFamily="34" charset="77"/>
              </a:rPr>
              <a:t>What do we need to and can teach?</a:t>
            </a:r>
          </a:p>
        </p:txBody>
      </p:sp>
      <p:sp>
        <p:nvSpPr>
          <p:cNvPr id="9" name="TextBox 8">
            <a:extLst>
              <a:ext uri="{FF2B5EF4-FFF2-40B4-BE49-F238E27FC236}">
                <a16:creationId xmlns:a16="http://schemas.microsoft.com/office/drawing/2014/main" id="{6ED3C42F-3423-F954-DE35-F553C2D24002}"/>
              </a:ext>
            </a:extLst>
          </p:cNvPr>
          <p:cNvSpPr txBox="1"/>
          <p:nvPr/>
        </p:nvSpPr>
        <p:spPr>
          <a:xfrm>
            <a:off x="224617" y="2004434"/>
            <a:ext cx="5216372" cy="1323439"/>
          </a:xfrm>
          <a:prstGeom prst="rect">
            <a:avLst/>
          </a:prstGeom>
          <a:noFill/>
        </p:spPr>
        <p:txBody>
          <a:bodyPr wrap="square">
            <a:spAutoFit/>
          </a:bodyPr>
          <a:lstStyle/>
          <a:p>
            <a:r>
              <a:rPr lang="en-US" sz="4000" b="1" dirty="0">
                <a:solidFill>
                  <a:srgbClr val="0F2C52"/>
                </a:solidFill>
                <a:latin typeface="DIN Alternate" panose="020B0500000000000000" pitchFamily="34" charset="77"/>
              </a:rPr>
              <a:t>What is needed in today’s workplace?</a:t>
            </a:r>
          </a:p>
        </p:txBody>
      </p:sp>
      <p:pic>
        <p:nvPicPr>
          <p:cNvPr id="14" name="Picture 13" descr="A screenshot of a computer&#10;&#10;Description automatically generated">
            <a:extLst>
              <a:ext uri="{FF2B5EF4-FFF2-40B4-BE49-F238E27FC236}">
                <a16:creationId xmlns:a16="http://schemas.microsoft.com/office/drawing/2014/main" id="{B45F9AD6-ECFE-3C7F-8C1C-323ED34A2B57}"/>
              </a:ext>
            </a:extLst>
          </p:cNvPr>
          <p:cNvPicPr>
            <a:picLocks noChangeAspect="1"/>
          </p:cNvPicPr>
          <p:nvPr/>
        </p:nvPicPr>
        <p:blipFill>
          <a:blip r:embed="rId5"/>
          <a:stretch>
            <a:fillRect/>
          </a:stretch>
        </p:blipFill>
        <p:spPr>
          <a:xfrm>
            <a:off x="5440989" y="1677475"/>
            <a:ext cx="6628771" cy="2362317"/>
          </a:xfrm>
          <a:prstGeom prst="rect">
            <a:avLst/>
          </a:prstGeom>
        </p:spPr>
      </p:pic>
      <p:pic>
        <p:nvPicPr>
          <p:cNvPr id="19" name="Picture 18" descr="A close up of a website&#10;&#10;Description automatically generated">
            <a:extLst>
              <a:ext uri="{FF2B5EF4-FFF2-40B4-BE49-F238E27FC236}">
                <a16:creationId xmlns:a16="http://schemas.microsoft.com/office/drawing/2014/main" id="{32FEA0EF-2EC3-4017-05B7-0039DE2184C8}"/>
              </a:ext>
            </a:extLst>
          </p:cNvPr>
          <p:cNvPicPr>
            <a:picLocks noChangeAspect="1"/>
          </p:cNvPicPr>
          <p:nvPr/>
        </p:nvPicPr>
        <p:blipFill>
          <a:blip r:embed="rId6"/>
          <a:stretch>
            <a:fillRect/>
          </a:stretch>
        </p:blipFill>
        <p:spPr>
          <a:xfrm>
            <a:off x="2085514" y="5280926"/>
            <a:ext cx="7465552" cy="1339971"/>
          </a:xfrm>
          <a:prstGeom prst="rect">
            <a:avLst/>
          </a:prstGeom>
        </p:spPr>
      </p:pic>
      <p:sp>
        <p:nvSpPr>
          <p:cNvPr id="20" name="Donut 19">
            <a:extLst>
              <a:ext uri="{FF2B5EF4-FFF2-40B4-BE49-F238E27FC236}">
                <a16:creationId xmlns:a16="http://schemas.microsoft.com/office/drawing/2014/main" id="{7C5E9CC2-9378-5CE6-6D2D-AAFFF3BFBEDB}"/>
              </a:ext>
            </a:extLst>
          </p:cNvPr>
          <p:cNvSpPr/>
          <p:nvPr/>
        </p:nvSpPr>
        <p:spPr>
          <a:xfrm>
            <a:off x="9769018" y="2690375"/>
            <a:ext cx="2269611" cy="637497"/>
          </a:xfrm>
          <a:prstGeom prst="donut">
            <a:avLst/>
          </a:prstGeom>
          <a:solidFill>
            <a:srgbClr val="DAAD2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AAD27"/>
              </a:solidFill>
            </a:endParaRPr>
          </a:p>
        </p:txBody>
      </p:sp>
      <p:sp>
        <p:nvSpPr>
          <p:cNvPr id="21" name="Donut 20">
            <a:extLst>
              <a:ext uri="{FF2B5EF4-FFF2-40B4-BE49-F238E27FC236}">
                <a16:creationId xmlns:a16="http://schemas.microsoft.com/office/drawing/2014/main" id="{FF550A7D-5686-FA66-46B3-B6FDC31B52FB}"/>
              </a:ext>
            </a:extLst>
          </p:cNvPr>
          <p:cNvSpPr/>
          <p:nvPr/>
        </p:nvSpPr>
        <p:spPr>
          <a:xfrm>
            <a:off x="7676078" y="1402686"/>
            <a:ext cx="2269611" cy="637497"/>
          </a:xfrm>
          <a:prstGeom prst="donut">
            <a:avLst/>
          </a:prstGeom>
          <a:solidFill>
            <a:srgbClr val="DAAD2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AAD27"/>
              </a:solidFill>
            </a:endParaRPr>
          </a:p>
        </p:txBody>
      </p:sp>
      <p:sp>
        <p:nvSpPr>
          <p:cNvPr id="22" name="Donut 21">
            <a:extLst>
              <a:ext uri="{FF2B5EF4-FFF2-40B4-BE49-F238E27FC236}">
                <a16:creationId xmlns:a16="http://schemas.microsoft.com/office/drawing/2014/main" id="{785AD8CD-FD42-15FB-20F4-46378023C1E6}"/>
              </a:ext>
            </a:extLst>
          </p:cNvPr>
          <p:cNvSpPr/>
          <p:nvPr/>
        </p:nvSpPr>
        <p:spPr>
          <a:xfrm>
            <a:off x="9921450" y="1450103"/>
            <a:ext cx="2269611" cy="637497"/>
          </a:xfrm>
          <a:prstGeom prst="donut">
            <a:avLst/>
          </a:prstGeom>
          <a:solidFill>
            <a:srgbClr val="DAAD2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AAD27"/>
              </a:solidFill>
            </a:endParaRPr>
          </a:p>
        </p:txBody>
      </p:sp>
      <p:sp>
        <p:nvSpPr>
          <p:cNvPr id="23" name="TextBox 22">
            <a:extLst>
              <a:ext uri="{FF2B5EF4-FFF2-40B4-BE49-F238E27FC236}">
                <a16:creationId xmlns:a16="http://schemas.microsoft.com/office/drawing/2014/main" id="{D98F4E9D-D9B6-4A15-CBC6-26B6430F0683}"/>
              </a:ext>
            </a:extLst>
          </p:cNvPr>
          <p:cNvSpPr txBox="1"/>
          <p:nvPr/>
        </p:nvSpPr>
        <p:spPr>
          <a:xfrm>
            <a:off x="8372036" y="4193430"/>
            <a:ext cx="3147305" cy="1261884"/>
          </a:xfrm>
          <a:prstGeom prst="rect">
            <a:avLst/>
          </a:prstGeom>
          <a:noFill/>
        </p:spPr>
        <p:txBody>
          <a:bodyPr wrap="square">
            <a:spAutoFit/>
          </a:bodyPr>
          <a:lstStyle/>
          <a:p>
            <a:r>
              <a:rPr lang="en-US" sz="4400" b="1" i="1" dirty="0">
                <a:solidFill>
                  <a:srgbClr val="0F2C52"/>
                </a:solidFill>
                <a:latin typeface="DIN Alternate" panose="020B0500000000000000" pitchFamily="34" charset="77"/>
              </a:rPr>
              <a:t>Reasoning</a:t>
            </a:r>
          </a:p>
          <a:p>
            <a:endParaRPr lang="en-US" sz="3200" b="1" i="1" dirty="0">
              <a:solidFill>
                <a:srgbClr val="0F2C52"/>
              </a:solidFill>
              <a:latin typeface="DIN Alternate" panose="020B0500000000000000" pitchFamily="34" charset="77"/>
            </a:endParaRPr>
          </a:p>
        </p:txBody>
      </p:sp>
    </p:spTree>
    <p:extLst>
      <p:ext uri="{BB962C8B-B14F-4D97-AF65-F5344CB8AC3E}">
        <p14:creationId xmlns:p14="http://schemas.microsoft.com/office/powerpoint/2010/main" val="426972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5B6452-DD50-2AC3-EB07-59473E2A4883}"/>
              </a:ext>
            </a:extLst>
          </p:cNvPr>
          <p:cNvPicPr>
            <a:picLocks noChangeAspect="1"/>
          </p:cNvPicPr>
          <p:nvPr/>
        </p:nvPicPr>
        <p:blipFill>
          <a:blip r:embed="rId2"/>
          <a:stretch>
            <a:fillRect/>
          </a:stretch>
        </p:blipFill>
        <p:spPr>
          <a:xfrm>
            <a:off x="9489485" y="240957"/>
            <a:ext cx="2399231" cy="1214845"/>
          </a:xfrm>
          <a:prstGeom prst="rect">
            <a:avLst/>
          </a:prstGeom>
        </p:spPr>
      </p:pic>
      <p:sp>
        <p:nvSpPr>
          <p:cNvPr id="5" name="TextBox 4">
            <a:extLst>
              <a:ext uri="{FF2B5EF4-FFF2-40B4-BE49-F238E27FC236}">
                <a16:creationId xmlns:a16="http://schemas.microsoft.com/office/drawing/2014/main" id="{133229B4-72DC-2644-C9FD-8C2B098C2C07}"/>
              </a:ext>
            </a:extLst>
          </p:cNvPr>
          <p:cNvSpPr txBox="1"/>
          <p:nvPr/>
        </p:nvSpPr>
        <p:spPr>
          <a:xfrm>
            <a:off x="2702513" y="1388187"/>
            <a:ext cx="8634334" cy="1200329"/>
          </a:xfrm>
          <a:prstGeom prst="rect">
            <a:avLst/>
          </a:prstGeom>
          <a:noFill/>
        </p:spPr>
        <p:txBody>
          <a:bodyPr wrap="square">
            <a:spAutoFit/>
          </a:bodyPr>
          <a:lstStyle/>
          <a:p>
            <a:r>
              <a:rPr lang="en-US" sz="7200" b="1" dirty="0">
                <a:solidFill>
                  <a:srgbClr val="DAAD27"/>
                </a:solidFill>
                <a:latin typeface="DIN Alternate" panose="020B0500000000000000" pitchFamily="34" charset="77"/>
              </a:rPr>
              <a:t>WWH Calculus</a:t>
            </a:r>
          </a:p>
        </p:txBody>
      </p:sp>
      <p:pic>
        <p:nvPicPr>
          <p:cNvPr id="6" name="Picture 5" descr="A group of people in garment&#10;&#10;Description automatically generated">
            <a:extLst>
              <a:ext uri="{FF2B5EF4-FFF2-40B4-BE49-F238E27FC236}">
                <a16:creationId xmlns:a16="http://schemas.microsoft.com/office/drawing/2014/main" id="{B745752D-5CF3-4407-FDEE-8C66C34F33BB}"/>
              </a:ext>
            </a:extLst>
          </p:cNvPr>
          <p:cNvPicPr>
            <a:picLocks noChangeAspect="1"/>
          </p:cNvPicPr>
          <p:nvPr/>
        </p:nvPicPr>
        <p:blipFill>
          <a:blip r:embed="rId3"/>
          <a:stretch>
            <a:fillRect/>
          </a:stretch>
        </p:blipFill>
        <p:spPr>
          <a:xfrm>
            <a:off x="7842925" y="3572927"/>
            <a:ext cx="4045791" cy="2097577"/>
          </a:xfrm>
          <a:prstGeom prst="rect">
            <a:avLst/>
          </a:prstGeom>
        </p:spPr>
      </p:pic>
      <p:sp>
        <p:nvSpPr>
          <p:cNvPr id="8" name="TextBox 7">
            <a:extLst>
              <a:ext uri="{FF2B5EF4-FFF2-40B4-BE49-F238E27FC236}">
                <a16:creationId xmlns:a16="http://schemas.microsoft.com/office/drawing/2014/main" id="{AD73C6FB-AC20-7409-4E93-D0168D8FA067}"/>
              </a:ext>
            </a:extLst>
          </p:cNvPr>
          <p:cNvSpPr txBox="1"/>
          <p:nvPr/>
        </p:nvSpPr>
        <p:spPr>
          <a:xfrm>
            <a:off x="1967284" y="4146374"/>
            <a:ext cx="6786972" cy="1323439"/>
          </a:xfrm>
          <a:prstGeom prst="rect">
            <a:avLst/>
          </a:prstGeom>
          <a:noFill/>
        </p:spPr>
        <p:txBody>
          <a:bodyPr wrap="square">
            <a:spAutoFit/>
          </a:bodyPr>
          <a:lstStyle/>
          <a:p>
            <a:r>
              <a:rPr lang="en-US" sz="4000" b="1" dirty="0">
                <a:solidFill>
                  <a:srgbClr val="0F2C52"/>
                </a:solidFill>
                <a:latin typeface="DIN Alternate" panose="020B0500000000000000" pitchFamily="34" charset="77"/>
              </a:rPr>
              <a:t>Not to be confused with</a:t>
            </a:r>
          </a:p>
          <a:p>
            <a:r>
              <a:rPr lang="en-US" sz="4000" b="1" dirty="0">
                <a:solidFill>
                  <a:srgbClr val="0F2C52"/>
                </a:solidFill>
                <a:latin typeface="DIN Alternate" panose="020B0500000000000000" pitchFamily="34" charset="77"/>
              </a:rPr>
              <a:t>WWE Math!</a:t>
            </a:r>
          </a:p>
        </p:txBody>
      </p:sp>
      <p:sp>
        <p:nvSpPr>
          <p:cNvPr id="2" name="TextBox 1">
            <a:extLst>
              <a:ext uri="{FF2B5EF4-FFF2-40B4-BE49-F238E27FC236}">
                <a16:creationId xmlns:a16="http://schemas.microsoft.com/office/drawing/2014/main" id="{D3EAF0A8-33A6-9FAA-7F43-57E91293EE32}"/>
              </a:ext>
            </a:extLst>
          </p:cNvPr>
          <p:cNvSpPr txBox="1"/>
          <p:nvPr/>
        </p:nvSpPr>
        <p:spPr>
          <a:xfrm>
            <a:off x="1744018" y="6020154"/>
            <a:ext cx="10144698" cy="523220"/>
          </a:xfrm>
          <a:prstGeom prst="rect">
            <a:avLst/>
          </a:prstGeom>
          <a:noFill/>
        </p:spPr>
        <p:txBody>
          <a:bodyPr wrap="square">
            <a:spAutoFit/>
          </a:bodyPr>
          <a:lstStyle/>
          <a:p>
            <a:r>
              <a:rPr lang="en-US" sz="2800" b="1" dirty="0">
                <a:solidFill>
                  <a:srgbClr val="DAAD27"/>
                </a:solidFill>
                <a:latin typeface="DIN Alternate" panose="020B0500000000000000" pitchFamily="34" charset="77"/>
              </a:rPr>
              <a:t>Central Valley Way to Math Success – Fresno, March 2025</a:t>
            </a:r>
          </a:p>
        </p:txBody>
      </p:sp>
    </p:spTree>
    <p:extLst>
      <p:ext uri="{BB962C8B-B14F-4D97-AF65-F5344CB8AC3E}">
        <p14:creationId xmlns:p14="http://schemas.microsoft.com/office/powerpoint/2010/main" val="241240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5B6452-DD50-2AC3-EB07-59473E2A4883}"/>
              </a:ext>
            </a:extLst>
          </p:cNvPr>
          <p:cNvPicPr>
            <a:picLocks noChangeAspect="1"/>
          </p:cNvPicPr>
          <p:nvPr/>
        </p:nvPicPr>
        <p:blipFill>
          <a:blip r:embed="rId2"/>
          <a:stretch>
            <a:fillRect/>
          </a:stretch>
        </p:blipFill>
        <p:spPr>
          <a:xfrm>
            <a:off x="9349054" y="195944"/>
            <a:ext cx="2657214" cy="1345474"/>
          </a:xfrm>
          <a:prstGeom prst="rect">
            <a:avLst/>
          </a:prstGeom>
        </p:spPr>
      </p:pic>
      <p:pic>
        <p:nvPicPr>
          <p:cNvPr id="3" name="Picture 2">
            <a:extLst>
              <a:ext uri="{FF2B5EF4-FFF2-40B4-BE49-F238E27FC236}">
                <a16:creationId xmlns:a16="http://schemas.microsoft.com/office/drawing/2014/main" id="{29B35926-823B-B352-5CD1-308099B84BD2}"/>
              </a:ext>
            </a:extLst>
          </p:cNvPr>
          <p:cNvPicPr>
            <a:picLocks noChangeAspect="1"/>
          </p:cNvPicPr>
          <p:nvPr/>
        </p:nvPicPr>
        <p:blipFill>
          <a:blip r:embed="rId3"/>
          <a:stretch>
            <a:fillRect/>
          </a:stretch>
        </p:blipFill>
        <p:spPr>
          <a:xfrm>
            <a:off x="9847999" y="5482456"/>
            <a:ext cx="2344001" cy="1190171"/>
          </a:xfrm>
          <a:prstGeom prst="rect">
            <a:avLst/>
          </a:prstGeom>
        </p:spPr>
      </p:pic>
      <p:pic>
        <p:nvPicPr>
          <p:cNvPr id="5" name="Picture 4">
            <a:extLst>
              <a:ext uri="{FF2B5EF4-FFF2-40B4-BE49-F238E27FC236}">
                <a16:creationId xmlns:a16="http://schemas.microsoft.com/office/drawing/2014/main" id="{91B3B880-432A-07A7-FAE4-952FE9BF0F93}"/>
              </a:ext>
            </a:extLst>
          </p:cNvPr>
          <p:cNvPicPr>
            <a:picLocks noChangeAspect="1"/>
          </p:cNvPicPr>
          <p:nvPr/>
        </p:nvPicPr>
        <p:blipFill>
          <a:blip r:embed="rId4"/>
          <a:stretch>
            <a:fillRect/>
          </a:stretch>
        </p:blipFill>
        <p:spPr>
          <a:xfrm>
            <a:off x="167911" y="5059096"/>
            <a:ext cx="1644559" cy="1644559"/>
          </a:xfrm>
          <a:prstGeom prst="rect">
            <a:avLst/>
          </a:prstGeom>
        </p:spPr>
      </p:pic>
      <p:sp>
        <p:nvSpPr>
          <p:cNvPr id="6" name="TextBox 5">
            <a:extLst>
              <a:ext uri="{FF2B5EF4-FFF2-40B4-BE49-F238E27FC236}">
                <a16:creationId xmlns:a16="http://schemas.microsoft.com/office/drawing/2014/main" id="{15EBF419-E5FC-DC2E-9DDF-B3C938575CD5}"/>
              </a:ext>
            </a:extLst>
          </p:cNvPr>
          <p:cNvSpPr txBox="1"/>
          <p:nvPr/>
        </p:nvSpPr>
        <p:spPr>
          <a:xfrm>
            <a:off x="837384" y="1994392"/>
            <a:ext cx="6786972" cy="707886"/>
          </a:xfrm>
          <a:prstGeom prst="rect">
            <a:avLst/>
          </a:prstGeom>
          <a:noFill/>
        </p:spPr>
        <p:txBody>
          <a:bodyPr wrap="square">
            <a:spAutoFit/>
          </a:bodyPr>
          <a:lstStyle/>
          <a:p>
            <a:r>
              <a:rPr lang="en-US" sz="4000" b="1" dirty="0">
                <a:solidFill>
                  <a:srgbClr val="0F2C52"/>
                </a:solidFill>
                <a:latin typeface="DIN Alternate" panose="020B0500000000000000" pitchFamily="34" charset="77"/>
              </a:rPr>
              <a:t>Problem 1</a:t>
            </a:r>
          </a:p>
        </p:txBody>
      </p:sp>
      <p:pic>
        <p:nvPicPr>
          <p:cNvPr id="8" name="Picture 7">
            <a:extLst>
              <a:ext uri="{FF2B5EF4-FFF2-40B4-BE49-F238E27FC236}">
                <a16:creationId xmlns:a16="http://schemas.microsoft.com/office/drawing/2014/main" id="{27EB0F41-4E65-ADD4-DDA5-E37077F30BE6}"/>
              </a:ext>
            </a:extLst>
          </p:cNvPr>
          <p:cNvPicPr>
            <a:picLocks noChangeAspect="1"/>
          </p:cNvPicPr>
          <p:nvPr/>
        </p:nvPicPr>
        <p:blipFill>
          <a:blip r:embed="rId5"/>
          <a:stretch>
            <a:fillRect/>
          </a:stretch>
        </p:blipFill>
        <p:spPr>
          <a:xfrm>
            <a:off x="3118161" y="517739"/>
            <a:ext cx="4506195" cy="1195957"/>
          </a:xfrm>
          <a:prstGeom prst="rect">
            <a:avLst/>
          </a:prstGeom>
        </p:spPr>
      </p:pic>
      <p:sp>
        <p:nvSpPr>
          <p:cNvPr id="10" name="TextBox 9">
            <a:extLst>
              <a:ext uri="{FF2B5EF4-FFF2-40B4-BE49-F238E27FC236}">
                <a16:creationId xmlns:a16="http://schemas.microsoft.com/office/drawing/2014/main" id="{A7C6007D-22FB-A31B-55C6-8788771F6406}"/>
              </a:ext>
            </a:extLst>
          </p:cNvPr>
          <p:cNvSpPr txBox="1"/>
          <p:nvPr/>
        </p:nvSpPr>
        <p:spPr>
          <a:xfrm>
            <a:off x="837384" y="3801780"/>
            <a:ext cx="6786972" cy="707886"/>
          </a:xfrm>
          <a:prstGeom prst="rect">
            <a:avLst/>
          </a:prstGeom>
          <a:noFill/>
        </p:spPr>
        <p:txBody>
          <a:bodyPr wrap="square">
            <a:spAutoFit/>
          </a:bodyPr>
          <a:lstStyle/>
          <a:p>
            <a:r>
              <a:rPr lang="en-US" sz="4000" b="1" dirty="0">
                <a:solidFill>
                  <a:srgbClr val="0F2C52"/>
                </a:solidFill>
                <a:latin typeface="DIN Alternate" panose="020B0500000000000000" pitchFamily="34" charset="77"/>
              </a:rPr>
              <a:t>Problem 2</a:t>
            </a:r>
          </a:p>
        </p:txBody>
      </p:sp>
      <p:pic>
        <p:nvPicPr>
          <p:cNvPr id="12" name="Picture 11">
            <a:extLst>
              <a:ext uri="{FF2B5EF4-FFF2-40B4-BE49-F238E27FC236}">
                <a16:creationId xmlns:a16="http://schemas.microsoft.com/office/drawing/2014/main" id="{EE120937-96D9-DC04-8B41-CF7AB8E597A4}"/>
              </a:ext>
            </a:extLst>
          </p:cNvPr>
          <p:cNvPicPr>
            <a:picLocks noChangeAspect="1"/>
          </p:cNvPicPr>
          <p:nvPr/>
        </p:nvPicPr>
        <p:blipFill>
          <a:blip r:embed="rId6"/>
          <a:stretch>
            <a:fillRect/>
          </a:stretch>
        </p:blipFill>
        <p:spPr>
          <a:xfrm>
            <a:off x="4230870" y="1847039"/>
            <a:ext cx="3314700" cy="1549400"/>
          </a:xfrm>
          <a:prstGeom prst="rect">
            <a:avLst/>
          </a:prstGeom>
        </p:spPr>
      </p:pic>
      <p:sp>
        <p:nvSpPr>
          <p:cNvPr id="14" name="TextBox 13">
            <a:extLst>
              <a:ext uri="{FF2B5EF4-FFF2-40B4-BE49-F238E27FC236}">
                <a16:creationId xmlns:a16="http://schemas.microsoft.com/office/drawing/2014/main" id="{EF959D09-B105-280B-04DD-6CE35B166224}"/>
              </a:ext>
            </a:extLst>
          </p:cNvPr>
          <p:cNvSpPr txBox="1"/>
          <p:nvPr/>
        </p:nvSpPr>
        <p:spPr>
          <a:xfrm>
            <a:off x="3484724" y="3912796"/>
            <a:ext cx="8279263" cy="1569660"/>
          </a:xfrm>
          <a:prstGeom prst="rect">
            <a:avLst/>
          </a:prstGeom>
          <a:noFill/>
        </p:spPr>
        <p:txBody>
          <a:bodyPr wrap="square">
            <a:spAutoFit/>
          </a:bodyPr>
          <a:lstStyle/>
          <a:p>
            <a:r>
              <a:rPr lang="en-US" sz="3200" b="1" i="1" dirty="0">
                <a:solidFill>
                  <a:srgbClr val="0F2C52"/>
                </a:solidFill>
                <a:latin typeface="DIN Alternate" panose="020B0500000000000000" pitchFamily="34" charset="77"/>
              </a:rPr>
              <a:t>You have 23 pieces of candy and want to distribute them among 5 friends. </a:t>
            </a:r>
          </a:p>
          <a:p>
            <a:r>
              <a:rPr lang="en-US" sz="3200" b="1" i="1" dirty="0">
                <a:solidFill>
                  <a:srgbClr val="0F2C52"/>
                </a:solidFill>
                <a:latin typeface="DIN Alternate" panose="020B0500000000000000" pitchFamily="34" charset="77"/>
              </a:rPr>
              <a:t>How many candy will each friend get? </a:t>
            </a:r>
          </a:p>
        </p:txBody>
      </p:sp>
      <p:pic>
        <p:nvPicPr>
          <p:cNvPr id="15" name="Picture 14">
            <a:extLst>
              <a:ext uri="{FF2B5EF4-FFF2-40B4-BE49-F238E27FC236}">
                <a16:creationId xmlns:a16="http://schemas.microsoft.com/office/drawing/2014/main" id="{CBBC9B73-17AC-9C81-F39C-470AB23EAE02}"/>
              </a:ext>
            </a:extLst>
          </p:cNvPr>
          <p:cNvPicPr>
            <a:picLocks noChangeAspect="1"/>
          </p:cNvPicPr>
          <p:nvPr/>
        </p:nvPicPr>
        <p:blipFill>
          <a:blip r:embed="rId7"/>
          <a:stretch>
            <a:fillRect/>
          </a:stretch>
        </p:blipFill>
        <p:spPr>
          <a:xfrm>
            <a:off x="10677661" y="3935201"/>
            <a:ext cx="1646644" cy="1646644"/>
          </a:xfrm>
          <a:prstGeom prst="rect">
            <a:avLst/>
          </a:prstGeom>
        </p:spPr>
      </p:pic>
      <p:sp>
        <p:nvSpPr>
          <p:cNvPr id="16" name="TextBox 15">
            <a:extLst>
              <a:ext uri="{FF2B5EF4-FFF2-40B4-BE49-F238E27FC236}">
                <a16:creationId xmlns:a16="http://schemas.microsoft.com/office/drawing/2014/main" id="{12A5013E-3537-2D4C-DABA-59C66EF2C4D1}"/>
              </a:ext>
            </a:extLst>
          </p:cNvPr>
          <p:cNvSpPr txBox="1"/>
          <p:nvPr/>
        </p:nvSpPr>
        <p:spPr>
          <a:xfrm>
            <a:off x="227655" y="285824"/>
            <a:ext cx="8634334" cy="923330"/>
          </a:xfrm>
          <a:prstGeom prst="rect">
            <a:avLst/>
          </a:prstGeom>
          <a:noFill/>
        </p:spPr>
        <p:txBody>
          <a:bodyPr wrap="square">
            <a:spAutoFit/>
          </a:bodyPr>
          <a:lstStyle/>
          <a:p>
            <a:r>
              <a:rPr lang="en-US" sz="5400" b="1" dirty="0">
                <a:solidFill>
                  <a:srgbClr val="DAAD27"/>
                </a:solidFill>
                <a:latin typeface="DIN Alternate" panose="020B0500000000000000" pitchFamily="34" charset="77"/>
              </a:rPr>
              <a:t>Why</a:t>
            </a:r>
          </a:p>
        </p:txBody>
      </p:sp>
    </p:spTree>
    <p:extLst>
      <p:ext uri="{BB962C8B-B14F-4D97-AF65-F5344CB8AC3E}">
        <p14:creationId xmlns:p14="http://schemas.microsoft.com/office/powerpoint/2010/main" val="204737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5B6452-DD50-2AC3-EB07-59473E2A4883}"/>
              </a:ext>
            </a:extLst>
          </p:cNvPr>
          <p:cNvPicPr>
            <a:picLocks noChangeAspect="1"/>
          </p:cNvPicPr>
          <p:nvPr/>
        </p:nvPicPr>
        <p:blipFill>
          <a:blip r:embed="rId2"/>
          <a:stretch>
            <a:fillRect/>
          </a:stretch>
        </p:blipFill>
        <p:spPr>
          <a:xfrm>
            <a:off x="9349054" y="195944"/>
            <a:ext cx="2657214" cy="1345474"/>
          </a:xfrm>
          <a:prstGeom prst="rect">
            <a:avLst/>
          </a:prstGeom>
        </p:spPr>
      </p:pic>
      <p:sp>
        <p:nvSpPr>
          <p:cNvPr id="7" name="TextBox 6">
            <a:extLst>
              <a:ext uri="{FF2B5EF4-FFF2-40B4-BE49-F238E27FC236}">
                <a16:creationId xmlns:a16="http://schemas.microsoft.com/office/drawing/2014/main" id="{D3D9A6D6-4039-F3EF-7370-92CC60314C17}"/>
              </a:ext>
            </a:extLst>
          </p:cNvPr>
          <p:cNvSpPr txBox="1"/>
          <p:nvPr/>
        </p:nvSpPr>
        <p:spPr>
          <a:xfrm>
            <a:off x="163798" y="195944"/>
            <a:ext cx="8634334" cy="923330"/>
          </a:xfrm>
          <a:prstGeom prst="rect">
            <a:avLst/>
          </a:prstGeom>
          <a:noFill/>
        </p:spPr>
        <p:txBody>
          <a:bodyPr wrap="square">
            <a:spAutoFit/>
          </a:bodyPr>
          <a:lstStyle/>
          <a:p>
            <a:r>
              <a:rPr lang="en-US" sz="5400" b="1" dirty="0">
                <a:solidFill>
                  <a:srgbClr val="DAAD27"/>
                </a:solidFill>
                <a:latin typeface="DIN Alternate" panose="020B0500000000000000" pitchFamily="34" charset="77"/>
              </a:rPr>
              <a:t>Why</a:t>
            </a:r>
          </a:p>
        </p:txBody>
      </p:sp>
      <p:pic>
        <p:nvPicPr>
          <p:cNvPr id="3" name="Picture 2">
            <a:extLst>
              <a:ext uri="{FF2B5EF4-FFF2-40B4-BE49-F238E27FC236}">
                <a16:creationId xmlns:a16="http://schemas.microsoft.com/office/drawing/2014/main" id="{29B35926-823B-B352-5CD1-308099B84BD2}"/>
              </a:ext>
            </a:extLst>
          </p:cNvPr>
          <p:cNvPicPr>
            <a:picLocks noChangeAspect="1"/>
          </p:cNvPicPr>
          <p:nvPr/>
        </p:nvPicPr>
        <p:blipFill>
          <a:blip r:embed="rId3"/>
          <a:stretch>
            <a:fillRect/>
          </a:stretch>
        </p:blipFill>
        <p:spPr>
          <a:xfrm>
            <a:off x="9847999" y="5482456"/>
            <a:ext cx="2344001" cy="1190171"/>
          </a:xfrm>
          <a:prstGeom prst="rect">
            <a:avLst/>
          </a:prstGeom>
        </p:spPr>
      </p:pic>
      <p:pic>
        <p:nvPicPr>
          <p:cNvPr id="5" name="Picture 4">
            <a:extLst>
              <a:ext uri="{FF2B5EF4-FFF2-40B4-BE49-F238E27FC236}">
                <a16:creationId xmlns:a16="http://schemas.microsoft.com/office/drawing/2014/main" id="{91B3B880-432A-07A7-FAE4-952FE9BF0F93}"/>
              </a:ext>
            </a:extLst>
          </p:cNvPr>
          <p:cNvPicPr>
            <a:picLocks noChangeAspect="1"/>
          </p:cNvPicPr>
          <p:nvPr/>
        </p:nvPicPr>
        <p:blipFill>
          <a:blip r:embed="rId4"/>
          <a:stretch>
            <a:fillRect/>
          </a:stretch>
        </p:blipFill>
        <p:spPr>
          <a:xfrm>
            <a:off x="167911" y="5059096"/>
            <a:ext cx="1644559" cy="1644559"/>
          </a:xfrm>
          <a:prstGeom prst="rect">
            <a:avLst/>
          </a:prstGeom>
        </p:spPr>
      </p:pic>
      <p:sp>
        <p:nvSpPr>
          <p:cNvPr id="6" name="TextBox 5">
            <a:extLst>
              <a:ext uri="{FF2B5EF4-FFF2-40B4-BE49-F238E27FC236}">
                <a16:creationId xmlns:a16="http://schemas.microsoft.com/office/drawing/2014/main" id="{15EBF419-E5FC-DC2E-9DDF-B3C938575CD5}"/>
              </a:ext>
            </a:extLst>
          </p:cNvPr>
          <p:cNvSpPr txBox="1"/>
          <p:nvPr/>
        </p:nvSpPr>
        <p:spPr>
          <a:xfrm>
            <a:off x="364094" y="1911896"/>
            <a:ext cx="6786972" cy="707886"/>
          </a:xfrm>
          <a:prstGeom prst="rect">
            <a:avLst/>
          </a:prstGeom>
          <a:noFill/>
        </p:spPr>
        <p:txBody>
          <a:bodyPr wrap="square">
            <a:spAutoFit/>
          </a:bodyPr>
          <a:lstStyle/>
          <a:p>
            <a:r>
              <a:rPr lang="en-US" sz="4000" b="1" dirty="0">
                <a:solidFill>
                  <a:srgbClr val="0F2C52"/>
                </a:solidFill>
                <a:latin typeface="DIN Alternate" panose="020B0500000000000000" pitchFamily="34" charset="77"/>
              </a:rPr>
              <a:t>Problem 1</a:t>
            </a:r>
          </a:p>
        </p:txBody>
      </p:sp>
      <p:sp>
        <p:nvSpPr>
          <p:cNvPr id="10" name="TextBox 9">
            <a:extLst>
              <a:ext uri="{FF2B5EF4-FFF2-40B4-BE49-F238E27FC236}">
                <a16:creationId xmlns:a16="http://schemas.microsoft.com/office/drawing/2014/main" id="{A7C6007D-22FB-A31B-55C6-8788771F6406}"/>
              </a:ext>
            </a:extLst>
          </p:cNvPr>
          <p:cNvSpPr txBox="1"/>
          <p:nvPr/>
        </p:nvSpPr>
        <p:spPr>
          <a:xfrm>
            <a:off x="338439" y="3772499"/>
            <a:ext cx="6786972" cy="707886"/>
          </a:xfrm>
          <a:prstGeom prst="rect">
            <a:avLst/>
          </a:prstGeom>
          <a:noFill/>
        </p:spPr>
        <p:txBody>
          <a:bodyPr wrap="square">
            <a:spAutoFit/>
          </a:bodyPr>
          <a:lstStyle/>
          <a:p>
            <a:r>
              <a:rPr lang="en-US" sz="4000" b="1" dirty="0">
                <a:solidFill>
                  <a:srgbClr val="0F2C52"/>
                </a:solidFill>
                <a:latin typeface="DIN Alternate" panose="020B0500000000000000" pitchFamily="34" charset="77"/>
              </a:rPr>
              <a:t>Problem 2</a:t>
            </a:r>
          </a:p>
        </p:txBody>
      </p:sp>
      <p:sp>
        <p:nvSpPr>
          <p:cNvPr id="14" name="TextBox 13">
            <a:extLst>
              <a:ext uri="{FF2B5EF4-FFF2-40B4-BE49-F238E27FC236}">
                <a16:creationId xmlns:a16="http://schemas.microsoft.com/office/drawing/2014/main" id="{EF959D09-B105-280B-04DD-6CE35B166224}"/>
              </a:ext>
            </a:extLst>
          </p:cNvPr>
          <p:cNvSpPr txBox="1"/>
          <p:nvPr/>
        </p:nvSpPr>
        <p:spPr>
          <a:xfrm>
            <a:off x="3110400" y="3824640"/>
            <a:ext cx="5638197" cy="1077218"/>
          </a:xfrm>
          <a:prstGeom prst="rect">
            <a:avLst/>
          </a:prstGeom>
          <a:noFill/>
        </p:spPr>
        <p:txBody>
          <a:bodyPr wrap="square">
            <a:spAutoFit/>
          </a:bodyPr>
          <a:lstStyle/>
          <a:p>
            <a:r>
              <a:rPr lang="en-US" sz="3200" b="1" i="1" dirty="0">
                <a:solidFill>
                  <a:srgbClr val="0F2C52"/>
                </a:solidFill>
                <a:latin typeface="DIN Alternate" panose="020B0500000000000000" pitchFamily="34" charset="77"/>
              </a:rPr>
              <a:t>What is the surface area of a wine glass? </a:t>
            </a:r>
          </a:p>
        </p:txBody>
      </p:sp>
      <p:pic>
        <p:nvPicPr>
          <p:cNvPr id="2" name="Picture 1">
            <a:extLst>
              <a:ext uri="{FF2B5EF4-FFF2-40B4-BE49-F238E27FC236}">
                <a16:creationId xmlns:a16="http://schemas.microsoft.com/office/drawing/2014/main" id="{2A46977B-6E38-5218-498F-00B7C3731034}"/>
              </a:ext>
            </a:extLst>
          </p:cNvPr>
          <p:cNvPicPr>
            <a:picLocks noChangeAspect="1"/>
          </p:cNvPicPr>
          <p:nvPr/>
        </p:nvPicPr>
        <p:blipFill>
          <a:blip r:embed="rId5"/>
          <a:stretch>
            <a:fillRect/>
          </a:stretch>
        </p:blipFill>
        <p:spPr>
          <a:xfrm>
            <a:off x="6096000" y="325246"/>
            <a:ext cx="2751667" cy="1066973"/>
          </a:xfrm>
          <a:prstGeom prst="rect">
            <a:avLst/>
          </a:prstGeom>
        </p:spPr>
      </p:pic>
      <p:pic>
        <p:nvPicPr>
          <p:cNvPr id="9" name="Picture 8">
            <a:extLst>
              <a:ext uri="{FF2B5EF4-FFF2-40B4-BE49-F238E27FC236}">
                <a16:creationId xmlns:a16="http://schemas.microsoft.com/office/drawing/2014/main" id="{81B98804-1841-FD72-6B48-232118B53DBD}"/>
              </a:ext>
            </a:extLst>
          </p:cNvPr>
          <p:cNvPicPr>
            <a:picLocks noChangeAspect="1"/>
          </p:cNvPicPr>
          <p:nvPr/>
        </p:nvPicPr>
        <p:blipFill>
          <a:blip r:embed="rId6"/>
          <a:stretch>
            <a:fillRect/>
          </a:stretch>
        </p:blipFill>
        <p:spPr>
          <a:xfrm>
            <a:off x="3218086" y="1625345"/>
            <a:ext cx="6035917" cy="1401985"/>
          </a:xfrm>
          <a:prstGeom prst="rect">
            <a:avLst/>
          </a:prstGeom>
        </p:spPr>
      </p:pic>
      <p:pic>
        <p:nvPicPr>
          <p:cNvPr id="11" name="Picture 10">
            <a:extLst>
              <a:ext uri="{FF2B5EF4-FFF2-40B4-BE49-F238E27FC236}">
                <a16:creationId xmlns:a16="http://schemas.microsoft.com/office/drawing/2014/main" id="{59593EBF-0B0D-B751-EE96-456326556D3E}"/>
              </a:ext>
            </a:extLst>
          </p:cNvPr>
          <p:cNvPicPr>
            <a:picLocks noChangeAspect="1"/>
          </p:cNvPicPr>
          <p:nvPr/>
        </p:nvPicPr>
        <p:blipFill>
          <a:blip r:embed="rId7"/>
          <a:stretch>
            <a:fillRect/>
          </a:stretch>
        </p:blipFill>
        <p:spPr>
          <a:xfrm>
            <a:off x="8798132" y="2951083"/>
            <a:ext cx="3344333" cy="2531373"/>
          </a:xfrm>
          <a:prstGeom prst="rect">
            <a:avLst/>
          </a:prstGeom>
        </p:spPr>
      </p:pic>
    </p:spTree>
    <p:extLst>
      <p:ext uri="{BB962C8B-B14F-4D97-AF65-F5344CB8AC3E}">
        <p14:creationId xmlns:p14="http://schemas.microsoft.com/office/powerpoint/2010/main" val="723273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3E89E-5F5B-A558-DFC5-146B6080B68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3798D05-9C5E-AA95-8BC2-1C285CD95F2B}"/>
              </a:ext>
            </a:extLst>
          </p:cNvPr>
          <p:cNvPicPr>
            <a:picLocks noChangeAspect="1"/>
          </p:cNvPicPr>
          <p:nvPr/>
        </p:nvPicPr>
        <p:blipFill>
          <a:blip r:embed="rId2"/>
          <a:stretch>
            <a:fillRect/>
          </a:stretch>
        </p:blipFill>
        <p:spPr>
          <a:xfrm>
            <a:off x="9349054" y="195944"/>
            <a:ext cx="2657214" cy="1345474"/>
          </a:xfrm>
          <a:prstGeom prst="rect">
            <a:avLst/>
          </a:prstGeom>
        </p:spPr>
      </p:pic>
      <p:sp>
        <p:nvSpPr>
          <p:cNvPr id="7" name="TextBox 6">
            <a:extLst>
              <a:ext uri="{FF2B5EF4-FFF2-40B4-BE49-F238E27FC236}">
                <a16:creationId xmlns:a16="http://schemas.microsoft.com/office/drawing/2014/main" id="{324C6453-FC9B-9250-BC2B-69F0B5D87CF4}"/>
              </a:ext>
            </a:extLst>
          </p:cNvPr>
          <p:cNvSpPr txBox="1"/>
          <p:nvPr/>
        </p:nvSpPr>
        <p:spPr>
          <a:xfrm>
            <a:off x="163798" y="195944"/>
            <a:ext cx="8634334" cy="923330"/>
          </a:xfrm>
          <a:prstGeom prst="rect">
            <a:avLst/>
          </a:prstGeom>
          <a:noFill/>
        </p:spPr>
        <p:txBody>
          <a:bodyPr wrap="square">
            <a:spAutoFit/>
          </a:bodyPr>
          <a:lstStyle/>
          <a:p>
            <a:r>
              <a:rPr lang="en-US" sz="5400" b="1" dirty="0">
                <a:solidFill>
                  <a:srgbClr val="DAAD27"/>
                </a:solidFill>
                <a:latin typeface="DIN Alternate" panose="020B0500000000000000" pitchFamily="34" charset="77"/>
              </a:rPr>
              <a:t>Why</a:t>
            </a:r>
          </a:p>
        </p:txBody>
      </p:sp>
      <p:pic>
        <p:nvPicPr>
          <p:cNvPr id="3" name="Picture 2">
            <a:extLst>
              <a:ext uri="{FF2B5EF4-FFF2-40B4-BE49-F238E27FC236}">
                <a16:creationId xmlns:a16="http://schemas.microsoft.com/office/drawing/2014/main" id="{2CF04CA0-3BE4-481C-D8D0-1DB99587B9B3}"/>
              </a:ext>
            </a:extLst>
          </p:cNvPr>
          <p:cNvPicPr>
            <a:picLocks noChangeAspect="1"/>
          </p:cNvPicPr>
          <p:nvPr/>
        </p:nvPicPr>
        <p:blipFill>
          <a:blip r:embed="rId3"/>
          <a:stretch>
            <a:fillRect/>
          </a:stretch>
        </p:blipFill>
        <p:spPr>
          <a:xfrm>
            <a:off x="9847999" y="5482456"/>
            <a:ext cx="2344001" cy="1190171"/>
          </a:xfrm>
          <a:prstGeom prst="rect">
            <a:avLst/>
          </a:prstGeom>
        </p:spPr>
      </p:pic>
      <p:pic>
        <p:nvPicPr>
          <p:cNvPr id="5" name="Picture 4">
            <a:extLst>
              <a:ext uri="{FF2B5EF4-FFF2-40B4-BE49-F238E27FC236}">
                <a16:creationId xmlns:a16="http://schemas.microsoft.com/office/drawing/2014/main" id="{4430C16E-09B6-0B95-7087-6DEBBE6634F4}"/>
              </a:ext>
            </a:extLst>
          </p:cNvPr>
          <p:cNvPicPr>
            <a:picLocks noChangeAspect="1"/>
          </p:cNvPicPr>
          <p:nvPr/>
        </p:nvPicPr>
        <p:blipFill>
          <a:blip r:embed="rId4"/>
          <a:stretch>
            <a:fillRect/>
          </a:stretch>
        </p:blipFill>
        <p:spPr>
          <a:xfrm>
            <a:off x="167911" y="5059096"/>
            <a:ext cx="1644559" cy="1644559"/>
          </a:xfrm>
          <a:prstGeom prst="rect">
            <a:avLst/>
          </a:prstGeom>
        </p:spPr>
      </p:pic>
      <p:sp>
        <p:nvSpPr>
          <p:cNvPr id="6" name="TextBox 5">
            <a:extLst>
              <a:ext uri="{FF2B5EF4-FFF2-40B4-BE49-F238E27FC236}">
                <a16:creationId xmlns:a16="http://schemas.microsoft.com/office/drawing/2014/main" id="{A96D84E3-4B65-A100-E627-0C4F8799D311}"/>
              </a:ext>
            </a:extLst>
          </p:cNvPr>
          <p:cNvSpPr txBox="1"/>
          <p:nvPr/>
        </p:nvSpPr>
        <p:spPr>
          <a:xfrm>
            <a:off x="207962" y="1157887"/>
            <a:ext cx="8865631" cy="707886"/>
          </a:xfrm>
          <a:prstGeom prst="rect">
            <a:avLst/>
          </a:prstGeom>
          <a:noFill/>
        </p:spPr>
        <p:txBody>
          <a:bodyPr wrap="square">
            <a:spAutoFit/>
          </a:bodyPr>
          <a:lstStyle/>
          <a:p>
            <a:r>
              <a:rPr lang="en-US" sz="4000" b="1" dirty="0">
                <a:solidFill>
                  <a:srgbClr val="0F2C52"/>
                </a:solidFill>
                <a:latin typeface="DIN Alternate" panose="020B0500000000000000" pitchFamily="34" charset="77"/>
              </a:rPr>
              <a:t>What have you learned in Calculus?</a:t>
            </a:r>
          </a:p>
        </p:txBody>
      </p:sp>
      <p:sp>
        <p:nvSpPr>
          <p:cNvPr id="10" name="TextBox 9">
            <a:extLst>
              <a:ext uri="{FF2B5EF4-FFF2-40B4-BE49-F238E27FC236}">
                <a16:creationId xmlns:a16="http://schemas.microsoft.com/office/drawing/2014/main" id="{AAF10570-8F60-B9F9-6178-98F709F056BA}"/>
              </a:ext>
            </a:extLst>
          </p:cNvPr>
          <p:cNvSpPr txBox="1"/>
          <p:nvPr/>
        </p:nvSpPr>
        <p:spPr>
          <a:xfrm>
            <a:off x="1181251" y="2496613"/>
            <a:ext cx="11334449" cy="707886"/>
          </a:xfrm>
          <a:prstGeom prst="rect">
            <a:avLst/>
          </a:prstGeom>
          <a:noFill/>
        </p:spPr>
        <p:txBody>
          <a:bodyPr wrap="square">
            <a:spAutoFit/>
          </a:bodyPr>
          <a:lstStyle/>
          <a:p>
            <a:r>
              <a:rPr lang="en-US" sz="4000" b="1" i="1" dirty="0">
                <a:solidFill>
                  <a:srgbClr val="0F2C52"/>
                </a:solidFill>
                <a:latin typeface="DIN Alternate" panose="020B0500000000000000" pitchFamily="34" charset="77"/>
              </a:rPr>
              <a:t>I learned about integration and differentiation</a:t>
            </a:r>
          </a:p>
        </p:txBody>
      </p:sp>
      <p:sp>
        <p:nvSpPr>
          <p:cNvPr id="14" name="TextBox 13">
            <a:extLst>
              <a:ext uri="{FF2B5EF4-FFF2-40B4-BE49-F238E27FC236}">
                <a16:creationId xmlns:a16="http://schemas.microsoft.com/office/drawing/2014/main" id="{420DD20B-1DEB-EAD5-AC7E-ECA2D4EF37D3}"/>
              </a:ext>
            </a:extLst>
          </p:cNvPr>
          <p:cNvSpPr txBox="1"/>
          <p:nvPr/>
        </p:nvSpPr>
        <p:spPr>
          <a:xfrm>
            <a:off x="335655" y="1911838"/>
            <a:ext cx="4636395" cy="584775"/>
          </a:xfrm>
          <a:prstGeom prst="rect">
            <a:avLst/>
          </a:prstGeom>
          <a:noFill/>
        </p:spPr>
        <p:txBody>
          <a:bodyPr wrap="square">
            <a:spAutoFit/>
          </a:bodyPr>
          <a:lstStyle/>
          <a:p>
            <a:r>
              <a:rPr lang="en-US" sz="3200" b="1" i="1" dirty="0">
                <a:solidFill>
                  <a:srgbClr val="DAAD27"/>
                </a:solidFill>
                <a:latin typeface="DIN Alternate" panose="020B0500000000000000" pitchFamily="34" charset="77"/>
              </a:rPr>
              <a:t>Most common answer:</a:t>
            </a:r>
          </a:p>
        </p:txBody>
      </p:sp>
      <p:sp>
        <p:nvSpPr>
          <p:cNvPr id="8" name="TextBox 7">
            <a:extLst>
              <a:ext uri="{FF2B5EF4-FFF2-40B4-BE49-F238E27FC236}">
                <a16:creationId xmlns:a16="http://schemas.microsoft.com/office/drawing/2014/main" id="{0C6BAD3E-34F8-782C-6D5C-BA42461C4C4A}"/>
              </a:ext>
            </a:extLst>
          </p:cNvPr>
          <p:cNvSpPr txBox="1"/>
          <p:nvPr/>
        </p:nvSpPr>
        <p:spPr>
          <a:xfrm>
            <a:off x="207962" y="3713113"/>
            <a:ext cx="4636395" cy="584775"/>
          </a:xfrm>
          <a:prstGeom prst="rect">
            <a:avLst/>
          </a:prstGeom>
          <a:noFill/>
        </p:spPr>
        <p:txBody>
          <a:bodyPr wrap="square">
            <a:spAutoFit/>
          </a:bodyPr>
          <a:lstStyle/>
          <a:p>
            <a:r>
              <a:rPr lang="en-US" sz="3200" b="1" i="1" dirty="0">
                <a:solidFill>
                  <a:srgbClr val="DAAD27"/>
                </a:solidFill>
                <a:latin typeface="DIN Alternate" panose="020B0500000000000000" pitchFamily="34" charset="77"/>
              </a:rPr>
              <a:t>What it really is: </a:t>
            </a:r>
          </a:p>
        </p:txBody>
      </p:sp>
      <p:sp>
        <p:nvSpPr>
          <p:cNvPr id="12" name="TextBox 11">
            <a:extLst>
              <a:ext uri="{FF2B5EF4-FFF2-40B4-BE49-F238E27FC236}">
                <a16:creationId xmlns:a16="http://schemas.microsoft.com/office/drawing/2014/main" id="{2D42E9B8-07BA-7066-4ED0-3125E55E3B06}"/>
              </a:ext>
            </a:extLst>
          </p:cNvPr>
          <p:cNvSpPr txBox="1"/>
          <p:nvPr/>
        </p:nvSpPr>
        <p:spPr>
          <a:xfrm>
            <a:off x="1812470" y="4420999"/>
            <a:ext cx="6985662" cy="1938992"/>
          </a:xfrm>
          <a:prstGeom prst="rect">
            <a:avLst/>
          </a:prstGeom>
          <a:noFill/>
        </p:spPr>
        <p:txBody>
          <a:bodyPr wrap="square">
            <a:spAutoFit/>
          </a:bodyPr>
          <a:lstStyle/>
          <a:p>
            <a:r>
              <a:rPr lang="en-US" sz="4000" b="1" i="1" dirty="0">
                <a:solidFill>
                  <a:srgbClr val="0F2C52"/>
                </a:solidFill>
                <a:latin typeface="DIN Alternate" panose="020B0500000000000000" pitchFamily="34" charset="77"/>
              </a:rPr>
              <a:t>I learned how functions can be used and analyzed to solve real-world problems</a:t>
            </a:r>
          </a:p>
        </p:txBody>
      </p:sp>
      <p:pic>
        <p:nvPicPr>
          <p:cNvPr id="13" name="Picture 12">
            <a:extLst>
              <a:ext uri="{FF2B5EF4-FFF2-40B4-BE49-F238E27FC236}">
                <a16:creationId xmlns:a16="http://schemas.microsoft.com/office/drawing/2014/main" id="{8AED57DB-6AD8-B411-6E20-D43A64811D67}"/>
              </a:ext>
            </a:extLst>
          </p:cNvPr>
          <p:cNvPicPr>
            <a:picLocks noChangeAspect="1"/>
          </p:cNvPicPr>
          <p:nvPr/>
        </p:nvPicPr>
        <p:blipFill>
          <a:blip r:embed="rId5"/>
          <a:stretch>
            <a:fillRect/>
          </a:stretch>
        </p:blipFill>
        <p:spPr>
          <a:xfrm>
            <a:off x="8788516" y="3279320"/>
            <a:ext cx="3308350" cy="1905000"/>
          </a:xfrm>
          <a:prstGeom prst="rect">
            <a:avLst/>
          </a:prstGeom>
        </p:spPr>
      </p:pic>
      <p:pic>
        <p:nvPicPr>
          <p:cNvPr id="15" name="Picture 14">
            <a:extLst>
              <a:ext uri="{FF2B5EF4-FFF2-40B4-BE49-F238E27FC236}">
                <a16:creationId xmlns:a16="http://schemas.microsoft.com/office/drawing/2014/main" id="{392F595B-8CC4-5119-938C-794291D462B1}"/>
              </a:ext>
            </a:extLst>
          </p:cNvPr>
          <p:cNvPicPr>
            <a:picLocks noChangeAspect="1"/>
          </p:cNvPicPr>
          <p:nvPr/>
        </p:nvPicPr>
        <p:blipFill>
          <a:blip r:embed="rId6"/>
          <a:stretch>
            <a:fillRect/>
          </a:stretch>
        </p:blipFill>
        <p:spPr>
          <a:xfrm>
            <a:off x="8778758" y="3217233"/>
            <a:ext cx="3308349" cy="2209727"/>
          </a:xfrm>
          <a:prstGeom prst="rect">
            <a:avLst/>
          </a:prstGeom>
        </p:spPr>
      </p:pic>
    </p:spTree>
    <p:extLst>
      <p:ext uri="{BB962C8B-B14F-4D97-AF65-F5344CB8AC3E}">
        <p14:creationId xmlns:p14="http://schemas.microsoft.com/office/powerpoint/2010/main" val="370516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aph of different colored lines&#10;&#10;Description automatically generated with medium confidence">
            <a:extLst>
              <a:ext uri="{FF2B5EF4-FFF2-40B4-BE49-F238E27FC236}">
                <a16:creationId xmlns:a16="http://schemas.microsoft.com/office/drawing/2014/main" id="{E7A72629-A528-05AB-3737-E7E6CB97F29D}"/>
              </a:ext>
            </a:extLst>
          </p:cNvPr>
          <p:cNvPicPr>
            <a:picLocks noChangeAspect="1"/>
          </p:cNvPicPr>
          <p:nvPr/>
        </p:nvPicPr>
        <p:blipFill>
          <a:blip r:embed="rId2"/>
          <a:stretch>
            <a:fillRect/>
          </a:stretch>
        </p:blipFill>
        <p:spPr>
          <a:xfrm>
            <a:off x="1650845" y="2565935"/>
            <a:ext cx="9048750" cy="3511606"/>
          </a:xfrm>
          <a:prstGeom prst="rect">
            <a:avLst/>
          </a:prstGeom>
        </p:spPr>
      </p:pic>
      <p:pic>
        <p:nvPicPr>
          <p:cNvPr id="4" name="Picture 3">
            <a:extLst>
              <a:ext uri="{FF2B5EF4-FFF2-40B4-BE49-F238E27FC236}">
                <a16:creationId xmlns:a16="http://schemas.microsoft.com/office/drawing/2014/main" id="{B55B6452-DD50-2AC3-EB07-59473E2A4883}"/>
              </a:ext>
            </a:extLst>
          </p:cNvPr>
          <p:cNvPicPr>
            <a:picLocks noChangeAspect="1"/>
          </p:cNvPicPr>
          <p:nvPr/>
        </p:nvPicPr>
        <p:blipFill>
          <a:blip r:embed="rId3"/>
          <a:stretch>
            <a:fillRect/>
          </a:stretch>
        </p:blipFill>
        <p:spPr>
          <a:xfrm>
            <a:off x="9370988" y="74482"/>
            <a:ext cx="2657214" cy="1345474"/>
          </a:xfrm>
          <a:prstGeom prst="rect">
            <a:avLst/>
          </a:prstGeom>
        </p:spPr>
      </p:pic>
      <p:sp>
        <p:nvSpPr>
          <p:cNvPr id="7" name="TextBox 6">
            <a:extLst>
              <a:ext uri="{FF2B5EF4-FFF2-40B4-BE49-F238E27FC236}">
                <a16:creationId xmlns:a16="http://schemas.microsoft.com/office/drawing/2014/main" id="{D3D9A6D6-4039-F3EF-7370-92CC60314C17}"/>
              </a:ext>
            </a:extLst>
          </p:cNvPr>
          <p:cNvSpPr txBox="1"/>
          <p:nvPr/>
        </p:nvSpPr>
        <p:spPr>
          <a:xfrm>
            <a:off x="163798" y="195944"/>
            <a:ext cx="8634334" cy="923330"/>
          </a:xfrm>
          <a:prstGeom prst="rect">
            <a:avLst/>
          </a:prstGeom>
          <a:noFill/>
        </p:spPr>
        <p:txBody>
          <a:bodyPr wrap="square">
            <a:spAutoFit/>
          </a:bodyPr>
          <a:lstStyle/>
          <a:p>
            <a:r>
              <a:rPr lang="en-US" sz="5400" b="1" dirty="0">
                <a:solidFill>
                  <a:srgbClr val="DAAD27"/>
                </a:solidFill>
                <a:latin typeface="DIN Alternate" panose="020B0500000000000000" pitchFamily="34" charset="77"/>
              </a:rPr>
              <a:t>Why</a:t>
            </a:r>
          </a:p>
        </p:txBody>
      </p:sp>
      <p:pic>
        <p:nvPicPr>
          <p:cNvPr id="3" name="Picture 2">
            <a:extLst>
              <a:ext uri="{FF2B5EF4-FFF2-40B4-BE49-F238E27FC236}">
                <a16:creationId xmlns:a16="http://schemas.microsoft.com/office/drawing/2014/main" id="{29B35926-823B-B352-5CD1-308099B84BD2}"/>
              </a:ext>
            </a:extLst>
          </p:cNvPr>
          <p:cNvPicPr>
            <a:picLocks noChangeAspect="1"/>
          </p:cNvPicPr>
          <p:nvPr/>
        </p:nvPicPr>
        <p:blipFill>
          <a:blip r:embed="rId4"/>
          <a:stretch>
            <a:fillRect/>
          </a:stretch>
        </p:blipFill>
        <p:spPr>
          <a:xfrm>
            <a:off x="9847999" y="5482456"/>
            <a:ext cx="2344001" cy="1190171"/>
          </a:xfrm>
          <a:prstGeom prst="rect">
            <a:avLst/>
          </a:prstGeom>
        </p:spPr>
      </p:pic>
      <p:pic>
        <p:nvPicPr>
          <p:cNvPr id="5" name="Picture 4">
            <a:extLst>
              <a:ext uri="{FF2B5EF4-FFF2-40B4-BE49-F238E27FC236}">
                <a16:creationId xmlns:a16="http://schemas.microsoft.com/office/drawing/2014/main" id="{91B3B880-432A-07A7-FAE4-952FE9BF0F93}"/>
              </a:ext>
            </a:extLst>
          </p:cNvPr>
          <p:cNvPicPr>
            <a:picLocks noChangeAspect="1"/>
          </p:cNvPicPr>
          <p:nvPr/>
        </p:nvPicPr>
        <p:blipFill>
          <a:blip r:embed="rId5"/>
          <a:stretch>
            <a:fillRect/>
          </a:stretch>
        </p:blipFill>
        <p:spPr>
          <a:xfrm>
            <a:off x="167911" y="5059096"/>
            <a:ext cx="1644559" cy="1644559"/>
          </a:xfrm>
          <a:prstGeom prst="rect">
            <a:avLst/>
          </a:prstGeom>
        </p:spPr>
      </p:pic>
      <p:sp>
        <p:nvSpPr>
          <p:cNvPr id="15" name="TextBox 14">
            <a:extLst>
              <a:ext uri="{FF2B5EF4-FFF2-40B4-BE49-F238E27FC236}">
                <a16:creationId xmlns:a16="http://schemas.microsoft.com/office/drawing/2014/main" id="{3DF23686-39A5-6351-CEE5-51DE9E9CB930}"/>
              </a:ext>
            </a:extLst>
          </p:cNvPr>
          <p:cNvSpPr txBox="1"/>
          <p:nvPr/>
        </p:nvSpPr>
        <p:spPr>
          <a:xfrm>
            <a:off x="308997" y="1119274"/>
            <a:ext cx="9539002" cy="1077218"/>
          </a:xfrm>
          <a:prstGeom prst="rect">
            <a:avLst/>
          </a:prstGeom>
          <a:noFill/>
        </p:spPr>
        <p:txBody>
          <a:bodyPr wrap="square">
            <a:spAutoFit/>
          </a:bodyPr>
          <a:lstStyle/>
          <a:p>
            <a:r>
              <a:rPr lang="en-US" sz="3200" b="1" i="1" dirty="0">
                <a:solidFill>
                  <a:srgbClr val="0F2C52"/>
                </a:solidFill>
                <a:latin typeface="DIN Alternate" panose="020B0500000000000000" pitchFamily="34" charset="77"/>
              </a:rPr>
              <a:t>Comparison of graduation rates based on URM status of engineering students at Fresno State</a:t>
            </a:r>
          </a:p>
        </p:txBody>
      </p:sp>
    </p:spTree>
    <p:extLst>
      <p:ext uri="{BB962C8B-B14F-4D97-AF65-F5344CB8AC3E}">
        <p14:creationId xmlns:p14="http://schemas.microsoft.com/office/powerpoint/2010/main" val="1017243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5B6452-DD50-2AC3-EB07-59473E2A4883}"/>
              </a:ext>
            </a:extLst>
          </p:cNvPr>
          <p:cNvPicPr>
            <a:picLocks noChangeAspect="1"/>
          </p:cNvPicPr>
          <p:nvPr/>
        </p:nvPicPr>
        <p:blipFill>
          <a:blip r:embed="rId2"/>
          <a:stretch>
            <a:fillRect/>
          </a:stretch>
        </p:blipFill>
        <p:spPr>
          <a:xfrm>
            <a:off x="9370988" y="74482"/>
            <a:ext cx="2657214" cy="1345474"/>
          </a:xfrm>
          <a:prstGeom prst="rect">
            <a:avLst/>
          </a:prstGeom>
        </p:spPr>
      </p:pic>
      <p:sp>
        <p:nvSpPr>
          <p:cNvPr id="7" name="TextBox 6">
            <a:extLst>
              <a:ext uri="{FF2B5EF4-FFF2-40B4-BE49-F238E27FC236}">
                <a16:creationId xmlns:a16="http://schemas.microsoft.com/office/drawing/2014/main" id="{D3D9A6D6-4039-F3EF-7370-92CC60314C17}"/>
              </a:ext>
            </a:extLst>
          </p:cNvPr>
          <p:cNvSpPr txBox="1"/>
          <p:nvPr/>
        </p:nvSpPr>
        <p:spPr>
          <a:xfrm>
            <a:off x="163798" y="8694"/>
            <a:ext cx="8634334" cy="923330"/>
          </a:xfrm>
          <a:prstGeom prst="rect">
            <a:avLst/>
          </a:prstGeom>
          <a:noFill/>
        </p:spPr>
        <p:txBody>
          <a:bodyPr wrap="square">
            <a:spAutoFit/>
          </a:bodyPr>
          <a:lstStyle/>
          <a:p>
            <a:r>
              <a:rPr lang="en-US" sz="5400" b="1" dirty="0">
                <a:solidFill>
                  <a:srgbClr val="DAAD27"/>
                </a:solidFill>
                <a:latin typeface="DIN Alternate" panose="020B0500000000000000" pitchFamily="34" charset="77"/>
              </a:rPr>
              <a:t>What                   </a:t>
            </a:r>
            <a:r>
              <a:rPr lang="en-US" sz="4000" b="1" dirty="0">
                <a:solidFill>
                  <a:srgbClr val="DAAD27"/>
                </a:solidFill>
                <a:latin typeface="DIN Alternate" panose="020B0500000000000000" pitchFamily="34" charset="77"/>
              </a:rPr>
              <a:t>$1.4M from </a:t>
            </a:r>
          </a:p>
        </p:txBody>
      </p:sp>
      <p:pic>
        <p:nvPicPr>
          <p:cNvPr id="3" name="Picture 2">
            <a:extLst>
              <a:ext uri="{FF2B5EF4-FFF2-40B4-BE49-F238E27FC236}">
                <a16:creationId xmlns:a16="http://schemas.microsoft.com/office/drawing/2014/main" id="{29B35926-823B-B352-5CD1-308099B84BD2}"/>
              </a:ext>
            </a:extLst>
          </p:cNvPr>
          <p:cNvPicPr>
            <a:picLocks noChangeAspect="1"/>
          </p:cNvPicPr>
          <p:nvPr/>
        </p:nvPicPr>
        <p:blipFill>
          <a:blip r:embed="rId3"/>
          <a:stretch>
            <a:fillRect/>
          </a:stretch>
        </p:blipFill>
        <p:spPr>
          <a:xfrm>
            <a:off x="9948015" y="5593347"/>
            <a:ext cx="2344001" cy="1190171"/>
          </a:xfrm>
          <a:prstGeom prst="rect">
            <a:avLst/>
          </a:prstGeom>
        </p:spPr>
      </p:pic>
      <p:sp>
        <p:nvSpPr>
          <p:cNvPr id="15" name="TextBox 14">
            <a:extLst>
              <a:ext uri="{FF2B5EF4-FFF2-40B4-BE49-F238E27FC236}">
                <a16:creationId xmlns:a16="http://schemas.microsoft.com/office/drawing/2014/main" id="{3DF23686-39A5-6351-CEE5-51DE9E9CB930}"/>
              </a:ext>
            </a:extLst>
          </p:cNvPr>
          <p:cNvSpPr txBox="1"/>
          <p:nvPr/>
        </p:nvSpPr>
        <p:spPr>
          <a:xfrm>
            <a:off x="1703429" y="1102578"/>
            <a:ext cx="8785142" cy="6494085"/>
          </a:xfrm>
          <a:prstGeom prst="rect">
            <a:avLst/>
          </a:prstGeom>
          <a:noFill/>
        </p:spPr>
        <p:txBody>
          <a:bodyPr wrap="square">
            <a:spAutoFit/>
          </a:bodyPr>
          <a:lstStyle/>
          <a:p>
            <a:pPr marL="457200" indent="-457200">
              <a:lnSpc>
                <a:spcPct val="150000"/>
              </a:lnSpc>
              <a:buFont typeface="Wingdings" pitchFamily="2" charset="2"/>
              <a:buChar char="Ø"/>
            </a:pPr>
            <a:r>
              <a:rPr lang="en-US" sz="3200" b="1" dirty="0">
                <a:solidFill>
                  <a:srgbClr val="0F2C52"/>
                </a:solidFill>
                <a:latin typeface="DIN Alternate" panose="020B0500000000000000" pitchFamily="34" charset="77"/>
              </a:rPr>
              <a:t> Reform calculus curriculum</a:t>
            </a:r>
          </a:p>
          <a:p>
            <a:pPr marL="914400" lvl="1" indent="-457200">
              <a:lnSpc>
                <a:spcPct val="150000"/>
              </a:lnSpc>
              <a:buFont typeface="Arial" panose="020B0604020202020204" pitchFamily="34" charset="0"/>
              <a:buChar char="•"/>
            </a:pPr>
            <a:r>
              <a:rPr lang="en-US" sz="3200" b="1" i="1" dirty="0">
                <a:solidFill>
                  <a:srgbClr val="0F2C52"/>
                </a:solidFill>
                <a:latin typeface="DIN Alternate" panose="020B0500000000000000" pitchFamily="34" charset="77"/>
              </a:rPr>
              <a:t>Conceptual understanding</a:t>
            </a:r>
          </a:p>
          <a:p>
            <a:pPr marL="914400" lvl="1" indent="-457200">
              <a:lnSpc>
                <a:spcPct val="150000"/>
              </a:lnSpc>
              <a:buFont typeface="Arial" panose="020B0604020202020204" pitchFamily="34" charset="0"/>
              <a:buChar char="•"/>
            </a:pPr>
            <a:r>
              <a:rPr lang="en-US" sz="3200" b="1" i="1" dirty="0">
                <a:solidFill>
                  <a:srgbClr val="0F2C52"/>
                </a:solidFill>
                <a:latin typeface="DIN Alternate" panose="020B0500000000000000" pitchFamily="34" charset="77"/>
              </a:rPr>
              <a:t>Problem solving and applications</a:t>
            </a:r>
          </a:p>
          <a:p>
            <a:pPr marL="457200" indent="-457200">
              <a:lnSpc>
                <a:spcPct val="150000"/>
              </a:lnSpc>
              <a:buFont typeface="Wingdings" pitchFamily="2" charset="2"/>
              <a:buChar char="Ø"/>
            </a:pPr>
            <a:r>
              <a:rPr lang="en-US" sz="3200" b="1" dirty="0">
                <a:solidFill>
                  <a:srgbClr val="0F2C52"/>
                </a:solidFill>
                <a:latin typeface="DIN Alternate" panose="020B0500000000000000" pitchFamily="34" charset="77"/>
              </a:rPr>
              <a:t>Training and support for </a:t>
            </a:r>
            <a:r>
              <a:rPr lang="en-US" sz="3200" b="1" i="1" dirty="0">
                <a:solidFill>
                  <a:srgbClr val="0F2C52"/>
                </a:solidFill>
                <a:latin typeface="DIN Alternate" panose="020B0500000000000000" pitchFamily="34" charset="77"/>
              </a:rPr>
              <a:t>Culturally-responsive approach</a:t>
            </a:r>
          </a:p>
          <a:p>
            <a:pPr marL="457200" indent="-457200">
              <a:lnSpc>
                <a:spcPct val="150000"/>
              </a:lnSpc>
              <a:buFont typeface="Wingdings" pitchFamily="2" charset="2"/>
              <a:buChar char="Ø"/>
            </a:pPr>
            <a:r>
              <a:rPr lang="en-US" sz="3200" b="1" dirty="0">
                <a:solidFill>
                  <a:srgbClr val="0F2C52"/>
                </a:solidFill>
                <a:latin typeface="DIN Alternate" panose="020B0500000000000000" pitchFamily="34" charset="77"/>
              </a:rPr>
              <a:t> instructors</a:t>
            </a:r>
          </a:p>
          <a:p>
            <a:pPr marL="457200" indent="-457200">
              <a:lnSpc>
                <a:spcPct val="150000"/>
              </a:lnSpc>
              <a:buFont typeface="Wingdings" pitchFamily="2" charset="2"/>
              <a:buChar char="Ø"/>
            </a:pPr>
            <a:r>
              <a:rPr lang="en-US" sz="3200" b="1" dirty="0">
                <a:solidFill>
                  <a:srgbClr val="0F2C52"/>
                </a:solidFill>
                <a:latin typeface="DIN Alternate" panose="020B0500000000000000" pitchFamily="34" charset="77"/>
              </a:rPr>
              <a:t>Support systems and resources for students</a:t>
            </a:r>
          </a:p>
          <a:p>
            <a:pPr>
              <a:lnSpc>
                <a:spcPct val="150000"/>
              </a:lnSpc>
            </a:pPr>
            <a:endParaRPr lang="en-US" sz="3200" b="1" dirty="0">
              <a:solidFill>
                <a:srgbClr val="0F2C52"/>
              </a:solidFill>
              <a:latin typeface="DIN Alternate" panose="020B0500000000000000" pitchFamily="34" charset="77"/>
            </a:endParaRPr>
          </a:p>
          <a:p>
            <a:pPr lvl="1"/>
            <a:endParaRPr lang="en-US" sz="3200" b="1" dirty="0">
              <a:solidFill>
                <a:srgbClr val="0F2C52"/>
              </a:solidFill>
              <a:latin typeface="DIN Alternate" panose="020B0500000000000000" pitchFamily="34" charset="77"/>
            </a:endParaRPr>
          </a:p>
        </p:txBody>
      </p:sp>
      <p:pic>
        <p:nvPicPr>
          <p:cNvPr id="2" name="Picture 1">
            <a:extLst>
              <a:ext uri="{FF2B5EF4-FFF2-40B4-BE49-F238E27FC236}">
                <a16:creationId xmlns:a16="http://schemas.microsoft.com/office/drawing/2014/main" id="{88E416D3-8F53-BDEB-7A1C-C845576F3BBD}"/>
              </a:ext>
            </a:extLst>
          </p:cNvPr>
          <p:cNvPicPr>
            <a:picLocks noChangeAspect="1"/>
          </p:cNvPicPr>
          <p:nvPr/>
        </p:nvPicPr>
        <p:blipFill>
          <a:blip r:embed="rId4"/>
          <a:stretch>
            <a:fillRect/>
          </a:stretch>
        </p:blipFill>
        <p:spPr>
          <a:xfrm>
            <a:off x="167912" y="5328647"/>
            <a:ext cx="1375008" cy="1375008"/>
          </a:xfrm>
          <a:prstGeom prst="rect">
            <a:avLst/>
          </a:prstGeom>
        </p:spPr>
      </p:pic>
      <p:pic>
        <p:nvPicPr>
          <p:cNvPr id="6" name="Picture 5">
            <a:extLst>
              <a:ext uri="{FF2B5EF4-FFF2-40B4-BE49-F238E27FC236}">
                <a16:creationId xmlns:a16="http://schemas.microsoft.com/office/drawing/2014/main" id="{BB7AB1A8-5F9D-71B2-6D36-FCE04A63C6A8}"/>
              </a:ext>
            </a:extLst>
          </p:cNvPr>
          <p:cNvPicPr>
            <a:picLocks noChangeAspect="1"/>
          </p:cNvPicPr>
          <p:nvPr/>
        </p:nvPicPr>
        <p:blipFill>
          <a:blip r:embed="rId5"/>
          <a:stretch>
            <a:fillRect/>
          </a:stretch>
        </p:blipFill>
        <p:spPr>
          <a:xfrm>
            <a:off x="7567543" y="74482"/>
            <a:ext cx="1683141" cy="1355757"/>
          </a:xfrm>
          <a:prstGeom prst="rect">
            <a:avLst/>
          </a:prstGeom>
        </p:spPr>
      </p:pic>
    </p:spTree>
    <p:extLst>
      <p:ext uri="{BB962C8B-B14F-4D97-AF65-F5344CB8AC3E}">
        <p14:creationId xmlns:p14="http://schemas.microsoft.com/office/powerpoint/2010/main" val="2313377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5B6452-DD50-2AC3-EB07-59473E2A4883}"/>
              </a:ext>
            </a:extLst>
          </p:cNvPr>
          <p:cNvPicPr>
            <a:picLocks noChangeAspect="1"/>
          </p:cNvPicPr>
          <p:nvPr/>
        </p:nvPicPr>
        <p:blipFill>
          <a:blip r:embed="rId2"/>
          <a:stretch>
            <a:fillRect/>
          </a:stretch>
        </p:blipFill>
        <p:spPr>
          <a:xfrm>
            <a:off x="9370988" y="74482"/>
            <a:ext cx="2657214" cy="1345474"/>
          </a:xfrm>
          <a:prstGeom prst="rect">
            <a:avLst/>
          </a:prstGeom>
        </p:spPr>
      </p:pic>
      <p:sp>
        <p:nvSpPr>
          <p:cNvPr id="7" name="TextBox 6">
            <a:extLst>
              <a:ext uri="{FF2B5EF4-FFF2-40B4-BE49-F238E27FC236}">
                <a16:creationId xmlns:a16="http://schemas.microsoft.com/office/drawing/2014/main" id="{D3D9A6D6-4039-F3EF-7370-92CC60314C17}"/>
              </a:ext>
            </a:extLst>
          </p:cNvPr>
          <p:cNvSpPr txBox="1"/>
          <p:nvPr/>
        </p:nvSpPr>
        <p:spPr>
          <a:xfrm>
            <a:off x="163798" y="195944"/>
            <a:ext cx="8634334" cy="923330"/>
          </a:xfrm>
          <a:prstGeom prst="rect">
            <a:avLst/>
          </a:prstGeom>
          <a:noFill/>
        </p:spPr>
        <p:txBody>
          <a:bodyPr wrap="square">
            <a:spAutoFit/>
          </a:bodyPr>
          <a:lstStyle/>
          <a:p>
            <a:r>
              <a:rPr lang="en-US" sz="5400" b="1" dirty="0">
                <a:solidFill>
                  <a:srgbClr val="DAAD27"/>
                </a:solidFill>
                <a:latin typeface="DIN Alternate" panose="020B0500000000000000" pitchFamily="34" charset="77"/>
              </a:rPr>
              <a:t>How</a:t>
            </a:r>
          </a:p>
        </p:txBody>
      </p:sp>
      <p:pic>
        <p:nvPicPr>
          <p:cNvPr id="3" name="Picture 2">
            <a:extLst>
              <a:ext uri="{FF2B5EF4-FFF2-40B4-BE49-F238E27FC236}">
                <a16:creationId xmlns:a16="http://schemas.microsoft.com/office/drawing/2014/main" id="{29B35926-823B-B352-5CD1-308099B84BD2}"/>
              </a:ext>
            </a:extLst>
          </p:cNvPr>
          <p:cNvPicPr>
            <a:picLocks noChangeAspect="1"/>
          </p:cNvPicPr>
          <p:nvPr/>
        </p:nvPicPr>
        <p:blipFill>
          <a:blip r:embed="rId3"/>
          <a:stretch>
            <a:fillRect/>
          </a:stretch>
        </p:blipFill>
        <p:spPr>
          <a:xfrm>
            <a:off x="9847999" y="5482456"/>
            <a:ext cx="2344001" cy="1190171"/>
          </a:xfrm>
          <a:prstGeom prst="rect">
            <a:avLst/>
          </a:prstGeom>
        </p:spPr>
      </p:pic>
      <p:pic>
        <p:nvPicPr>
          <p:cNvPr id="5" name="Picture 4">
            <a:extLst>
              <a:ext uri="{FF2B5EF4-FFF2-40B4-BE49-F238E27FC236}">
                <a16:creationId xmlns:a16="http://schemas.microsoft.com/office/drawing/2014/main" id="{91B3B880-432A-07A7-FAE4-952FE9BF0F93}"/>
              </a:ext>
            </a:extLst>
          </p:cNvPr>
          <p:cNvPicPr>
            <a:picLocks noChangeAspect="1"/>
          </p:cNvPicPr>
          <p:nvPr/>
        </p:nvPicPr>
        <p:blipFill>
          <a:blip r:embed="rId4"/>
          <a:stretch>
            <a:fillRect/>
          </a:stretch>
        </p:blipFill>
        <p:spPr>
          <a:xfrm>
            <a:off x="167911" y="5059096"/>
            <a:ext cx="1644559" cy="1644559"/>
          </a:xfrm>
          <a:prstGeom prst="rect">
            <a:avLst/>
          </a:prstGeom>
        </p:spPr>
      </p:pic>
      <p:sp>
        <p:nvSpPr>
          <p:cNvPr id="15" name="TextBox 14">
            <a:extLst>
              <a:ext uri="{FF2B5EF4-FFF2-40B4-BE49-F238E27FC236}">
                <a16:creationId xmlns:a16="http://schemas.microsoft.com/office/drawing/2014/main" id="{3DF23686-39A5-6351-CEE5-51DE9E9CB930}"/>
              </a:ext>
            </a:extLst>
          </p:cNvPr>
          <p:cNvSpPr txBox="1"/>
          <p:nvPr/>
        </p:nvSpPr>
        <p:spPr>
          <a:xfrm>
            <a:off x="1703429" y="401882"/>
            <a:ext cx="8785142" cy="6494085"/>
          </a:xfrm>
          <a:prstGeom prst="rect">
            <a:avLst/>
          </a:prstGeom>
          <a:noFill/>
        </p:spPr>
        <p:txBody>
          <a:bodyPr wrap="square">
            <a:spAutoFit/>
          </a:bodyPr>
          <a:lstStyle/>
          <a:p>
            <a:pPr marL="457200" indent="-457200">
              <a:lnSpc>
                <a:spcPct val="150000"/>
              </a:lnSpc>
              <a:buFont typeface="Wingdings" pitchFamily="2" charset="2"/>
              <a:buChar char="Ø"/>
            </a:pPr>
            <a:r>
              <a:rPr lang="en-US" sz="3200" b="1" dirty="0">
                <a:solidFill>
                  <a:srgbClr val="0F2C52"/>
                </a:solidFill>
                <a:latin typeface="DIN Alternate" panose="020B0500000000000000" pitchFamily="34" charset="77"/>
              </a:rPr>
              <a:t> Reform calculus curriculum</a:t>
            </a:r>
          </a:p>
          <a:p>
            <a:pPr marL="914400" lvl="1" indent="-457200">
              <a:lnSpc>
                <a:spcPct val="150000"/>
              </a:lnSpc>
              <a:buFont typeface="Arial" panose="020B0604020202020204" pitchFamily="34" charset="0"/>
              <a:buChar char="•"/>
            </a:pPr>
            <a:r>
              <a:rPr lang="en-US" sz="3200" b="1" i="1" dirty="0">
                <a:solidFill>
                  <a:srgbClr val="0F2C52"/>
                </a:solidFill>
                <a:latin typeface="DIN Alternate" panose="020B0500000000000000" pitchFamily="34" charset="77"/>
              </a:rPr>
              <a:t>Mini-lectures with activities, projects</a:t>
            </a:r>
          </a:p>
          <a:p>
            <a:pPr marL="914400" lvl="1" indent="-457200">
              <a:lnSpc>
                <a:spcPct val="150000"/>
              </a:lnSpc>
              <a:buFont typeface="Arial" panose="020B0604020202020204" pitchFamily="34" charset="0"/>
              <a:buChar char="•"/>
            </a:pPr>
            <a:r>
              <a:rPr lang="en-US" sz="3200" b="1" i="1" dirty="0">
                <a:solidFill>
                  <a:srgbClr val="0F2C52"/>
                </a:solidFill>
                <a:latin typeface="DIN Alternate" panose="020B0500000000000000" pitchFamily="34" charset="77"/>
              </a:rPr>
              <a:t>Learning assistants</a:t>
            </a:r>
          </a:p>
          <a:p>
            <a:pPr marL="457200" indent="-457200">
              <a:lnSpc>
                <a:spcPct val="150000"/>
              </a:lnSpc>
              <a:buFont typeface="Wingdings" pitchFamily="2" charset="2"/>
              <a:buChar char="Ø"/>
            </a:pPr>
            <a:r>
              <a:rPr lang="en-US" sz="3200" b="1" dirty="0">
                <a:solidFill>
                  <a:srgbClr val="0F2C52"/>
                </a:solidFill>
                <a:latin typeface="DIN Alternate" panose="020B0500000000000000" pitchFamily="34" charset="77"/>
              </a:rPr>
              <a:t>Training and support for instructors</a:t>
            </a:r>
          </a:p>
          <a:p>
            <a:pPr marL="914400" lvl="1" indent="-457200">
              <a:lnSpc>
                <a:spcPct val="150000"/>
              </a:lnSpc>
              <a:buFont typeface="Arial" panose="020B0604020202020204" pitchFamily="34" charset="0"/>
              <a:buChar char="•"/>
            </a:pPr>
            <a:r>
              <a:rPr lang="en-US" sz="3200" b="1" i="1" dirty="0">
                <a:solidFill>
                  <a:srgbClr val="0F2C52"/>
                </a:solidFill>
                <a:latin typeface="DIN Alternate" panose="020B0500000000000000" pitchFamily="34" charset="77"/>
              </a:rPr>
              <a:t>Workshops and networking</a:t>
            </a:r>
          </a:p>
          <a:p>
            <a:pPr marL="914400" lvl="1" indent="-457200">
              <a:lnSpc>
                <a:spcPct val="150000"/>
              </a:lnSpc>
              <a:buFont typeface="Arial" panose="020B0604020202020204" pitchFamily="34" charset="0"/>
              <a:buChar char="•"/>
            </a:pPr>
            <a:r>
              <a:rPr lang="en-US" sz="3200" b="1" i="1" dirty="0">
                <a:solidFill>
                  <a:srgbClr val="0F2C52"/>
                </a:solidFill>
                <a:latin typeface="DIN Alternate" panose="020B0500000000000000" pitchFamily="34" charset="77"/>
              </a:rPr>
              <a:t>Online resources</a:t>
            </a:r>
          </a:p>
          <a:p>
            <a:pPr marL="457200" indent="-457200">
              <a:lnSpc>
                <a:spcPct val="150000"/>
              </a:lnSpc>
              <a:buFont typeface="Wingdings" pitchFamily="2" charset="2"/>
              <a:buChar char="Ø"/>
            </a:pPr>
            <a:r>
              <a:rPr lang="en-US" sz="3200" b="1" dirty="0">
                <a:solidFill>
                  <a:srgbClr val="0F2C52"/>
                </a:solidFill>
                <a:latin typeface="DIN Alternate" panose="020B0500000000000000" pitchFamily="34" charset="77"/>
              </a:rPr>
              <a:t>Support systems and resources for students</a:t>
            </a:r>
          </a:p>
          <a:p>
            <a:pPr marL="914400" lvl="1" indent="-457200">
              <a:lnSpc>
                <a:spcPct val="150000"/>
              </a:lnSpc>
              <a:buFont typeface="Arial" panose="020B0604020202020204" pitchFamily="34" charset="0"/>
              <a:buChar char="•"/>
            </a:pPr>
            <a:r>
              <a:rPr lang="en-US" sz="3200" b="1" i="1" dirty="0">
                <a:solidFill>
                  <a:srgbClr val="0F2C52"/>
                </a:solidFill>
                <a:latin typeface="DIN Alternate" panose="020B0500000000000000" pitchFamily="34" charset="77"/>
              </a:rPr>
              <a:t>Collaboration with tutoring services</a:t>
            </a:r>
            <a:endParaRPr lang="en-US" sz="3200" b="1" dirty="0">
              <a:solidFill>
                <a:srgbClr val="0F2C52"/>
              </a:solidFill>
              <a:latin typeface="DIN Alternate" panose="020B0500000000000000" pitchFamily="34" charset="77"/>
            </a:endParaRPr>
          </a:p>
          <a:p>
            <a:pPr lvl="1"/>
            <a:endParaRPr lang="en-US" sz="3200" b="1" dirty="0">
              <a:solidFill>
                <a:srgbClr val="0F2C52"/>
              </a:solidFill>
              <a:latin typeface="DIN Alternate" panose="020B0500000000000000" pitchFamily="34" charset="77"/>
            </a:endParaRPr>
          </a:p>
        </p:txBody>
      </p:sp>
    </p:spTree>
    <p:extLst>
      <p:ext uri="{BB962C8B-B14F-4D97-AF65-F5344CB8AC3E}">
        <p14:creationId xmlns:p14="http://schemas.microsoft.com/office/powerpoint/2010/main" val="2480194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42031-2381-4488-9265-8AF672FB63B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3A27434-73CE-0EA3-4000-4CA3068AB347}"/>
              </a:ext>
            </a:extLst>
          </p:cNvPr>
          <p:cNvPicPr>
            <a:picLocks noChangeAspect="1"/>
          </p:cNvPicPr>
          <p:nvPr/>
        </p:nvPicPr>
        <p:blipFill>
          <a:blip r:embed="rId2"/>
          <a:stretch>
            <a:fillRect/>
          </a:stretch>
        </p:blipFill>
        <p:spPr>
          <a:xfrm>
            <a:off x="9370988" y="74482"/>
            <a:ext cx="2657214" cy="1345474"/>
          </a:xfrm>
          <a:prstGeom prst="rect">
            <a:avLst/>
          </a:prstGeom>
        </p:spPr>
      </p:pic>
      <p:sp>
        <p:nvSpPr>
          <p:cNvPr id="7" name="TextBox 6">
            <a:extLst>
              <a:ext uri="{FF2B5EF4-FFF2-40B4-BE49-F238E27FC236}">
                <a16:creationId xmlns:a16="http://schemas.microsoft.com/office/drawing/2014/main" id="{577EC45B-EAFF-6415-8A5A-717E22E4687A}"/>
              </a:ext>
            </a:extLst>
          </p:cNvPr>
          <p:cNvSpPr txBox="1"/>
          <p:nvPr/>
        </p:nvSpPr>
        <p:spPr>
          <a:xfrm>
            <a:off x="163798" y="195944"/>
            <a:ext cx="8634334" cy="923330"/>
          </a:xfrm>
          <a:prstGeom prst="rect">
            <a:avLst/>
          </a:prstGeom>
          <a:noFill/>
        </p:spPr>
        <p:txBody>
          <a:bodyPr wrap="square">
            <a:spAutoFit/>
          </a:bodyPr>
          <a:lstStyle/>
          <a:p>
            <a:r>
              <a:rPr lang="en-US" sz="5400" b="1" dirty="0">
                <a:solidFill>
                  <a:srgbClr val="DAAD27"/>
                </a:solidFill>
                <a:latin typeface="DIN Alternate" panose="020B0500000000000000" pitchFamily="34" charset="77"/>
              </a:rPr>
              <a:t>How</a:t>
            </a:r>
          </a:p>
        </p:txBody>
      </p:sp>
      <p:pic>
        <p:nvPicPr>
          <p:cNvPr id="3" name="Picture 2">
            <a:extLst>
              <a:ext uri="{FF2B5EF4-FFF2-40B4-BE49-F238E27FC236}">
                <a16:creationId xmlns:a16="http://schemas.microsoft.com/office/drawing/2014/main" id="{EE108CC2-4B07-E79A-1589-628D2EE9B927}"/>
              </a:ext>
            </a:extLst>
          </p:cNvPr>
          <p:cNvPicPr>
            <a:picLocks noChangeAspect="1"/>
          </p:cNvPicPr>
          <p:nvPr/>
        </p:nvPicPr>
        <p:blipFill>
          <a:blip r:embed="rId3"/>
          <a:stretch>
            <a:fillRect/>
          </a:stretch>
        </p:blipFill>
        <p:spPr>
          <a:xfrm>
            <a:off x="9847999" y="5482456"/>
            <a:ext cx="2344001" cy="1190171"/>
          </a:xfrm>
          <a:prstGeom prst="rect">
            <a:avLst/>
          </a:prstGeom>
        </p:spPr>
      </p:pic>
      <p:pic>
        <p:nvPicPr>
          <p:cNvPr id="5" name="Picture 4">
            <a:extLst>
              <a:ext uri="{FF2B5EF4-FFF2-40B4-BE49-F238E27FC236}">
                <a16:creationId xmlns:a16="http://schemas.microsoft.com/office/drawing/2014/main" id="{957D8D0F-1454-6F15-DEB5-0CC78E63F196}"/>
              </a:ext>
            </a:extLst>
          </p:cNvPr>
          <p:cNvPicPr>
            <a:picLocks noChangeAspect="1"/>
          </p:cNvPicPr>
          <p:nvPr/>
        </p:nvPicPr>
        <p:blipFill>
          <a:blip r:embed="rId4"/>
          <a:stretch>
            <a:fillRect/>
          </a:stretch>
        </p:blipFill>
        <p:spPr>
          <a:xfrm>
            <a:off x="167911" y="5059096"/>
            <a:ext cx="1644559" cy="1644559"/>
          </a:xfrm>
          <a:prstGeom prst="rect">
            <a:avLst/>
          </a:prstGeom>
        </p:spPr>
      </p:pic>
      <p:sp>
        <p:nvSpPr>
          <p:cNvPr id="15" name="TextBox 14">
            <a:extLst>
              <a:ext uri="{FF2B5EF4-FFF2-40B4-BE49-F238E27FC236}">
                <a16:creationId xmlns:a16="http://schemas.microsoft.com/office/drawing/2014/main" id="{7C0658B7-B48E-8688-9A9F-01CD97A7DCE3}"/>
              </a:ext>
            </a:extLst>
          </p:cNvPr>
          <p:cNvSpPr txBox="1"/>
          <p:nvPr/>
        </p:nvSpPr>
        <p:spPr>
          <a:xfrm>
            <a:off x="1703429" y="401882"/>
            <a:ext cx="8785142" cy="6494085"/>
          </a:xfrm>
          <a:prstGeom prst="rect">
            <a:avLst/>
          </a:prstGeom>
          <a:noFill/>
        </p:spPr>
        <p:txBody>
          <a:bodyPr wrap="square">
            <a:spAutoFit/>
          </a:bodyPr>
          <a:lstStyle/>
          <a:p>
            <a:pPr marL="457200" indent="-457200">
              <a:lnSpc>
                <a:spcPct val="150000"/>
              </a:lnSpc>
              <a:buFont typeface="Wingdings" pitchFamily="2" charset="2"/>
              <a:buChar char="Ø"/>
            </a:pPr>
            <a:r>
              <a:rPr lang="en-US" sz="3200" b="1" dirty="0">
                <a:solidFill>
                  <a:srgbClr val="0F2C52"/>
                </a:solidFill>
                <a:latin typeface="DIN Alternate" panose="020B0500000000000000" pitchFamily="34" charset="77"/>
              </a:rPr>
              <a:t> Reform calculus curriculum</a:t>
            </a:r>
          </a:p>
          <a:p>
            <a:pPr marL="914400" lvl="1" indent="-457200">
              <a:lnSpc>
                <a:spcPct val="150000"/>
              </a:lnSpc>
              <a:buFont typeface="Arial" panose="020B0604020202020204" pitchFamily="34" charset="0"/>
              <a:buChar char="•"/>
            </a:pPr>
            <a:r>
              <a:rPr lang="en-US" sz="3200" b="1" i="1" dirty="0">
                <a:solidFill>
                  <a:srgbClr val="0F2C52"/>
                </a:solidFill>
                <a:latin typeface="DIN Alternate" panose="020B0500000000000000" pitchFamily="34" charset="77"/>
              </a:rPr>
              <a:t>Mini-lectures with activities, projects</a:t>
            </a:r>
          </a:p>
          <a:p>
            <a:pPr marL="914400" lvl="1" indent="-457200">
              <a:lnSpc>
                <a:spcPct val="150000"/>
              </a:lnSpc>
              <a:buFont typeface="Arial" panose="020B0604020202020204" pitchFamily="34" charset="0"/>
              <a:buChar char="•"/>
            </a:pPr>
            <a:r>
              <a:rPr lang="en-US" sz="3200" b="1" i="1" dirty="0">
                <a:solidFill>
                  <a:srgbClr val="FF0000"/>
                </a:solidFill>
                <a:latin typeface="DIN Alternate" panose="020B0500000000000000" pitchFamily="34" charset="77"/>
              </a:rPr>
              <a:t>Learning assistants</a:t>
            </a:r>
          </a:p>
          <a:p>
            <a:pPr marL="457200" indent="-457200">
              <a:lnSpc>
                <a:spcPct val="150000"/>
              </a:lnSpc>
              <a:buFont typeface="Wingdings" pitchFamily="2" charset="2"/>
              <a:buChar char="Ø"/>
            </a:pPr>
            <a:r>
              <a:rPr lang="en-US" sz="3200" b="1" dirty="0">
                <a:solidFill>
                  <a:srgbClr val="0F2C52"/>
                </a:solidFill>
                <a:latin typeface="DIN Alternate" panose="020B0500000000000000" pitchFamily="34" charset="77"/>
              </a:rPr>
              <a:t>Training and support for instructors</a:t>
            </a:r>
          </a:p>
          <a:p>
            <a:pPr marL="914400" lvl="1" indent="-457200">
              <a:lnSpc>
                <a:spcPct val="150000"/>
              </a:lnSpc>
              <a:buFont typeface="Arial" panose="020B0604020202020204" pitchFamily="34" charset="0"/>
              <a:buChar char="•"/>
            </a:pPr>
            <a:r>
              <a:rPr lang="en-US" sz="3200" b="1" i="1" dirty="0">
                <a:solidFill>
                  <a:srgbClr val="0F2C52"/>
                </a:solidFill>
                <a:latin typeface="DIN Alternate" panose="020B0500000000000000" pitchFamily="34" charset="77"/>
              </a:rPr>
              <a:t>Workshops and networking</a:t>
            </a:r>
          </a:p>
          <a:p>
            <a:pPr marL="914400" lvl="1" indent="-457200">
              <a:lnSpc>
                <a:spcPct val="150000"/>
              </a:lnSpc>
              <a:buFont typeface="Arial" panose="020B0604020202020204" pitchFamily="34" charset="0"/>
              <a:buChar char="•"/>
            </a:pPr>
            <a:r>
              <a:rPr lang="en-US" sz="3200" b="1" i="1" dirty="0">
                <a:solidFill>
                  <a:srgbClr val="0F2C52"/>
                </a:solidFill>
                <a:latin typeface="DIN Alternate" panose="020B0500000000000000" pitchFamily="34" charset="77"/>
              </a:rPr>
              <a:t>Online resources</a:t>
            </a:r>
          </a:p>
          <a:p>
            <a:pPr marL="457200" indent="-457200">
              <a:lnSpc>
                <a:spcPct val="150000"/>
              </a:lnSpc>
              <a:buFont typeface="Wingdings" pitchFamily="2" charset="2"/>
              <a:buChar char="Ø"/>
            </a:pPr>
            <a:r>
              <a:rPr lang="en-US" sz="3200" b="1" dirty="0">
                <a:solidFill>
                  <a:srgbClr val="0F2C52"/>
                </a:solidFill>
                <a:latin typeface="DIN Alternate" panose="020B0500000000000000" pitchFamily="34" charset="77"/>
              </a:rPr>
              <a:t>Support systems and resources for students</a:t>
            </a:r>
          </a:p>
          <a:p>
            <a:pPr marL="914400" lvl="1" indent="-457200">
              <a:lnSpc>
                <a:spcPct val="150000"/>
              </a:lnSpc>
              <a:buFont typeface="Arial" panose="020B0604020202020204" pitchFamily="34" charset="0"/>
              <a:buChar char="•"/>
            </a:pPr>
            <a:r>
              <a:rPr lang="en-US" sz="3200" b="1" i="1" dirty="0">
                <a:solidFill>
                  <a:srgbClr val="0F2C52"/>
                </a:solidFill>
                <a:latin typeface="DIN Alternate" panose="020B0500000000000000" pitchFamily="34" charset="77"/>
              </a:rPr>
              <a:t>Collaboration with tutoring services</a:t>
            </a:r>
            <a:endParaRPr lang="en-US" sz="3200" b="1" dirty="0">
              <a:solidFill>
                <a:srgbClr val="0F2C52"/>
              </a:solidFill>
              <a:latin typeface="DIN Alternate" panose="020B0500000000000000" pitchFamily="34" charset="77"/>
            </a:endParaRPr>
          </a:p>
          <a:p>
            <a:pPr lvl="1"/>
            <a:endParaRPr lang="en-US" sz="3200" b="1" dirty="0">
              <a:solidFill>
                <a:srgbClr val="0F2C52"/>
              </a:solidFill>
              <a:latin typeface="DIN Alternate" panose="020B0500000000000000" pitchFamily="34" charset="77"/>
            </a:endParaRPr>
          </a:p>
        </p:txBody>
      </p:sp>
    </p:spTree>
    <p:extLst>
      <p:ext uri="{BB962C8B-B14F-4D97-AF65-F5344CB8AC3E}">
        <p14:creationId xmlns:p14="http://schemas.microsoft.com/office/powerpoint/2010/main" val="15653506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RetrospectVTI">
  <a:themeElements>
    <a:clrScheme name="UC Merced 2">
      <a:dk1>
        <a:srgbClr val="000000"/>
      </a:dk1>
      <a:lt1>
        <a:srgbClr val="FFFFFF"/>
      </a:lt1>
      <a:dk2>
        <a:srgbClr val="454545"/>
      </a:dk2>
      <a:lt2>
        <a:srgbClr val="E0E0E0"/>
      </a:lt2>
      <a:accent1>
        <a:srgbClr val="002856"/>
      </a:accent1>
      <a:accent2>
        <a:srgbClr val="CDA430"/>
      </a:accent2>
      <a:accent3>
        <a:srgbClr val="0091B2"/>
      </a:accent3>
      <a:accent4>
        <a:srgbClr val="002856"/>
      </a:accent4>
      <a:accent5>
        <a:srgbClr val="007CBA"/>
      </a:accent5>
      <a:accent6>
        <a:srgbClr val="88C933"/>
      </a:accent6>
      <a:hlink>
        <a:srgbClr val="0091B2"/>
      </a:hlink>
      <a:folHlink>
        <a:srgbClr val="0091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Sales Pitch" id="{BA0280BF-E6B4-464B-BF28-F0D2A23065D1}" vid="{A1F0DEB3-06CD-4A85-8D08-B66BE056CE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5395</TotalTime>
  <Words>1155</Words>
  <Application>Microsoft Macintosh PowerPoint</Application>
  <PresentationFormat>Widescreen</PresentationFormat>
  <Paragraphs>237</Paragraphs>
  <Slides>27</Slides>
  <Notes>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27</vt:i4>
      </vt:variant>
    </vt:vector>
  </HeadingPairs>
  <TitlesOfParts>
    <vt:vector size="40" baseType="lpstr">
      <vt:lpstr>Aptos</vt:lpstr>
      <vt:lpstr>Aptos Display</vt:lpstr>
      <vt:lpstr>Arial</vt:lpstr>
      <vt:lpstr>Calibri</vt:lpstr>
      <vt:lpstr>Cambria Math</vt:lpstr>
      <vt:lpstr>Century Gothic</vt:lpstr>
      <vt:lpstr>DIN Alternate</vt:lpstr>
      <vt:lpstr>Lato Light</vt:lpstr>
      <vt:lpstr>Poppins</vt:lpstr>
      <vt:lpstr>Times New Roman</vt:lpstr>
      <vt:lpstr>Wingdings</vt:lpstr>
      <vt:lpstr>Office Theme</vt:lpstr>
      <vt:lpstr>RetrospectVTI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Context Matters</vt:lpstr>
      <vt:lpstr>PowerPoint Presentation</vt:lpstr>
      <vt:lpstr>PowerPoint Presentation</vt:lpstr>
      <vt:lpstr>Data sources</vt:lpstr>
      <vt:lpstr>PowerPoint Presentation</vt:lpstr>
      <vt:lpstr>PowerPoint Presentation</vt:lpstr>
      <vt:lpstr>Learning Assistants v. Teaching Assistants Ratings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Mayya Tokman</dc:creator>
  <cp:lastModifiedBy>Mayya Tokman</cp:lastModifiedBy>
  <cp:revision>250</cp:revision>
  <dcterms:created xsi:type="dcterms:W3CDTF">2024-10-02T00:52:06Z</dcterms:created>
  <dcterms:modified xsi:type="dcterms:W3CDTF">2025-03-28T19:07:09Z</dcterms:modified>
</cp:coreProperties>
</file>