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4"/>
  </p:sldMasterIdLst>
  <p:notesMasterIdLst>
    <p:notesMasterId r:id="rId24"/>
  </p:notesMasterIdLst>
  <p:handoutMasterIdLst>
    <p:handoutMasterId r:id="rId25"/>
  </p:handoutMasterIdLst>
  <p:sldIdLst>
    <p:sldId id="295" r:id="rId5"/>
    <p:sldId id="312" r:id="rId6"/>
    <p:sldId id="296" r:id="rId7"/>
    <p:sldId id="304" r:id="rId8"/>
    <p:sldId id="282" r:id="rId9"/>
    <p:sldId id="306" r:id="rId10"/>
    <p:sldId id="307" r:id="rId11"/>
    <p:sldId id="308" r:id="rId12"/>
    <p:sldId id="309" r:id="rId13"/>
    <p:sldId id="310" r:id="rId14"/>
    <p:sldId id="286" r:id="rId15"/>
    <p:sldId id="297" r:id="rId16"/>
    <p:sldId id="311" r:id="rId17"/>
    <p:sldId id="313" r:id="rId18"/>
    <p:sldId id="314" r:id="rId19"/>
    <p:sldId id="316" r:id="rId20"/>
    <p:sldId id="264" r:id="rId21"/>
    <p:sldId id="298"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EE5CA-7A91-4642-9CC3-FE514D981642}" v="27" dt="2025-03-28T15:46:19.605"/>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1293" autoAdjust="0"/>
  </p:normalViewPr>
  <p:slideViewPr>
    <p:cSldViewPr snapToGrid="0">
      <p:cViewPr varScale="1">
        <p:scale>
          <a:sx n="103" d="100"/>
          <a:sy n="103" d="100"/>
        </p:scale>
        <p:origin x="84" y="54"/>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Cahoon" userId="a6b8c11e-5894-4ecf-bbfa-bdd96ed1c50d" providerId="ADAL" clId="{FF4EE5CA-7A91-4642-9CC3-FE514D981642}"/>
    <pc:docChg chg="undo custSel addSld delSld modSld sldOrd">
      <pc:chgData name="Nathan Cahoon" userId="a6b8c11e-5894-4ecf-bbfa-bdd96ed1c50d" providerId="ADAL" clId="{FF4EE5CA-7A91-4642-9CC3-FE514D981642}" dt="2025-03-28T17:47:32.322" v="397" actId="6549"/>
      <pc:docMkLst>
        <pc:docMk/>
      </pc:docMkLst>
      <pc:sldChg chg="modSp mod">
        <pc:chgData name="Nathan Cahoon" userId="a6b8c11e-5894-4ecf-bbfa-bdd96ed1c50d" providerId="ADAL" clId="{FF4EE5CA-7A91-4642-9CC3-FE514D981642}" dt="2025-03-28T17:46:26.021" v="396" actId="20577"/>
        <pc:sldMkLst>
          <pc:docMk/>
          <pc:sldMk cId="1682125737" sldId="304"/>
        </pc:sldMkLst>
        <pc:spChg chg="mod">
          <ac:chgData name="Nathan Cahoon" userId="a6b8c11e-5894-4ecf-bbfa-bdd96ed1c50d" providerId="ADAL" clId="{FF4EE5CA-7A91-4642-9CC3-FE514D981642}" dt="2025-03-28T17:46:26.021" v="396" actId="20577"/>
          <ac:spMkLst>
            <pc:docMk/>
            <pc:sldMk cId="1682125737" sldId="304"/>
            <ac:spMk id="3" creationId="{15D6130F-679E-F12C-1867-0FA6BFB17A81}"/>
          </ac:spMkLst>
        </pc:spChg>
      </pc:sldChg>
      <pc:sldChg chg="addSp delSp modSp add mod">
        <pc:chgData name="Nathan Cahoon" userId="a6b8c11e-5894-4ecf-bbfa-bdd96ed1c50d" providerId="ADAL" clId="{FF4EE5CA-7A91-4642-9CC3-FE514D981642}" dt="2025-03-28T15:37:03.008" v="69" actId="20577"/>
        <pc:sldMkLst>
          <pc:docMk/>
          <pc:sldMk cId="3728961823" sldId="312"/>
        </pc:sldMkLst>
        <pc:spChg chg="mod">
          <ac:chgData name="Nathan Cahoon" userId="a6b8c11e-5894-4ecf-bbfa-bdd96ed1c50d" providerId="ADAL" clId="{FF4EE5CA-7A91-4642-9CC3-FE514D981642}" dt="2025-03-28T15:33:47.170" v="2" actId="1076"/>
          <ac:spMkLst>
            <pc:docMk/>
            <pc:sldMk cId="3728961823" sldId="312"/>
            <ac:spMk id="2" creationId="{EFB0D2B9-A6CD-FB08-D75F-E6364962225D}"/>
          </ac:spMkLst>
        </pc:spChg>
        <pc:spChg chg="add del mod">
          <ac:chgData name="Nathan Cahoon" userId="a6b8c11e-5894-4ecf-bbfa-bdd96ed1c50d" providerId="ADAL" clId="{FF4EE5CA-7A91-4642-9CC3-FE514D981642}" dt="2025-03-28T15:37:03.008" v="69" actId="20577"/>
          <ac:spMkLst>
            <pc:docMk/>
            <pc:sldMk cId="3728961823" sldId="312"/>
            <ac:spMk id="3" creationId="{26E8D01C-2349-8542-A7F6-DB0E9AEED19F}"/>
          </ac:spMkLst>
        </pc:spChg>
        <pc:spChg chg="add mod">
          <ac:chgData name="Nathan Cahoon" userId="a6b8c11e-5894-4ecf-bbfa-bdd96ed1c50d" providerId="ADAL" clId="{FF4EE5CA-7A91-4642-9CC3-FE514D981642}" dt="2025-03-28T15:35:42.402" v="6"/>
          <ac:spMkLst>
            <pc:docMk/>
            <pc:sldMk cId="3728961823" sldId="312"/>
            <ac:spMk id="4" creationId="{A04A1E7F-75E7-0D6C-CB48-638692FED0A9}"/>
          </ac:spMkLst>
        </pc:spChg>
      </pc:sldChg>
      <pc:sldChg chg="addSp delSp modSp new mod ord">
        <pc:chgData name="Nathan Cahoon" userId="a6b8c11e-5894-4ecf-bbfa-bdd96ed1c50d" providerId="ADAL" clId="{FF4EE5CA-7A91-4642-9CC3-FE514D981642}" dt="2025-03-28T17:47:32.322" v="397" actId="6549"/>
        <pc:sldMkLst>
          <pc:docMk/>
          <pc:sldMk cId="3503249306" sldId="313"/>
        </pc:sldMkLst>
        <pc:spChg chg="mod">
          <ac:chgData name="Nathan Cahoon" userId="a6b8c11e-5894-4ecf-bbfa-bdd96ed1c50d" providerId="ADAL" clId="{FF4EE5CA-7A91-4642-9CC3-FE514D981642}" dt="2025-03-28T15:40:30.915" v="97" actId="20577"/>
          <ac:spMkLst>
            <pc:docMk/>
            <pc:sldMk cId="3503249306" sldId="313"/>
            <ac:spMk id="2" creationId="{46B7189D-BE01-6DE8-503D-6A7682E75295}"/>
          </ac:spMkLst>
        </pc:spChg>
        <pc:spChg chg="del">
          <ac:chgData name="Nathan Cahoon" userId="a6b8c11e-5894-4ecf-bbfa-bdd96ed1c50d" providerId="ADAL" clId="{FF4EE5CA-7A91-4642-9CC3-FE514D981642}" dt="2025-03-28T15:39:41.055" v="73"/>
          <ac:spMkLst>
            <pc:docMk/>
            <pc:sldMk cId="3503249306" sldId="313"/>
            <ac:spMk id="3" creationId="{B9A123AC-AC47-2FFF-3A74-2592B924473F}"/>
          </ac:spMkLst>
        </pc:spChg>
        <pc:spChg chg="mod">
          <ac:chgData name="Nathan Cahoon" userId="a6b8c11e-5894-4ecf-bbfa-bdd96ed1c50d" providerId="ADAL" clId="{FF4EE5CA-7A91-4642-9CC3-FE514D981642}" dt="2025-03-28T17:47:32.322" v="397" actId="6549"/>
          <ac:spMkLst>
            <pc:docMk/>
            <pc:sldMk cId="3503249306" sldId="313"/>
            <ac:spMk id="4" creationId="{351FC9A4-B84C-998D-4130-1C88DF8A35C9}"/>
          </ac:spMkLst>
        </pc:spChg>
        <pc:spChg chg="add del mod">
          <ac:chgData name="Nathan Cahoon" userId="a6b8c11e-5894-4ecf-bbfa-bdd96ed1c50d" providerId="ADAL" clId="{FF4EE5CA-7A91-4642-9CC3-FE514D981642}" dt="2025-03-28T15:40:16.121" v="81" actId="478"/>
          <ac:spMkLst>
            <pc:docMk/>
            <pc:sldMk cId="3503249306" sldId="313"/>
            <ac:spMk id="7" creationId="{5FE58D1A-5F04-9995-6DAE-16C55F5FE019}"/>
          </ac:spMkLst>
        </pc:spChg>
        <pc:graphicFrameChg chg="add del mod">
          <ac:chgData name="Nathan Cahoon" userId="a6b8c11e-5894-4ecf-bbfa-bdd96ed1c50d" providerId="ADAL" clId="{FF4EE5CA-7A91-4642-9CC3-FE514D981642}" dt="2025-03-28T15:42:12.999" v="154"/>
          <ac:graphicFrameMkLst>
            <pc:docMk/>
            <pc:sldMk cId="3503249306" sldId="313"/>
            <ac:graphicFrameMk id="10" creationId="{929E8E49-381A-FF87-EDF7-0F0FCA076CD0}"/>
          </ac:graphicFrameMkLst>
        </pc:graphicFrameChg>
        <pc:graphicFrameChg chg="add del mod">
          <ac:chgData name="Nathan Cahoon" userId="a6b8c11e-5894-4ecf-bbfa-bdd96ed1c50d" providerId="ADAL" clId="{FF4EE5CA-7A91-4642-9CC3-FE514D981642}" dt="2025-03-28T15:42:24.688" v="160"/>
          <ac:graphicFrameMkLst>
            <pc:docMk/>
            <pc:sldMk cId="3503249306" sldId="313"/>
            <ac:graphicFrameMk id="11" creationId="{94888655-810F-DE9A-B0AE-568FDA535129}"/>
          </ac:graphicFrameMkLst>
        </pc:graphicFrameChg>
        <pc:picChg chg="add del mod">
          <ac:chgData name="Nathan Cahoon" userId="a6b8c11e-5894-4ecf-bbfa-bdd96ed1c50d" providerId="ADAL" clId="{FF4EE5CA-7A91-4642-9CC3-FE514D981642}" dt="2025-03-28T15:39:44.458" v="74" actId="478"/>
          <ac:picMkLst>
            <pc:docMk/>
            <pc:sldMk cId="3503249306" sldId="313"/>
            <ac:picMk id="5" creationId="{85202AF3-06C0-6A0D-8F82-2B61974A2DF4}"/>
          </ac:picMkLst>
        </pc:picChg>
        <pc:picChg chg="add mod">
          <ac:chgData name="Nathan Cahoon" userId="a6b8c11e-5894-4ecf-bbfa-bdd96ed1c50d" providerId="ADAL" clId="{FF4EE5CA-7A91-4642-9CC3-FE514D981642}" dt="2025-03-28T15:40:14.317" v="80"/>
          <ac:picMkLst>
            <pc:docMk/>
            <pc:sldMk cId="3503249306" sldId="313"/>
            <ac:picMk id="8" creationId="{82DEF7F9-CFDC-CE2F-5FA8-482A90707D65}"/>
          </ac:picMkLst>
        </pc:picChg>
        <pc:picChg chg="add mod">
          <ac:chgData name="Nathan Cahoon" userId="a6b8c11e-5894-4ecf-bbfa-bdd96ed1c50d" providerId="ADAL" clId="{FF4EE5CA-7A91-4642-9CC3-FE514D981642}" dt="2025-03-28T15:40:23.636" v="83" actId="1076"/>
          <ac:picMkLst>
            <pc:docMk/>
            <pc:sldMk cId="3503249306" sldId="313"/>
            <ac:picMk id="9" creationId="{188451F9-B2D2-A7AC-571C-E2C20B9859CF}"/>
          </ac:picMkLst>
        </pc:picChg>
      </pc:sldChg>
      <pc:sldChg chg="addSp delSp modSp add mod">
        <pc:chgData name="Nathan Cahoon" userId="a6b8c11e-5894-4ecf-bbfa-bdd96ed1c50d" providerId="ADAL" clId="{FF4EE5CA-7A91-4642-9CC3-FE514D981642}" dt="2025-03-28T15:44:07.108" v="210" actId="6549"/>
        <pc:sldMkLst>
          <pc:docMk/>
          <pc:sldMk cId="1179882432" sldId="314"/>
        </pc:sldMkLst>
        <pc:spChg chg="mod">
          <ac:chgData name="Nathan Cahoon" userId="a6b8c11e-5894-4ecf-bbfa-bdd96ed1c50d" providerId="ADAL" clId="{FF4EE5CA-7A91-4642-9CC3-FE514D981642}" dt="2025-03-28T15:43:31.284" v="172" actId="1076"/>
          <ac:spMkLst>
            <pc:docMk/>
            <pc:sldMk cId="1179882432" sldId="314"/>
            <ac:spMk id="2" creationId="{607B2F8D-51FA-A0AE-D740-17DCB0A02E38}"/>
          </ac:spMkLst>
        </pc:spChg>
        <pc:spChg chg="mod">
          <ac:chgData name="Nathan Cahoon" userId="a6b8c11e-5894-4ecf-bbfa-bdd96ed1c50d" providerId="ADAL" clId="{FF4EE5CA-7A91-4642-9CC3-FE514D981642}" dt="2025-03-28T15:44:07.108" v="210" actId="6549"/>
          <ac:spMkLst>
            <pc:docMk/>
            <pc:sldMk cId="1179882432" sldId="314"/>
            <ac:spMk id="4" creationId="{15F5C0CA-49BE-5DF6-6B6C-89A29122E714}"/>
          </ac:spMkLst>
        </pc:spChg>
        <pc:graphicFrameChg chg="add del mod">
          <ac:chgData name="Nathan Cahoon" userId="a6b8c11e-5894-4ecf-bbfa-bdd96ed1c50d" providerId="ADAL" clId="{FF4EE5CA-7A91-4642-9CC3-FE514D981642}" dt="2025-03-28T15:43:18.505" v="170"/>
          <ac:graphicFrameMkLst>
            <pc:docMk/>
            <pc:sldMk cId="1179882432" sldId="314"/>
            <ac:graphicFrameMk id="3" creationId="{1140FEEA-20E1-A408-513C-1A04BBBFE60A}"/>
          </ac:graphicFrameMkLst>
        </pc:graphicFrameChg>
        <pc:graphicFrameChg chg="add del mod">
          <ac:chgData name="Nathan Cahoon" userId="a6b8c11e-5894-4ecf-bbfa-bdd96ed1c50d" providerId="ADAL" clId="{FF4EE5CA-7A91-4642-9CC3-FE514D981642}" dt="2025-03-28T15:43:40.402" v="176"/>
          <ac:graphicFrameMkLst>
            <pc:docMk/>
            <pc:sldMk cId="1179882432" sldId="314"/>
            <ac:graphicFrameMk id="5" creationId="{A74CA562-EB46-732D-3C7A-68F1D54000A5}"/>
          </ac:graphicFrameMkLst>
        </pc:graphicFrameChg>
      </pc:sldChg>
      <pc:sldChg chg="add del">
        <pc:chgData name="Nathan Cahoon" userId="a6b8c11e-5894-4ecf-bbfa-bdd96ed1c50d" providerId="ADAL" clId="{FF4EE5CA-7A91-4642-9CC3-FE514D981642}" dt="2025-03-28T15:43:18.505" v="170"/>
        <pc:sldMkLst>
          <pc:docMk/>
          <pc:sldMk cId="277165630" sldId="315"/>
        </pc:sldMkLst>
      </pc:sldChg>
      <pc:sldChg chg="modSp new del mod">
        <pc:chgData name="Nathan Cahoon" userId="a6b8c11e-5894-4ecf-bbfa-bdd96ed1c50d" providerId="ADAL" clId="{FF4EE5CA-7A91-4642-9CC3-FE514D981642}" dt="2025-03-28T15:46:23.664" v="313" actId="47"/>
        <pc:sldMkLst>
          <pc:docMk/>
          <pc:sldMk cId="1250472323" sldId="315"/>
        </pc:sldMkLst>
        <pc:spChg chg="mod">
          <ac:chgData name="Nathan Cahoon" userId="a6b8c11e-5894-4ecf-bbfa-bdd96ed1c50d" providerId="ADAL" clId="{FF4EE5CA-7A91-4642-9CC3-FE514D981642}" dt="2025-03-28T15:45:15.964" v="241" actId="20577"/>
          <ac:spMkLst>
            <pc:docMk/>
            <pc:sldMk cId="1250472323" sldId="315"/>
            <ac:spMk id="2" creationId="{A26D2FDF-9586-DD17-53B1-CF34B02F807C}"/>
          </ac:spMkLst>
        </pc:spChg>
        <pc:spChg chg="mod">
          <ac:chgData name="Nathan Cahoon" userId="a6b8c11e-5894-4ecf-bbfa-bdd96ed1c50d" providerId="ADAL" clId="{FF4EE5CA-7A91-4642-9CC3-FE514D981642}" dt="2025-03-28T15:45:37.437" v="304" actId="20577"/>
          <ac:spMkLst>
            <pc:docMk/>
            <pc:sldMk cId="1250472323" sldId="315"/>
            <ac:spMk id="4" creationId="{28B6FA87-06AF-9672-F5D6-C579709E0187}"/>
          </ac:spMkLst>
        </pc:spChg>
      </pc:sldChg>
      <pc:sldChg chg="modSp add mod">
        <pc:chgData name="Nathan Cahoon" userId="a6b8c11e-5894-4ecf-bbfa-bdd96ed1c50d" providerId="ADAL" clId="{FF4EE5CA-7A91-4642-9CC3-FE514D981642}" dt="2025-03-28T15:47:40.510" v="378" actId="1076"/>
        <pc:sldMkLst>
          <pc:docMk/>
          <pc:sldMk cId="1677464912" sldId="316"/>
        </pc:sldMkLst>
        <pc:spChg chg="mod">
          <ac:chgData name="Nathan Cahoon" userId="a6b8c11e-5894-4ecf-bbfa-bdd96ed1c50d" providerId="ADAL" clId="{FF4EE5CA-7A91-4642-9CC3-FE514D981642}" dt="2025-03-28T15:47:02.265" v="318" actId="1076"/>
          <ac:spMkLst>
            <pc:docMk/>
            <pc:sldMk cId="1677464912" sldId="316"/>
            <ac:spMk id="3" creationId="{F0E1AB80-EA60-2FC9-2FAD-1BFC1E88BB87}"/>
          </ac:spMkLst>
        </pc:spChg>
        <pc:spChg chg="mod">
          <ac:chgData name="Nathan Cahoon" userId="a6b8c11e-5894-4ecf-bbfa-bdd96ed1c50d" providerId="ADAL" clId="{FF4EE5CA-7A91-4642-9CC3-FE514D981642}" dt="2025-03-28T15:47:40.510" v="378" actId="1076"/>
          <ac:spMkLst>
            <pc:docMk/>
            <pc:sldMk cId="1677464912" sldId="316"/>
            <ac:spMk id="4" creationId="{7A6EC17E-5D36-1C07-7DA2-493722DB1C98}"/>
          </ac:spMkLst>
        </pc:spChg>
        <pc:picChg chg="mod">
          <ac:chgData name="Nathan Cahoon" userId="a6b8c11e-5894-4ecf-bbfa-bdd96ed1c50d" providerId="ADAL" clId="{FF4EE5CA-7A91-4642-9CC3-FE514D981642}" dt="2025-03-28T15:46:55.186" v="317" actId="1076"/>
          <ac:picMkLst>
            <pc:docMk/>
            <pc:sldMk cId="1677464912" sldId="316"/>
            <ac:picMk id="5" creationId="{B8AFBAB8-9200-6B1C-92EC-3CDD9A7473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3/28/2025</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3/28/2025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24517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801E-ED28-A4B8-CF38-066445516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89179-B6F1-DA1D-D8A6-3F0052B49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0AD23-FE2F-A2F4-023F-BEBEB6D8B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4E87DF-D7B9-8E3B-EADB-D497A19458A8}"/>
              </a:ext>
            </a:extLst>
          </p:cNvPr>
          <p:cNvSpPr>
            <a:spLocks noGrp="1"/>
          </p:cNvSpPr>
          <p:nvPr>
            <p:ph type="sldNum" sz="quarter" idx="5"/>
          </p:nvPr>
        </p:nvSpPr>
        <p:spPr/>
        <p:txBody>
          <a:bodyPr/>
          <a:lstStyle/>
          <a:p>
            <a:fld id="{0842455A-0D23-4EAB-9AF9-2CC2B3066B0A}" type="slidenum">
              <a:rPr lang="en-US" smtClean="0"/>
              <a:t>10</a:t>
            </a:fld>
            <a:endParaRPr lang="en-US" dirty="0"/>
          </a:p>
        </p:txBody>
      </p:sp>
    </p:spTree>
    <p:extLst>
      <p:ext uri="{BB962C8B-B14F-4D97-AF65-F5344CB8AC3E}">
        <p14:creationId xmlns:p14="http://schemas.microsoft.com/office/powerpoint/2010/main" val="272193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11</a:t>
            </a:fld>
            <a:endParaRPr lang="en-US" dirty="0"/>
          </a:p>
        </p:txBody>
      </p:sp>
    </p:spTree>
    <p:extLst>
      <p:ext uri="{BB962C8B-B14F-4D97-AF65-F5344CB8AC3E}">
        <p14:creationId xmlns:p14="http://schemas.microsoft.com/office/powerpoint/2010/main" val="316890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12</a:t>
            </a:fld>
            <a:endParaRPr lang="en-US" dirty="0"/>
          </a:p>
        </p:txBody>
      </p:sp>
    </p:spTree>
    <p:extLst>
      <p:ext uri="{BB962C8B-B14F-4D97-AF65-F5344CB8AC3E}">
        <p14:creationId xmlns:p14="http://schemas.microsoft.com/office/powerpoint/2010/main" val="118417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C67C-D889-499A-D276-38455702B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52E1A-52B6-E2CA-2D9E-2152322BF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16082-544E-C818-61DC-FC4B16775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06CD0F-57AF-555C-15FD-4A4BBFE17D2B}"/>
              </a:ext>
            </a:extLst>
          </p:cNvPr>
          <p:cNvSpPr>
            <a:spLocks noGrp="1"/>
          </p:cNvSpPr>
          <p:nvPr>
            <p:ph type="sldNum" sz="quarter" idx="5"/>
          </p:nvPr>
        </p:nvSpPr>
        <p:spPr/>
        <p:txBody>
          <a:bodyPr/>
          <a:lstStyle/>
          <a:p>
            <a:fld id="{0842455A-0D23-4EAB-9AF9-2CC2B3066B0A}" type="slidenum">
              <a:rPr lang="en-US" smtClean="0"/>
              <a:t>13</a:t>
            </a:fld>
            <a:endParaRPr lang="en-US" dirty="0"/>
          </a:p>
        </p:txBody>
      </p:sp>
    </p:spTree>
    <p:extLst>
      <p:ext uri="{BB962C8B-B14F-4D97-AF65-F5344CB8AC3E}">
        <p14:creationId xmlns:p14="http://schemas.microsoft.com/office/powerpoint/2010/main" val="137627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2724-CCA2-62FE-1253-2C1015E9F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6A18B-A916-6D55-EB4B-4C8E56B3D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B3F7A-D33E-5D62-5ED6-BA46F41D1E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1923F-49E1-840D-403A-4C7F5B722D72}"/>
              </a:ext>
            </a:extLst>
          </p:cNvPr>
          <p:cNvSpPr>
            <a:spLocks noGrp="1"/>
          </p:cNvSpPr>
          <p:nvPr>
            <p:ph type="sldNum" sz="quarter" idx="5"/>
          </p:nvPr>
        </p:nvSpPr>
        <p:spPr/>
        <p:txBody>
          <a:bodyPr/>
          <a:lstStyle/>
          <a:p>
            <a:fld id="{0842455A-0D23-4EAB-9AF9-2CC2B3066B0A}" type="slidenum">
              <a:rPr lang="en-US" smtClean="0"/>
              <a:t>16</a:t>
            </a:fld>
            <a:endParaRPr lang="en-US" dirty="0"/>
          </a:p>
        </p:txBody>
      </p:sp>
    </p:spTree>
    <p:extLst>
      <p:ext uri="{BB962C8B-B14F-4D97-AF65-F5344CB8AC3E}">
        <p14:creationId xmlns:p14="http://schemas.microsoft.com/office/powerpoint/2010/main" val="184514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17</a:t>
            </a:fld>
            <a:endParaRPr lang="en-US" dirty="0"/>
          </a:p>
        </p:txBody>
      </p:sp>
    </p:spTree>
    <p:extLst>
      <p:ext uri="{BB962C8B-B14F-4D97-AF65-F5344CB8AC3E}">
        <p14:creationId xmlns:p14="http://schemas.microsoft.com/office/powerpoint/2010/main" val="80395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18</a:t>
            </a:fld>
            <a:endParaRPr lang="en-US" dirty="0"/>
          </a:p>
        </p:txBody>
      </p:sp>
    </p:spTree>
    <p:extLst>
      <p:ext uri="{BB962C8B-B14F-4D97-AF65-F5344CB8AC3E}">
        <p14:creationId xmlns:p14="http://schemas.microsoft.com/office/powerpoint/2010/main" val="264340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AFD1-07A5-5D4B-0E67-88FB07A05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6FEDE-F411-9BDB-68BA-E4A43475B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4C457-71BF-B7FB-3897-D901804F3E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B03821-DDD7-73F0-0AA4-AAC81F9C568C}"/>
              </a:ext>
            </a:extLst>
          </p:cNvPr>
          <p:cNvSpPr>
            <a:spLocks noGrp="1"/>
          </p:cNvSpPr>
          <p:nvPr>
            <p:ph type="sldNum" sz="quarter" idx="5"/>
          </p:nvPr>
        </p:nvSpPr>
        <p:spPr/>
        <p:txBody>
          <a:bodyPr/>
          <a:lstStyle/>
          <a:p>
            <a:fld id="{0842455A-0D23-4EAB-9AF9-2CC2B3066B0A}" type="slidenum">
              <a:rPr lang="en-US" smtClean="0"/>
              <a:t>19</a:t>
            </a:fld>
            <a:endParaRPr lang="en-US" dirty="0"/>
          </a:p>
        </p:txBody>
      </p:sp>
    </p:spTree>
    <p:extLst>
      <p:ext uri="{BB962C8B-B14F-4D97-AF65-F5344CB8AC3E}">
        <p14:creationId xmlns:p14="http://schemas.microsoft.com/office/powerpoint/2010/main" val="313488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29CA1-9F08-33F2-DAD9-68381768C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84CDE-D714-77CE-2D72-D40134D8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43A28-2555-ECFF-3F8C-DCAEE8E44F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9F93D-D7DE-D5B0-7EC5-BD3A3A2BAC6C}"/>
              </a:ext>
            </a:extLst>
          </p:cNvPr>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239918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3</a:t>
            </a:fld>
            <a:endParaRPr lang="en-US" dirty="0"/>
          </a:p>
        </p:txBody>
      </p:sp>
    </p:spTree>
    <p:extLst>
      <p:ext uri="{BB962C8B-B14F-4D97-AF65-F5344CB8AC3E}">
        <p14:creationId xmlns:p14="http://schemas.microsoft.com/office/powerpoint/2010/main" val="30396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80B2-5787-9EFC-5BAB-710C797CE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819DE-CB11-F520-D191-87960B18E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B4F14-E5E0-E415-995C-024BBDC20D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5B37F1-A4F2-F8EA-67FB-EBDD4ECE120B}"/>
              </a:ext>
            </a:extLst>
          </p:cNvPr>
          <p:cNvSpPr>
            <a:spLocks noGrp="1"/>
          </p:cNvSpPr>
          <p:nvPr>
            <p:ph type="sldNum" sz="quarter" idx="5"/>
          </p:nvPr>
        </p:nvSpPr>
        <p:spPr/>
        <p:txBody>
          <a:bodyPr/>
          <a:lstStyle/>
          <a:p>
            <a:fld id="{0842455A-0D23-4EAB-9AF9-2CC2B3066B0A}" type="slidenum">
              <a:rPr lang="en-US" smtClean="0"/>
              <a:t>4</a:t>
            </a:fld>
            <a:endParaRPr lang="en-US" dirty="0"/>
          </a:p>
        </p:txBody>
      </p:sp>
    </p:spTree>
    <p:extLst>
      <p:ext uri="{BB962C8B-B14F-4D97-AF65-F5344CB8AC3E}">
        <p14:creationId xmlns:p14="http://schemas.microsoft.com/office/powerpoint/2010/main" val="19053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5</a:t>
            </a:fld>
            <a:endParaRPr lang="en-US" dirty="0"/>
          </a:p>
        </p:txBody>
      </p:sp>
    </p:spTree>
    <p:extLst>
      <p:ext uri="{BB962C8B-B14F-4D97-AF65-F5344CB8AC3E}">
        <p14:creationId xmlns:p14="http://schemas.microsoft.com/office/powerpoint/2010/main" val="274637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9EE7-0804-0D67-2297-971F77202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7BB06-D1A2-338A-A38D-6318AC5E5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78B6B-3A0B-FDA4-D805-78B77C6F9E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421C29-89C1-FA2C-52F1-9DD24C641E22}"/>
              </a:ext>
            </a:extLst>
          </p:cNvPr>
          <p:cNvSpPr>
            <a:spLocks noGrp="1"/>
          </p:cNvSpPr>
          <p:nvPr>
            <p:ph type="sldNum" sz="quarter" idx="5"/>
          </p:nvPr>
        </p:nvSpPr>
        <p:spPr/>
        <p:txBody>
          <a:bodyPr/>
          <a:lstStyle/>
          <a:p>
            <a:fld id="{0842455A-0D23-4EAB-9AF9-2CC2B3066B0A}" type="slidenum">
              <a:rPr lang="en-US" smtClean="0"/>
              <a:t>6</a:t>
            </a:fld>
            <a:endParaRPr lang="en-US" dirty="0"/>
          </a:p>
        </p:txBody>
      </p:sp>
    </p:spTree>
    <p:extLst>
      <p:ext uri="{BB962C8B-B14F-4D97-AF65-F5344CB8AC3E}">
        <p14:creationId xmlns:p14="http://schemas.microsoft.com/office/powerpoint/2010/main" val="90853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C9CF-3C2F-DA9D-6673-F738DDC97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E587D-36ED-7828-365B-337E07339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6E46D-DD2D-7B87-AD23-16E13C9B2F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BF1FF5-684E-8FDB-D089-C018078FAF88}"/>
              </a:ext>
            </a:extLst>
          </p:cNvPr>
          <p:cNvSpPr>
            <a:spLocks noGrp="1"/>
          </p:cNvSpPr>
          <p:nvPr>
            <p:ph type="sldNum" sz="quarter" idx="5"/>
          </p:nvPr>
        </p:nvSpPr>
        <p:spPr/>
        <p:txBody>
          <a:bodyPr/>
          <a:lstStyle/>
          <a:p>
            <a:fld id="{0842455A-0D23-4EAB-9AF9-2CC2B3066B0A}" type="slidenum">
              <a:rPr lang="en-US" smtClean="0"/>
              <a:t>7</a:t>
            </a:fld>
            <a:endParaRPr lang="en-US" dirty="0"/>
          </a:p>
        </p:txBody>
      </p:sp>
    </p:spTree>
    <p:extLst>
      <p:ext uri="{BB962C8B-B14F-4D97-AF65-F5344CB8AC3E}">
        <p14:creationId xmlns:p14="http://schemas.microsoft.com/office/powerpoint/2010/main" val="241509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33EEB-B495-4C25-4593-A0AA7AFF9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29E05-DFB6-42E6-8077-BDC0FACE8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43EC3-4092-15F7-FCF5-1D3461EA26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34BE8-BD16-38F4-B591-D17EDE6DFEE3}"/>
              </a:ext>
            </a:extLst>
          </p:cNvPr>
          <p:cNvSpPr>
            <a:spLocks noGrp="1"/>
          </p:cNvSpPr>
          <p:nvPr>
            <p:ph type="sldNum" sz="quarter" idx="5"/>
          </p:nvPr>
        </p:nvSpPr>
        <p:spPr/>
        <p:txBody>
          <a:bodyPr/>
          <a:lstStyle/>
          <a:p>
            <a:fld id="{0842455A-0D23-4EAB-9AF9-2CC2B3066B0A}" type="slidenum">
              <a:rPr lang="en-US" smtClean="0"/>
              <a:t>8</a:t>
            </a:fld>
            <a:endParaRPr lang="en-US" dirty="0"/>
          </a:p>
        </p:txBody>
      </p:sp>
    </p:spTree>
    <p:extLst>
      <p:ext uri="{BB962C8B-B14F-4D97-AF65-F5344CB8AC3E}">
        <p14:creationId xmlns:p14="http://schemas.microsoft.com/office/powerpoint/2010/main" val="385655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5FC3F-0FED-7C6A-E0F0-7561A3CE1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F84C-7C29-4CF4-9EE2-5D042C140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B9957-B2CD-7E27-D0E7-29F79C62C6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AC1F8-C04C-A3F7-09C4-0F5B70AA7A9F}"/>
              </a:ext>
            </a:extLst>
          </p:cNvPr>
          <p:cNvSpPr>
            <a:spLocks noGrp="1"/>
          </p:cNvSpPr>
          <p:nvPr>
            <p:ph type="sldNum" sz="quarter" idx="5"/>
          </p:nvPr>
        </p:nvSpPr>
        <p:spPr/>
        <p:txBody>
          <a:bodyPr/>
          <a:lstStyle/>
          <a:p>
            <a:fld id="{0842455A-0D23-4EAB-9AF9-2CC2B3066B0A}" type="slidenum">
              <a:rPr lang="en-US" smtClean="0"/>
              <a:t>9</a:t>
            </a:fld>
            <a:endParaRPr lang="en-US" dirty="0"/>
          </a:p>
        </p:txBody>
      </p:sp>
    </p:spTree>
    <p:extLst>
      <p:ext uri="{BB962C8B-B14F-4D97-AF65-F5344CB8AC3E}">
        <p14:creationId xmlns:p14="http://schemas.microsoft.com/office/powerpoint/2010/main" val="132725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2636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1989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4591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dirty="0">
                <a:solidFill>
                  <a:schemeClr val="tx1"/>
                </a:solidFill>
              </a:rPr>
              <a:t>Click to add title</a:t>
            </a:r>
          </a:p>
        </p:txBody>
      </p:sp>
    </p:spTree>
    <p:extLst>
      <p:ext uri="{BB962C8B-B14F-4D97-AF65-F5344CB8AC3E}">
        <p14:creationId xmlns:p14="http://schemas.microsoft.com/office/powerpoint/2010/main" val="67834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648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dirty="0">
                <a:solidFill>
                  <a:schemeClr val="tx1"/>
                </a:solidFill>
              </a:rPr>
              <a:t>Click to add title</a:t>
            </a:r>
          </a:p>
        </p:txBody>
      </p:sp>
    </p:spTree>
    <p:extLst>
      <p:ext uri="{BB962C8B-B14F-4D97-AF65-F5344CB8AC3E}">
        <p14:creationId xmlns:p14="http://schemas.microsoft.com/office/powerpoint/2010/main" val="214368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a:normAutofit/>
          </a:bodyPr>
          <a:lstStyle>
            <a:lvl1pPr marL="0" indent="0">
              <a:spcBef>
                <a:spcPts val="1200"/>
              </a:spcBef>
              <a:spcAft>
                <a:spcPts val="200"/>
              </a:spcAft>
              <a:buFont typeface="Arial" panose="020B0604020202020204" pitchFamily="34" charset="0"/>
              <a:buNone/>
              <a:defRPr sz="2400"/>
            </a:lvl1pPr>
            <a:lvl2pPr marL="384048" indent="-182880">
              <a:spcBef>
                <a:spcPts val="1200"/>
              </a:spcBef>
              <a:spcAft>
                <a:spcPts val="200"/>
              </a:spcAft>
              <a:buClr>
                <a:schemeClr val="accent2"/>
              </a:buClr>
              <a:buFont typeface="Arial" panose="020B0604020202020204" pitchFamily="34" charset="0"/>
              <a:buChar char="•"/>
              <a:defRPr sz="2400"/>
            </a:lvl2pPr>
            <a:lvl3pPr>
              <a:spcBef>
                <a:spcPts val="1200"/>
              </a:spcBef>
              <a:spcAft>
                <a:spcPts val="200"/>
              </a:spcAft>
              <a:defRPr sz="2400"/>
            </a:lvl3pPr>
            <a:lvl4pPr>
              <a:spcBef>
                <a:spcPts val="1200"/>
              </a:spcBef>
              <a:spcAft>
                <a:spcPts val="200"/>
              </a:spcAft>
              <a:defRPr sz="2400"/>
            </a:lvl4pPr>
            <a:lvl5pPr>
              <a:spcBef>
                <a:spcPts val="1200"/>
              </a:spcBef>
              <a:spcAft>
                <a:spcPts val="200"/>
              </a:spcAft>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005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822960" anchor="b" anchorCtr="0">
            <a:noAutofit/>
          </a:bodyPr>
          <a:lstStyle>
            <a:lvl1pPr>
              <a:defRPr sz="4800"/>
            </a:lvl1pPr>
          </a:lstStyle>
          <a:p>
            <a:r>
              <a:rPr lang="en-US" sz="5400" dirty="0">
                <a:solidFill>
                  <a:schemeClr val="tx1"/>
                </a:solidFill>
              </a:rPr>
              <a:t>Click to add title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hasCustomPrompt="1"/>
          </p:nvPr>
        </p:nvSpPr>
        <p:spPr>
          <a:xfrm>
            <a:off x="845389" y="4735798"/>
            <a:ext cx="6692313" cy="845849"/>
          </a:xfrm>
        </p:spPr>
        <p:txBody>
          <a:bodyPr>
            <a:normAutofit/>
          </a:bodyPr>
          <a:lstStyle>
            <a:lvl1pPr marL="0" indent="0">
              <a:buNone/>
              <a:defRPr sz="2400"/>
            </a:lvl1pPr>
          </a:lstStyle>
          <a:p>
            <a:r>
              <a:rPr lang="en-US" dirty="0">
                <a:solidFill>
                  <a:schemeClr val="tx1"/>
                </a:solidFill>
              </a:rPr>
              <a:t>Click to add subtitle</a:t>
            </a:r>
          </a:p>
        </p:txBody>
      </p:sp>
    </p:spTree>
    <p:extLst>
      <p:ext uri="{BB962C8B-B14F-4D97-AF65-F5344CB8AC3E}">
        <p14:creationId xmlns:p14="http://schemas.microsoft.com/office/powerpoint/2010/main" val="147675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1" y="2183367"/>
            <a:ext cx="4998720"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Content Placeholder 11">
            <a:extLst>
              <a:ext uri="{FF2B5EF4-FFF2-40B4-BE49-F238E27FC236}">
                <a16:creationId xmlns:a16="http://schemas.microsoft.com/office/drawing/2014/main" id="{BEAF6B01-7E55-3A14-DE85-588680B0910B}"/>
              </a:ext>
            </a:extLst>
          </p:cNvPr>
          <p:cNvSpPr>
            <a:spLocks noGrp="1"/>
          </p:cNvSpPr>
          <p:nvPr>
            <p:ph idx="13" hasCustomPrompt="1"/>
          </p:nvPr>
        </p:nvSpPr>
        <p:spPr>
          <a:xfrm>
            <a:off x="6503438" y="2183367"/>
            <a:ext cx="4672294"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36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8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91878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3323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70848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76516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71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A8464DCA-A9BF-A892-3059-84E13570D01E}"/>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70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264630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06775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60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80" r:id="rId15"/>
    <p:sldLayoutId id="2147483781" r:id="rId16"/>
    <p:sldLayoutId id="2147483782" r:id="rId17"/>
    <p:sldLayoutId id="2147483788" r:id="rId18"/>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docs.google.com/spreadsheets/d/1htW5d5Ddrp5bVmtPAQflxGR3y_y4kOL_/edit?gid=210323975#gid=2103239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htW5d5Ddrp5bVmtPAQflxGR3y_y4kOL_/edit?gid=210323975#gid=210323975"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mailto:AB1705@cccco.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nam12.safelinks.protection.outlook.com/?url=http%3A%2F%2Fwww.cccco.edu%2F-%2Fmedia%2FCCCCO-Website%2Fdocs%2Fcurriculum%2Ffaqs-for-stem-calculus-pathway-placement-and-initial-enrollment-final-3-28-2024-a11y.pdf%3Fla%3Den%26hash%3D3739CE16F2D88F02D10C88EA4B0D5C073ECEE71C&amp;data=05%7C02%7Cncahoon%40taftcollege.edu%7C7cd32309a4434af5c3a108dd207424c2%7Cdad3b0dd130a4c2a9899c3435e62d451%7C1%7C0%7C638702405434346664%7CUnknown%7CTWFpbGZsb3d8eyJFbXB0eU1hcGkiOnRydWUsIlYiOiIwLjAuMDAwMCIsIlAiOiJXaW4zMiIsIkFOIjoiTWFpbCIsIldUIjoyfQ%3D%3D%7C0%7C%7C%7C&amp;sdata=aT3%2FOPtSjnMmSulhDKl%2B7tXeV2U0la%2BguY7994%2BFW8A%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 group of people sitting at a table">
            <a:extLst>
              <a:ext uri="{FF2B5EF4-FFF2-40B4-BE49-F238E27FC236}">
                <a16:creationId xmlns:a16="http://schemas.microsoft.com/office/drawing/2014/main" id="{6BEAD192-141F-FDDE-021B-8674B81EECD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3" r="13"/>
          <a:stretch/>
        </p:blipFill>
        <p:spPr/>
      </p:pic>
      <p:sp>
        <p:nvSpPr>
          <p:cNvPr id="6" name="Title 5">
            <a:extLst>
              <a:ext uri="{FF2B5EF4-FFF2-40B4-BE49-F238E27FC236}">
                <a16:creationId xmlns:a16="http://schemas.microsoft.com/office/drawing/2014/main" id="{8C834208-78D3-55FF-0568-AC7434753C76}"/>
              </a:ext>
            </a:extLst>
          </p:cNvPr>
          <p:cNvSpPr>
            <a:spLocks noGrp="1"/>
          </p:cNvSpPr>
          <p:nvPr>
            <p:ph type="ctrTitle"/>
          </p:nvPr>
        </p:nvSpPr>
        <p:spPr>
          <a:xfrm>
            <a:off x="0" y="2292501"/>
            <a:ext cx="7904576" cy="3325680"/>
          </a:xfrm>
        </p:spPr>
        <p:txBody>
          <a:bodyPr/>
          <a:lstStyle/>
          <a:p>
            <a:r>
              <a:rPr lang="en-US" b="1" u="sng" dirty="0"/>
              <a:t>Pre-Requisite Validation </a:t>
            </a:r>
            <a:br>
              <a:rPr lang="en-US" b="1" u="sng" dirty="0"/>
            </a:br>
            <a:r>
              <a:rPr lang="en-US" b="1" u="sng" dirty="0"/>
              <a:t>2025-27</a:t>
            </a:r>
            <a:br>
              <a:rPr lang="en-US" dirty="0"/>
            </a:br>
            <a:r>
              <a:rPr lang="en-US" dirty="0"/>
              <a:t>Nathan Cahoon</a:t>
            </a:r>
            <a:br>
              <a:rPr lang="en-US" dirty="0"/>
            </a:br>
            <a:r>
              <a:rPr lang="en-US" dirty="0"/>
              <a:t>Taft College</a:t>
            </a:r>
          </a:p>
        </p:txBody>
      </p:sp>
    </p:spTree>
    <p:extLst>
      <p:ext uri="{BB962C8B-B14F-4D97-AF65-F5344CB8AC3E}">
        <p14:creationId xmlns:p14="http://schemas.microsoft.com/office/powerpoint/2010/main" val="207687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3F54-EA99-6948-8DD7-7CBA737AF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A6AD7-5CEC-D16E-1A35-17C9F5D73BC8}"/>
              </a:ext>
            </a:extLst>
          </p:cNvPr>
          <p:cNvSpPr>
            <a:spLocks noGrp="1"/>
          </p:cNvSpPr>
          <p:nvPr>
            <p:ph type="title"/>
          </p:nvPr>
        </p:nvSpPr>
        <p:spPr/>
        <p:txBody>
          <a:bodyPr/>
          <a:lstStyle/>
          <a:p>
            <a:r>
              <a:rPr lang="en-US" dirty="0"/>
              <a:t>Questions regarding the Dec. 10 AB 1705 Memo:</a:t>
            </a:r>
          </a:p>
        </p:txBody>
      </p:sp>
      <p:sp>
        <p:nvSpPr>
          <p:cNvPr id="3" name="Content Placeholder 2">
            <a:extLst>
              <a:ext uri="{FF2B5EF4-FFF2-40B4-BE49-F238E27FC236}">
                <a16:creationId xmlns:a16="http://schemas.microsoft.com/office/drawing/2014/main" id="{94386C5A-700B-86A9-9C18-D149DEC90E41}"/>
              </a:ext>
            </a:extLst>
          </p:cNvPr>
          <p:cNvSpPr>
            <a:spLocks noGrp="1"/>
          </p:cNvSpPr>
          <p:nvPr>
            <p:ph idx="1"/>
          </p:nvPr>
        </p:nvSpPr>
        <p:spPr>
          <a:xfrm>
            <a:off x="173346" y="1993479"/>
            <a:ext cx="11219818" cy="4220974"/>
          </a:xfrm>
        </p:spPr>
        <p:txBody>
          <a:bodyPr>
            <a:normAutofit/>
          </a:bodyPr>
          <a:lstStyle/>
          <a:p>
            <a:pPr marL="0" marR="0" algn="l">
              <a:buNone/>
            </a:pPr>
            <a:r>
              <a:rPr lang="en-US" sz="1800" b="0" i="0" dirty="0">
                <a:solidFill>
                  <a:srgbClr val="000000"/>
                </a:solidFill>
                <a:effectLst/>
                <a:latin typeface="Verdana" panose="020B0604030504040204" pitchFamily="34" charset="0"/>
              </a:rPr>
              <a:t> </a:t>
            </a:r>
          </a:p>
          <a:p>
            <a:pPr marL="0" marR="0" algn="l">
              <a:buNone/>
            </a:pPr>
            <a:r>
              <a:rPr lang="en-US" sz="1800" b="1" i="0" u="sng" dirty="0">
                <a:solidFill>
                  <a:srgbClr val="000000"/>
                </a:solidFill>
                <a:effectLst/>
                <a:latin typeface="Verdana" panose="020B0604030504040204" pitchFamily="34" charset="0"/>
              </a:rPr>
              <a:t>Are courses offered before calculus in sequence capped at 4 credits, as noted earlier?</a:t>
            </a:r>
            <a:endParaRPr lang="en-US" sz="1800" b="1" i="0" u="sng" dirty="0">
              <a:solidFill>
                <a:srgbClr val="000000"/>
              </a:solidFill>
              <a:effectLst/>
              <a:latin typeface="Aptos" panose="020B0004020202020204" pitchFamily="34" charset="0"/>
            </a:endParaRPr>
          </a:p>
          <a:p>
            <a:pPr marL="0" marR="0" algn="l">
              <a:buNone/>
            </a:pPr>
            <a:r>
              <a:rPr lang="en-US" sz="1800" b="0" i="0" dirty="0">
                <a:solidFill>
                  <a:srgbClr val="242424"/>
                </a:solidFill>
                <a:effectLst/>
                <a:latin typeface="inherit"/>
              </a:rPr>
              <a:t> </a:t>
            </a:r>
            <a:r>
              <a:rPr lang="en-US" sz="1800" b="1" i="0" dirty="0">
                <a:solidFill>
                  <a:srgbClr val="000000"/>
                </a:solidFill>
                <a:effectLst/>
                <a:latin typeface="Verdana" panose="020B0604030504040204" pitchFamily="34" charset="0"/>
              </a:rPr>
              <a:t>Answer</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Existing courses can be used. Colleges are encouraged to determine the effectiveness of these courses. The unit cap applies to newly developed innovative courses as noted in memo ESLEI 24-15.</a:t>
            </a: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377313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Business team brainstorming">
            <a:extLst>
              <a:ext uri="{FF2B5EF4-FFF2-40B4-BE49-F238E27FC236}">
                <a16:creationId xmlns:a16="http://schemas.microsoft.com/office/drawing/2014/main" id="{424B3BE0-07C0-D05C-0B61-4BE33E9E08F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27277" b="27277"/>
          <a:stretch/>
        </p:blipFill>
        <p:spPr/>
      </p:pic>
      <p:sp>
        <p:nvSpPr>
          <p:cNvPr id="3" name="Title 2">
            <a:extLst>
              <a:ext uri="{FF2B5EF4-FFF2-40B4-BE49-F238E27FC236}">
                <a16:creationId xmlns:a16="http://schemas.microsoft.com/office/drawing/2014/main" id="{FB207F5D-5F40-264B-0403-3682CB3DC65D}"/>
              </a:ext>
            </a:extLst>
          </p:cNvPr>
          <p:cNvSpPr>
            <a:spLocks noGrp="1"/>
          </p:cNvSpPr>
          <p:nvPr>
            <p:ph type="ctrTitle"/>
          </p:nvPr>
        </p:nvSpPr>
        <p:spPr/>
        <p:txBody>
          <a:bodyPr tIns="274320" rIns="822960" bIns="914400" anchor="b" anchorCtr="0"/>
          <a:lstStyle/>
          <a:p>
            <a:r>
              <a:rPr lang="en-US" dirty="0"/>
              <a:t>Data collection form:</a:t>
            </a:r>
          </a:p>
        </p:txBody>
      </p:sp>
      <p:sp>
        <p:nvSpPr>
          <p:cNvPr id="4" name="Subtitle 3">
            <a:extLst>
              <a:ext uri="{FF2B5EF4-FFF2-40B4-BE49-F238E27FC236}">
                <a16:creationId xmlns:a16="http://schemas.microsoft.com/office/drawing/2014/main" id="{44B5DA33-D8F1-18AD-FDB2-F6C8B3E0ACA1}"/>
              </a:ext>
            </a:extLst>
          </p:cNvPr>
          <p:cNvSpPr>
            <a:spLocks noGrp="1"/>
          </p:cNvSpPr>
          <p:nvPr>
            <p:ph type="subTitle" idx="1"/>
          </p:nvPr>
        </p:nvSpPr>
        <p:spPr/>
        <p:txBody>
          <a:bodyPr>
            <a:normAutofit fontScale="85000" lnSpcReduction="10000"/>
          </a:bodyPr>
          <a:lstStyle/>
          <a:p>
            <a:r>
              <a:rPr lang="en-US" dirty="0">
                <a:hlinkClick r:id="rId4"/>
              </a:rPr>
              <a:t>https://docs.google.com/spreadsheets/d/1htW5d5Ddrp5bVmtPAQflxGR3y_y4kOL_/edit?gid=210323975#gid=210323975</a:t>
            </a:r>
            <a:endParaRPr lang="en-US" dirty="0"/>
          </a:p>
        </p:txBody>
      </p:sp>
    </p:spTree>
    <p:extLst>
      <p:ext uri="{BB962C8B-B14F-4D97-AF65-F5344CB8AC3E}">
        <p14:creationId xmlns:p14="http://schemas.microsoft.com/office/powerpoint/2010/main" val="304228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6819-AA5B-295D-8572-4858952DAE71}"/>
              </a:ext>
            </a:extLst>
          </p:cNvPr>
          <p:cNvSpPr>
            <a:spLocks noGrp="1"/>
          </p:cNvSpPr>
          <p:nvPr>
            <p:ph type="title"/>
          </p:nvPr>
        </p:nvSpPr>
        <p:spPr>
          <a:xfrm>
            <a:off x="8734096" y="286602"/>
            <a:ext cx="2798380" cy="3812431"/>
          </a:xfrm>
        </p:spPr>
        <p:txBody>
          <a:bodyPr>
            <a:normAutofit/>
          </a:bodyPr>
          <a:lstStyle/>
          <a:p>
            <a:r>
              <a:rPr lang="en-US" dirty="0"/>
              <a:t>Data collection form:</a:t>
            </a:r>
          </a:p>
        </p:txBody>
      </p:sp>
      <p:pic>
        <p:nvPicPr>
          <p:cNvPr id="6" name="Picture 5">
            <a:extLst>
              <a:ext uri="{FF2B5EF4-FFF2-40B4-BE49-F238E27FC236}">
                <a16:creationId xmlns:a16="http://schemas.microsoft.com/office/drawing/2014/main" id="{EFC23FC3-5BE4-BF07-924E-2574370762DC}"/>
              </a:ext>
            </a:extLst>
          </p:cNvPr>
          <p:cNvPicPr>
            <a:picLocks noChangeAspect="1"/>
          </p:cNvPicPr>
          <p:nvPr/>
        </p:nvPicPr>
        <p:blipFill>
          <a:blip r:embed="rId3"/>
          <a:stretch>
            <a:fillRect/>
          </a:stretch>
        </p:blipFill>
        <p:spPr>
          <a:xfrm>
            <a:off x="180249" y="218724"/>
            <a:ext cx="8167592" cy="5999007"/>
          </a:xfrm>
          <a:prstGeom prst="rect">
            <a:avLst/>
          </a:prstGeom>
        </p:spPr>
      </p:pic>
    </p:spTree>
    <p:extLst>
      <p:ext uri="{BB962C8B-B14F-4D97-AF65-F5344CB8AC3E}">
        <p14:creationId xmlns:p14="http://schemas.microsoft.com/office/powerpoint/2010/main" val="166673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F290-70FC-22DC-E3CC-597B857D4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FF949-719B-C31A-1AC9-540F97AF1001}"/>
              </a:ext>
            </a:extLst>
          </p:cNvPr>
          <p:cNvSpPr>
            <a:spLocks noGrp="1"/>
          </p:cNvSpPr>
          <p:nvPr>
            <p:ph type="title"/>
          </p:nvPr>
        </p:nvSpPr>
        <p:spPr>
          <a:xfrm>
            <a:off x="8734096" y="286602"/>
            <a:ext cx="2798380" cy="3812431"/>
          </a:xfrm>
        </p:spPr>
        <p:txBody>
          <a:bodyPr>
            <a:normAutofit/>
          </a:bodyPr>
          <a:lstStyle/>
          <a:p>
            <a:r>
              <a:rPr lang="en-US" dirty="0"/>
              <a:t>Data collection form:</a:t>
            </a:r>
          </a:p>
        </p:txBody>
      </p:sp>
      <p:pic>
        <p:nvPicPr>
          <p:cNvPr id="3" name="Picture 2">
            <a:extLst>
              <a:ext uri="{FF2B5EF4-FFF2-40B4-BE49-F238E27FC236}">
                <a16:creationId xmlns:a16="http://schemas.microsoft.com/office/drawing/2014/main" id="{1690A0AA-0244-3E96-20EF-149797BF4B79}"/>
              </a:ext>
            </a:extLst>
          </p:cNvPr>
          <p:cNvPicPr>
            <a:picLocks noChangeAspect="1"/>
          </p:cNvPicPr>
          <p:nvPr/>
        </p:nvPicPr>
        <p:blipFill>
          <a:blip r:embed="rId3"/>
          <a:stretch>
            <a:fillRect/>
          </a:stretch>
        </p:blipFill>
        <p:spPr>
          <a:xfrm>
            <a:off x="151062" y="171439"/>
            <a:ext cx="11861504" cy="5835223"/>
          </a:xfrm>
          <a:prstGeom prst="rect">
            <a:avLst/>
          </a:prstGeom>
        </p:spPr>
      </p:pic>
    </p:spTree>
    <p:extLst>
      <p:ext uri="{BB962C8B-B14F-4D97-AF65-F5344CB8AC3E}">
        <p14:creationId xmlns:p14="http://schemas.microsoft.com/office/powerpoint/2010/main" val="275659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189D-BE01-6DE8-503D-6A7682E75295}"/>
              </a:ext>
            </a:extLst>
          </p:cNvPr>
          <p:cNvSpPr>
            <a:spLocks noGrp="1"/>
          </p:cNvSpPr>
          <p:nvPr>
            <p:ph type="title"/>
          </p:nvPr>
        </p:nvSpPr>
        <p:spPr/>
        <p:txBody>
          <a:bodyPr/>
          <a:lstStyle/>
          <a:p>
            <a:r>
              <a:rPr lang="en-US" dirty="0"/>
              <a:t>Ghosts</a:t>
            </a:r>
          </a:p>
        </p:txBody>
      </p:sp>
      <p:sp>
        <p:nvSpPr>
          <p:cNvPr id="4" name="Content Placeholder 3">
            <a:extLst>
              <a:ext uri="{FF2B5EF4-FFF2-40B4-BE49-F238E27FC236}">
                <a16:creationId xmlns:a16="http://schemas.microsoft.com/office/drawing/2014/main" id="{351FC9A4-B84C-998D-4130-1C88DF8A35C9}"/>
              </a:ext>
            </a:extLst>
          </p:cNvPr>
          <p:cNvSpPr>
            <a:spLocks noGrp="1"/>
          </p:cNvSpPr>
          <p:nvPr>
            <p:ph idx="1"/>
          </p:nvPr>
        </p:nvSpPr>
        <p:spPr/>
        <p:txBody>
          <a:bodyPr/>
          <a:lstStyle/>
          <a:p>
            <a:r>
              <a:rPr lang="en-US" dirty="0"/>
              <a:t>No data is collected or analyzed before census.</a:t>
            </a:r>
          </a:p>
        </p:txBody>
      </p:sp>
      <p:pic>
        <p:nvPicPr>
          <p:cNvPr id="9" name="Picture 8">
            <a:extLst>
              <a:ext uri="{FF2B5EF4-FFF2-40B4-BE49-F238E27FC236}">
                <a16:creationId xmlns:a16="http://schemas.microsoft.com/office/drawing/2014/main" id="{188451F9-B2D2-A7AC-571C-E2C20B9859CF}"/>
              </a:ext>
            </a:extLst>
          </p:cNvPr>
          <p:cNvPicPr>
            <a:picLocks noChangeAspect="1"/>
          </p:cNvPicPr>
          <p:nvPr/>
        </p:nvPicPr>
        <p:blipFill>
          <a:blip r:embed="rId2"/>
          <a:stretch>
            <a:fillRect/>
          </a:stretch>
        </p:blipFill>
        <p:spPr>
          <a:xfrm>
            <a:off x="0" y="0"/>
            <a:ext cx="7601415" cy="6858000"/>
          </a:xfrm>
          <a:prstGeom prst="rect">
            <a:avLst/>
          </a:prstGeom>
        </p:spPr>
      </p:pic>
    </p:spTree>
    <p:extLst>
      <p:ext uri="{BB962C8B-B14F-4D97-AF65-F5344CB8AC3E}">
        <p14:creationId xmlns:p14="http://schemas.microsoft.com/office/powerpoint/2010/main" val="350324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2650-3F1C-7CBB-992C-EB1A079BB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B2F8D-51FA-A0AE-D740-17DCB0A02E38}"/>
              </a:ext>
            </a:extLst>
          </p:cNvPr>
          <p:cNvSpPr>
            <a:spLocks noGrp="1"/>
          </p:cNvSpPr>
          <p:nvPr>
            <p:ph type="title"/>
          </p:nvPr>
        </p:nvSpPr>
        <p:spPr>
          <a:xfrm>
            <a:off x="7859484" y="254826"/>
            <a:ext cx="3690257" cy="812748"/>
          </a:xfrm>
        </p:spPr>
        <p:txBody>
          <a:bodyPr/>
          <a:lstStyle/>
          <a:p>
            <a:r>
              <a:rPr lang="en-US" dirty="0"/>
              <a:t>Ghosts</a:t>
            </a:r>
          </a:p>
        </p:txBody>
      </p:sp>
      <p:sp>
        <p:nvSpPr>
          <p:cNvPr id="4" name="Content Placeholder 3">
            <a:extLst>
              <a:ext uri="{FF2B5EF4-FFF2-40B4-BE49-F238E27FC236}">
                <a16:creationId xmlns:a16="http://schemas.microsoft.com/office/drawing/2014/main" id="{15F5C0CA-49BE-5DF6-6B6C-89A29122E714}"/>
              </a:ext>
            </a:extLst>
          </p:cNvPr>
          <p:cNvSpPr>
            <a:spLocks noGrp="1"/>
          </p:cNvSpPr>
          <p:nvPr>
            <p:ph idx="1"/>
          </p:nvPr>
        </p:nvSpPr>
        <p:spPr>
          <a:xfrm>
            <a:off x="7859485" y="1100065"/>
            <a:ext cx="3690257" cy="4769029"/>
          </a:xfrm>
        </p:spPr>
        <p:txBody>
          <a:bodyPr>
            <a:normAutofit fontScale="92500"/>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am very concerned that we are not generally considering students who drop before census. We have had discussions with students who, when told that they cannot take any transfer-level preparatory classes before calc, decide to not enter STEM</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Mallory Newell (The RP Group/De Anza College)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is a very great question that should be explored locally. The CCCCO does not collect these data from colleges, so it is not possible to track at the system.</a:t>
            </a:r>
          </a:p>
        </p:txBody>
      </p:sp>
      <p:pic>
        <p:nvPicPr>
          <p:cNvPr id="9" name="Picture 8">
            <a:extLst>
              <a:ext uri="{FF2B5EF4-FFF2-40B4-BE49-F238E27FC236}">
                <a16:creationId xmlns:a16="http://schemas.microsoft.com/office/drawing/2014/main" id="{FF2B8671-B2D9-8330-E087-E21C85B2C5DD}"/>
              </a:ext>
            </a:extLst>
          </p:cNvPr>
          <p:cNvPicPr>
            <a:picLocks noChangeAspect="1"/>
          </p:cNvPicPr>
          <p:nvPr/>
        </p:nvPicPr>
        <p:blipFill>
          <a:blip r:embed="rId2"/>
          <a:stretch>
            <a:fillRect/>
          </a:stretch>
        </p:blipFill>
        <p:spPr>
          <a:xfrm>
            <a:off x="0" y="0"/>
            <a:ext cx="7601415" cy="6858000"/>
          </a:xfrm>
          <a:prstGeom prst="rect">
            <a:avLst/>
          </a:prstGeom>
        </p:spPr>
      </p:pic>
    </p:spTree>
    <p:extLst>
      <p:ext uri="{BB962C8B-B14F-4D97-AF65-F5344CB8AC3E}">
        <p14:creationId xmlns:p14="http://schemas.microsoft.com/office/powerpoint/2010/main" val="117988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99E8-3C71-58DB-EA24-D92B7E88546F}"/>
            </a:ext>
          </a:extLst>
        </p:cNvPr>
        <p:cNvGrpSpPr/>
        <p:nvPr/>
      </p:nvGrpSpPr>
      <p:grpSpPr>
        <a:xfrm>
          <a:off x="0" y="0"/>
          <a:ext cx="0" cy="0"/>
          <a:chOff x="0" y="0"/>
          <a:chExt cx="0" cy="0"/>
        </a:xfrm>
      </p:grpSpPr>
      <p:pic>
        <p:nvPicPr>
          <p:cNvPr id="5" name="Content Placeholder 8" descr="Business team brainstorming">
            <a:extLst>
              <a:ext uri="{FF2B5EF4-FFF2-40B4-BE49-F238E27FC236}">
                <a16:creationId xmlns:a16="http://schemas.microsoft.com/office/drawing/2014/main" id="{B8AFBAB8-9200-6B1C-92EC-3CDD9A74739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27277" b="27277"/>
          <a:stretch/>
        </p:blipFill>
        <p:spPr/>
      </p:pic>
      <p:sp>
        <p:nvSpPr>
          <p:cNvPr id="3" name="Title 2">
            <a:extLst>
              <a:ext uri="{FF2B5EF4-FFF2-40B4-BE49-F238E27FC236}">
                <a16:creationId xmlns:a16="http://schemas.microsoft.com/office/drawing/2014/main" id="{F0E1AB80-EA60-2FC9-2FAD-1BFC1E88BB87}"/>
              </a:ext>
            </a:extLst>
          </p:cNvPr>
          <p:cNvSpPr>
            <a:spLocks noGrp="1"/>
          </p:cNvSpPr>
          <p:nvPr>
            <p:ph type="ctrTitle"/>
          </p:nvPr>
        </p:nvSpPr>
        <p:spPr>
          <a:xfrm>
            <a:off x="46416" y="2862916"/>
            <a:ext cx="7537703" cy="2926080"/>
          </a:xfrm>
        </p:spPr>
        <p:txBody>
          <a:bodyPr tIns="274320" rIns="822960" bIns="914400" anchor="b" anchorCtr="0"/>
          <a:lstStyle/>
          <a:p>
            <a:r>
              <a:rPr lang="en-US" dirty="0"/>
              <a:t>Options and voices</a:t>
            </a:r>
          </a:p>
        </p:txBody>
      </p:sp>
      <p:sp>
        <p:nvSpPr>
          <p:cNvPr id="4" name="Subtitle 3">
            <a:extLst>
              <a:ext uri="{FF2B5EF4-FFF2-40B4-BE49-F238E27FC236}">
                <a16:creationId xmlns:a16="http://schemas.microsoft.com/office/drawing/2014/main" id="{7A6EC17E-5D36-1C07-7DA2-493722DB1C98}"/>
              </a:ext>
            </a:extLst>
          </p:cNvPr>
          <p:cNvSpPr>
            <a:spLocks noGrp="1"/>
          </p:cNvSpPr>
          <p:nvPr>
            <p:ph type="subTitle" idx="1"/>
          </p:nvPr>
        </p:nvSpPr>
        <p:spPr>
          <a:xfrm>
            <a:off x="826823" y="4788461"/>
            <a:ext cx="6692313" cy="1535037"/>
          </a:xfrm>
        </p:spPr>
        <p:txBody>
          <a:bodyPr>
            <a:normAutofit/>
          </a:bodyPr>
          <a:lstStyle/>
          <a:p>
            <a:r>
              <a:rPr lang="en-US" dirty="0"/>
              <a:t>Are we collecting and listening to student voices?</a:t>
            </a:r>
          </a:p>
          <a:p>
            <a:r>
              <a:rPr lang="en-US" dirty="0"/>
              <a:t>At the Senate hearing, students asked for a choice!</a:t>
            </a:r>
          </a:p>
          <a:p>
            <a:endParaRPr lang="en-US" dirty="0"/>
          </a:p>
          <a:p>
            <a:endParaRPr lang="en-US" dirty="0"/>
          </a:p>
        </p:txBody>
      </p:sp>
    </p:spTree>
    <p:extLst>
      <p:ext uri="{BB962C8B-B14F-4D97-AF65-F5344CB8AC3E}">
        <p14:creationId xmlns:p14="http://schemas.microsoft.com/office/powerpoint/2010/main" val="167746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p:txBody>
          <a:bodyPr>
            <a:normAutofit/>
          </a:bodyPr>
          <a:lstStyle/>
          <a:p>
            <a:r>
              <a:rPr lang="en-US" dirty="0"/>
              <a:t>Thank you</a:t>
            </a:r>
          </a:p>
        </p:txBody>
      </p:sp>
      <p:pic>
        <p:nvPicPr>
          <p:cNvPr id="6" name="Picture Placeholder 5" descr="People in the background shaking hands">
            <a:extLst>
              <a:ext uri="{FF2B5EF4-FFF2-40B4-BE49-F238E27FC236}">
                <a16:creationId xmlns:a16="http://schemas.microsoft.com/office/drawing/2014/main" id="{7152A34F-5793-48E6-BC6E-4B7215AA9A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 r="4"/>
          <a:stretch/>
        </p:blipFill>
        <p:spPr/>
      </p:pic>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p:txBody>
          <a:bodyPr vert="horz" lIns="91440" tIns="45720" rIns="0" bIns="45720" rtlCol="0" anchor="t">
            <a:normAutofit/>
          </a:bodyPr>
          <a:lstStyle/>
          <a:p>
            <a:r>
              <a:rPr lang="en-US" dirty="0"/>
              <a:t>Nate Cahoon</a:t>
            </a:r>
          </a:p>
          <a:p>
            <a:r>
              <a:rPr lang="en-US" dirty="0"/>
              <a:t>661-293-0059</a:t>
            </a:r>
          </a:p>
          <a:p>
            <a:r>
              <a:rPr lang="en-US" dirty="0"/>
              <a:t>ncahoon@taftcollege.edu</a:t>
            </a:r>
          </a:p>
        </p:txBody>
      </p:sp>
    </p:spTree>
    <p:extLst>
      <p:ext uri="{BB962C8B-B14F-4D97-AF65-F5344CB8AC3E}">
        <p14:creationId xmlns:p14="http://schemas.microsoft.com/office/powerpoint/2010/main" val="85074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AD8A-1DD0-5798-279E-723AFBF21AB2}"/>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8EDE50FB-473C-3BEA-8431-B03765A8981F}"/>
              </a:ext>
            </a:extLst>
          </p:cNvPr>
          <p:cNvSpPr>
            <a:spLocks noGrp="1"/>
          </p:cNvSpPr>
          <p:nvPr>
            <p:ph idx="1"/>
          </p:nvPr>
        </p:nvSpPr>
        <p:spPr>
          <a:xfrm>
            <a:off x="173346" y="1993479"/>
            <a:ext cx="6236121" cy="4220974"/>
          </a:xfrm>
        </p:spPr>
        <p:txBody>
          <a:bodyPr>
            <a:normAutofit/>
          </a:bodyPr>
          <a:lstStyle/>
          <a:p>
            <a:pPr marL="0" marR="0" algn="l" fontAlgn="base">
              <a:buNone/>
            </a:pPr>
            <a:r>
              <a:rPr lang="en-US" sz="2300" b="1" i="0" dirty="0">
                <a:solidFill>
                  <a:srgbClr val="000000"/>
                </a:solidFill>
                <a:effectLst/>
                <a:highlight>
                  <a:srgbClr val="FFFF00"/>
                </a:highlight>
                <a:latin typeface="Verdana" panose="020B0604030504040204" pitchFamily="34" charset="0"/>
              </a:rPr>
              <a:t>Q: </a:t>
            </a:r>
          </a:p>
          <a:p>
            <a:pPr marL="0" marR="0" algn="l" fontAlgn="base">
              <a:buNone/>
            </a:pPr>
            <a:r>
              <a:rPr lang="en-US" sz="1800" b="0" i="0" dirty="0">
                <a:solidFill>
                  <a:srgbClr val="000000"/>
                </a:solidFill>
                <a:effectLst/>
                <a:latin typeface="Verdana" panose="020B0604030504040204" pitchFamily="34" charset="0"/>
              </a:rPr>
              <a:t> Can we </a:t>
            </a:r>
            <a:r>
              <a:rPr lang="en-US" sz="1800" b="1" i="0" u="sng" dirty="0">
                <a:solidFill>
                  <a:srgbClr val="000000"/>
                </a:solidFill>
                <a:effectLst/>
                <a:latin typeface="Verdana" panose="020B0604030504040204" pitchFamily="34" charset="0"/>
              </a:rPr>
              <a:t>require</a:t>
            </a:r>
            <a:r>
              <a:rPr lang="en-US" sz="1800" b="0" i="0" dirty="0">
                <a:solidFill>
                  <a:srgbClr val="000000"/>
                </a:solidFill>
                <a:effectLst/>
                <a:latin typeface="Verdana" panose="020B0604030504040204" pitchFamily="34" charset="0"/>
              </a:rPr>
              <a:t> that low-level students take the </a:t>
            </a:r>
            <a:r>
              <a:rPr lang="en-US" sz="1800" b="1" i="0" u="sng" dirty="0">
                <a:solidFill>
                  <a:srgbClr val="000000"/>
                </a:solidFill>
                <a:effectLst/>
                <a:latin typeface="Verdana" panose="020B0604030504040204" pitchFamily="34" charset="0"/>
              </a:rPr>
              <a:t>corresponding co-requisite</a:t>
            </a:r>
            <a:r>
              <a:rPr lang="en-US" sz="1800" b="0" i="0" dirty="0">
                <a:solidFill>
                  <a:srgbClr val="000000"/>
                </a:solidFill>
                <a:effectLst/>
                <a:latin typeface="Verdana" panose="020B0604030504040204" pitchFamily="34" charset="0"/>
              </a:rPr>
              <a:t> for each designated course?</a:t>
            </a:r>
            <a:endParaRPr lang="en-US" sz="1800" b="0" i="0" dirty="0">
              <a:solidFill>
                <a:srgbClr val="242424"/>
              </a:solidFill>
              <a:effectLst/>
              <a:latin typeface="Aptos" panose="020B0004020202020204" pitchFamily="34" charset="0"/>
            </a:endParaRPr>
          </a:p>
          <a:p>
            <a:pPr marL="0" marR="0" algn="l" fontAlgn="base">
              <a:buNone/>
            </a:pPr>
            <a:r>
              <a:rPr lang="en-US" sz="1800" b="0" i="0" dirty="0">
                <a:solidFill>
                  <a:srgbClr val="000000"/>
                </a:solidFill>
                <a:effectLst/>
                <a:latin typeface="Verdana" panose="020B0604030504040204" pitchFamily="34" charset="0"/>
              </a:rPr>
              <a:t>2 levels below Calc?</a:t>
            </a:r>
            <a:endParaRPr lang="en-US" sz="1800" b="0" i="0" dirty="0">
              <a:solidFill>
                <a:srgbClr val="000000"/>
              </a:solidFill>
              <a:effectLst/>
              <a:latin typeface="Aptos" panose="020B0004020202020204" pitchFamily="34" charset="0"/>
            </a:endParaRPr>
          </a:p>
          <a:p>
            <a:pPr marL="0" marR="0" algn="l" fontAlgn="base"/>
            <a:r>
              <a:rPr lang="en-US" sz="1800" b="0" i="0" dirty="0">
                <a:solidFill>
                  <a:srgbClr val="000000"/>
                </a:solidFill>
                <a:effectLst/>
                <a:latin typeface="Verdana" panose="020B0604030504040204" pitchFamily="34" charset="0"/>
              </a:rPr>
              <a:t>1 level below Calc?</a:t>
            </a:r>
            <a:endParaRPr lang="en-US" sz="1800" b="0" i="0" dirty="0">
              <a:solidFill>
                <a:srgbClr val="000000"/>
              </a:solidFill>
              <a:effectLst/>
              <a:latin typeface="Aptos" panose="020B0004020202020204" pitchFamily="34" charset="0"/>
            </a:endParaRPr>
          </a:p>
          <a:p>
            <a:pPr marL="0" marR="0" algn="l" fontAlgn="base"/>
            <a:r>
              <a:rPr lang="en-US" sz="1800" b="0" i="0" dirty="0">
                <a:solidFill>
                  <a:srgbClr val="000000"/>
                </a:solidFill>
                <a:effectLst/>
                <a:latin typeface="Verdana" panose="020B0604030504040204" pitchFamily="34" charset="0"/>
              </a:rPr>
              <a:t>Calc?</a:t>
            </a:r>
            <a:endParaRPr lang="en-US" sz="1800" b="0" i="0" dirty="0">
              <a:solidFill>
                <a:srgbClr val="000000"/>
              </a:solidFill>
              <a:effectLst/>
              <a:latin typeface="Aptos" panose="020B0004020202020204" pitchFamily="34" charset="0"/>
            </a:endParaRPr>
          </a:p>
        </p:txBody>
      </p:sp>
      <p:sp>
        <p:nvSpPr>
          <p:cNvPr id="5" name="Content Placeholder 4">
            <a:extLst>
              <a:ext uri="{FF2B5EF4-FFF2-40B4-BE49-F238E27FC236}">
                <a16:creationId xmlns:a16="http://schemas.microsoft.com/office/drawing/2014/main" id="{92CFD42C-9F4E-2D2B-754C-DED3325D89CF}"/>
              </a:ext>
            </a:extLst>
          </p:cNvPr>
          <p:cNvSpPr>
            <a:spLocks noGrp="1"/>
          </p:cNvSpPr>
          <p:nvPr>
            <p:ph idx="13"/>
          </p:nvPr>
        </p:nvSpPr>
        <p:spPr>
          <a:xfrm>
            <a:off x="6483386" y="1993479"/>
            <a:ext cx="4672294" cy="3914850"/>
          </a:xfrm>
        </p:spPr>
        <p:txBody>
          <a:bodyPr/>
          <a:lstStyle/>
          <a:p>
            <a:r>
              <a:rPr lang="en-US" b="1" dirty="0">
                <a:highlight>
                  <a:srgbClr val="FFFF00"/>
                </a:highlight>
              </a:rPr>
              <a:t>A: </a:t>
            </a:r>
          </a:p>
          <a:p>
            <a:r>
              <a:rPr lang="en-US" dirty="0"/>
              <a:t>Corequisites can be required with local validation that they improve a student’s likelihood of success in the primary course. Note this is a lower standard than prerequisites that require showing a student is “highly unlikely to succeed” without the prerequisite.</a:t>
            </a:r>
          </a:p>
        </p:txBody>
      </p:sp>
    </p:spTree>
    <p:extLst>
      <p:ext uri="{BB962C8B-B14F-4D97-AF65-F5344CB8AC3E}">
        <p14:creationId xmlns:p14="http://schemas.microsoft.com/office/powerpoint/2010/main" val="67264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786BE-C8BF-0516-CDC9-49731D9BD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D5F1-C95B-0B2F-DED0-D03576047D97}"/>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A176BA55-4C02-83F4-109F-34E46A97D15B}"/>
              </a:ext>
            </a:extLst>
          </p:cNvPr>
          <p:cNvSpPr>
            <a:spLocks noGrp="1"/>
          </p:cNvSpPr>
          <p:nvPr>
            <p:ph idx="1"/>
          </p:nvPr>
        </p:nvSpPr>
        <p:spPr>
          <a:xfrm>
            <a:off x="173346" y="1993479"/>
            <a:ext cx="6236121" cy="4220974"/>
          </a:xfrm>
        </p:spPr>
        <p:txBody>
          <a:bodyPr>
            <a:normAutofit/>
          </a:bodyPr>
          <a:lstStyle/>
          <a:p>
            <a:pPr marL="0" marR="0" algn="l" fontAlgn="base">
              <a:buNone/>
            </a:pPr>
            <a:r>
              <a:rPr lang="en-US" b="1" i="0" dirty="0">
                <a:solidFill>
                  <a:srgbClr val="000000"/>
                </a:solidFill>
                <a:effectLst/>
                <a:highlight>
                  <a:srgbClr val="FFFF00"/>
                </a:highlight>
                <a:latin typeface="Verdana" panose="020B0604030504040204" pitchFamily="34" charset="0"/>
              </a:rPr>
              <a:t>Q: </a:t>
            </a:r>
          </a:p>
          <a:p>
            <a:pPr marL="0" marR="0" algn="l" fontAlgn="base">
              <a:buNone/>
            </a:pPr>
            <a:r>
              <a:rPr lang="en-US" sz="1800" b="0" i="0" dirty="0">
                <a:solidFill>
                  <a:srgbClr val="000000"/>
                </a:solidFill>
                <a:effectLst/>
                <a:latin typeface="Verdana" panose="020B0604030504040204" pitchFamily="34" charset="0"/>
              </a:rPr>
              <a:t>What is the specific quantitative threshold that we are required to meet to require co-requisites?</a:t>
            </a:r>
            <a:endParaRPr lang="en-US" sz="1800" b="0" i="0" dirty="0">
              <a:solidFill>
                <a:srgbClr val="000000"/>
              </a:solidFill>
              <a:effectLst/>
              <a:latin typeface="Aptos" panose="020B0004020202020204" pitchFamily="34" charset="0"/>
            </a:endParaRPr>
          </a:p>
        </p:txBody>
      </p:sp>
      <p:sp>
        <p:nvSpPr>
          <p:cNvPr id="5" name="Content Placeholder 4">
            <a:extLst>
              <a:ext uri="{FF2B5EF4-FFF2-40B4-BE49-F238E27FC236}">
                <a16:creationId xmlns:a16="http://schemas.microsoft.com/office/drawing/2014/main" id="{380D7348-78EC-1CAB-B60C-711FB879F43B}"/>
              </a:ext>
            </a:extLst>
          </p:cNvPr>
          <p:cNvSpPr>
            <a:spLocks noGrp="1"/>
          </p:cNvSpPr>
          <p:nvPr>
            <p:ph idx="13"/>
          </p:nvPr>
        </p:nvSpPr>
        <p:spPr>
          <a:xfrm>
            <a:off x="6483386" y="1993479"/>
            <a:ext cx="4672294" cy="3914850"/>
          </a:xfrm>
        </p:spPr>
        <p:txBody>
          <a:bodyPr>
            <a:normAutofit fontScale="92500" lnSpcReduction="10000"/>
          </a:bodyPr>
          <a:lstStyle/>
          <a:p>
            <a:r>
              <a:rPr lang="en-US" sz="2600" b="1" dirty="0">
                <a:highlight>
                  <a:srgbClr val="FFFF00"/>
                </a:highlight>
              </a:rPr>
              <a:t>A: </a:t>
            </a:r>
          </a:p>
          <a:p>
            <a:r>
              <a:rPr lang="en-US" dirty="0"/>
              <a:t>At the local level, corequisite courses go through the process detailed in the Board policy developed by the district, which could be Content Review with Statistical Validation or Content Review alone. In most cases faculty create or suggest which course they believe should become a corequisite, a review is then done, and approval/non approval is by the curriculum committee.</a:t>
            </a:r>
          </a:p>
        </p:txBody>
      </p:sp>
    </p:spTree>
    <p:extLst>
      <p:ext uri="{BB962C8B-B14F-4D97-AF65-F5344CB8AC3E}">
        <p14:creationId xmlns:p14="http://schemas.microsoft.com/office/powerpoint/2010/main" val="214234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5666-D9FF-3331-8377-45F9A793A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0D2B9-A6CD-FB08-D75F-E6364962225D}"/>
              </a:ext>
            </a:extLst>
          </p:cNvPr>
          <p:cNvSpPr>
            <a:spLocks noGrp="1"/>
          </p:cNvSpPr>
          <p:nvPr>
            <p:ph type="title"/>
          </p:nvPr>
        </p:nvSpPr>
        <p:spPr>
          <a:xfrm>
            <a:off x="7822352" y="667466"/>
            <a:ext cx="3690257" cy="873090"/>
          </a:xfrm>
        </p:spPr>
        <p:txBody>
          <a:bodyPr>
            <a:normAutofit/>
          </a:bodyPr>
          <a:lstStyle/>
          <a:p>
            <a:r>
              <a:rPr lang="en-US" dirty="0"/>
              <a:t>Thank you</a:t>
            </a:r>
          </a:p>
        </p:txBody>
      </p:sp>
      <p:pic>
        <p:nvPicPr>
          <p:cNvPr id="6" name="Picture Placeholder 5" descr="People in the background shaking hands">
            <a:extLst>
              <a:ext uri="{FF2B5EF4-FFF2-40B4-BE49-F238E27FC236}">
                <a16:creationId xmlns:a16="http://schemas.microsoft.com/office/drawing/2014/main" id="{AA481C91-4D27-3527-2909-F1731ED71B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 r="4"/>
          <a:stretch/>
        </p:blipFill>
        <p:spPr/>
      </p:pic>
      <p:sp>
        <p:nvSpPr>
          <p:cNvPr id="3" name="Content Placeholder 2">
            <a:extLst>
              <a:ext uri="{FF2B5EF4-FFF2-40B4-BE49-F238E27FC236}">
                <a16:creationId xmlns:a16="http://schemas.microsoft.com/office/drawing/2014/main" id="{26E8D01C-2349-8542-A7F6-DB0E9AEED19F}"/>
              </a:ext>
            </a:extLst>
          </p:cNvPr>
          <p:cNvSpPr>
            <a:spLocks noGrp="1"/>
          </p:cNvSpPr>
          <p:nvPr>
            <p:ph idx="1"/>
          </p:nvPr>
        </p:nvSpPr>
        <p:spPr>
          <a:xfrm>
            <a:off x="7859485" y="1596719"/>
            <a:ext cx="3690257" cy="4272375"/>
          </a:xfrm>
        </p:spPr>
        <p:txBody>
          <a:bodyPr vert="horz" lIns="91440" tIns="45720" rIns="0" bIns="45720" rtlCol="0" anchor="t">
            <a:normAutofit/>
          </a:bodyPr>
          <a:lstStyle/>
          <a:p>
            <a:r>
              <a:rPr lang="en-US" sz="4000" dirty="0"/>
              <a:t>John Spevak</a:t>
            </a:r>
          </a:p>
          <a:p>
            <a:r>
              <a:rPr lang="en-US" sz="4000" dirty="0"/>
              <a:t>Ben Duran</a:t>
            </a:r>
          </a:p>
          <a:p>
            <a:r>
              <a:rPr lang="en-US" sz="4000" dirty="0"/>
              <a:t>Angel Ramirez</a:t>
            </a:r>
          </a:p>
          <a:p>
            <a:r>
              <a:rPr lang="en-US" sz="4000" dirty="0"/>
              <a:t>All of CVHEC!</a:t>
            </a:r>
          </a:p>
        </p:txBody>
      </p:sp>
    </p:spTree>
    <p:extLst>
      <p:ext uri="{BB962C8B-B14F-4D97-AF65-F5344CB8AC3E}">
        <p14:creationId xmlns:p14="http://schemas.microsoft.com/office/powerpoint/2010/main" val="372896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2DE9F4-2583-BE94-12DB-5280D798B835}"/>
              </a:ext>
            </a:extLst>
          </p:cNvPr>
          <p:cNvSpPr txBox="1"/>
          <p:nvPr/>
        </p:nvSpPr>
        <p:spPr>
          <a:xfrm>
            <a:off x="1088829" y="1305749"/>
            <a:ext cx="5745337" cy="4773486"/>
          </a:xfrm>
          <a:prstGeom prst="rect">
            <a:avLst/>
          </a:prstGeom>
          <a:noFill/>
        </p:spPr>
        <p:txBody>
          <a:bodyPr wrap="square">
            <a:spAutoFit/>
          </a:bodyPr>
          <a:lstStyle/>
          <a:p>
            <a:pPr marL="0" marR="0">
              <a:lnSpc>
                <a:spcPct val="115000"/>
              </a:lnSpc>
              <a:spcAft>
                <a:spcPts val="800"/>
              </a:spcAft>
              <a:buNone/>
            </a:pPr>
            <a:r>
              <a:rPr lang="en-US" sz="2600" b="1" kern="100" dirty="0">
                <a:effectLst/>
                <a:latin typeface="Aptos" panose="020B0004020202020204" pitchFamily="34" charset="0"/>
                <a:ea typeface="Aptos" panose="020B0004020202020204" pitchFamily="34" charset="0"/>
                <a:cs typeface="Times New Roman" panose="02020603050405020304" pitchFamily="18" charset="0"/>
              </a:rPr>
              <a:t>Questions for 2025-27 Validation</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Please scan the QR code and log in with your name and college. Class code is 1. Select “Question/Response” in the upper right corner. Type your question in the “your question” field. You can then select “private” for a direct response with your name or “anonymous” if you prefer. Then hit send. </a:t>
            </a:r>
          </a:p>
        </p:txBody>
      </p:sp>
      <p:pic>
        <p:nvPicPr>
          <p:cNvPr id="13" name="Picture 12">
            <a:extLst>
              <a:ext uri="{FF2B5EF4-FFF2-40B4-BE49-F238E27FC236}">
                <a16:creationId xmlns:a16="http://schemas.microsoft.com/office/drawing/2014/main" id="{4BBE5DF0-8620-D76C-05FD-D8609A045C29}"/>
              </a:ext>
            </a:extLst>
          </p:cNvPr>
          <p:cNvPicPr>
            <a:picLocks noChangeAspect="1"/>
          </p:cNvPicPr>
          <p:nvPr/>
        </p:nvPicPr>
        <p:blipFill>
          <a:blip r:embed="rId3"/>
          <a:stretch>
            <a:fillRect/>
          </a:stretch>
        </p:blipFill>
        <p:spPr>
          <a:xfrm>
            <a:off x="6834166" y="595208"/>
            <a:ext cx="5261063" cy="5294221"/>
          </a:xfrm>
          <a:prstGeom prst="rect">
            <a:avLst/>
          </a:prstGeom>
        </p:spPr>
      </p:pic>
    </p:spTree>
    <p:extLst>
      <p:ext uri="{BB962C8B-B14F-4D97-AF65-F5344CB8AC3E}">
        <p14:creationId xmlns:p14="http://schemas.microsoft.com/office/powerpoint/2010/main" val="364816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57C0-A641-88EC-4D30-2F89D34E0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7874F-38D7-2D33-90C0-0F609831B035}"/>
              </a:ext>
            </a:extLst>
          </p:cNvPr>
          <p:cNvSpPr>
            <a:spLocks noGrp="1"/>
          </p:cNvSpPr>
          <p:nvPr>
            <p:ph type="title"/>
          </p:nvPr>
        </p:nvSpPr>
        <p:spPr/>
        <p:txBody>
          <a:bodyPr/>
          <a:lstStyle/>
          <a:p>
            <a:r>
              <a:rPr lang="en-US" dirty="0"/>
              <a:t>Items to review:</a:t>
            </a:r>
          </a:p>
        </p:txBody>
      </p:sp>
      <p:sp>
        <p:nvSpPr>
          <p:cNvPr id="3" name="Content Placeholder 2">
            <a:extLst>
              <a:ext uri="{FF2B5EF4-FFF2-40B4-BE49-F238E27FC236}">
                <a16:creationId xmlns:a16="http://schemas.microsoft.com/office/drawing/2014/main" id="{15D6130F-679E-F12C-1867-0FA6BFB17A81}"/>
              </a:ext>
            </a:extLst>
          </p:cNvPr>
          <p:cNvSpPr>
            <a:spLocks noGrp="1"/>
          </p:cNvSpPr>
          <p:nvPr>
            <p:ph idx="1"/>
          </p:nvPr>
        </p:nvSpPr>
        <p:spPr/>
        <p:txBody>
          <a:bodyPr/>
          <a:lstStyle/>
          <a:p>
            <a:r>
              <a:rPr lang="en-US" dirty="0"/>
              <a:t>Did your college get a “compliance” email?👍👎🏻</a:t>
            </a:r>
          </a:p>
          <a:p>
            <a:r>
              <a:rPr lang="en-US" dirty="0"/>
              <a:t>CCCCO Communication (by email)</a:t>
            </a:r>
          </a:p>
          <a:p>
            <a:r>
              <a:rPr lang="en-US" dirty="0"/>
              <a:t>Data collection form: </a:t>
            </a:r>
            <a:r>
              <a:rPr lang="en-US" dirty="0">
                <a:hlinkClick r:id="rId3"/>
              </a:rPr>
              <a:t>https://docs.google.com/spreadsheets/d/1htW5d5Ddrp5bVmtPAQflxGR3y_y4kOL_/edit?gid=210323975#gid=210323975</a:t>
            </a:r>
            <a:r>
              <a:rPr lang="en-US" dirty="0"/>
              <a:t> </a:t>
            </a:r>
          </a:p>
          <a:p>
            <a:r>
              <a:rPr lang="en-US" dirty="0"/>
              <a:t>Webinar questions</a:t>
            </a:r>
          </a:p>
        </p:txBody>
      </p:sp>
    </p:spTree>
    <p:extLst>
      <p:ext uri="{BB962C8B-B14F-4D97-AF65-F5344CB8AC3E}">
        <p14:creationId xmlns:p14="http://schemas.microsoft.com/office/powerpoint/2010/main" val="168212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front of a group of people">
            <a:extLst>
              <a:ext uri="{FF2B5EF4-FFF2-40B4-BE49-F238E27FC236}">
                <a16:creationId xmlns:a16="http://schemas.microsoft.com/office/drawing/2014/main" id="{09326C02-AA2C-C412-E1A4-A2EAFAA84AEF}"/>
              </a:ext>
            </a:extLst>
          </p:cNvPr>
          <p:cNvPicPr>
            <a:picLocks noGrp="1" noChangeAspect="1"/>
          </p:cNvPicPr>
          <p:nvPr>
            <p:ph type="pic" sz="quarter" idx="13"/>
          </p:nvPr>
        </p:nvPicPr>
        <p:blipFill>
          <a:blip r:embed="rId3"/>
          <a:srcRect l="7" r="7"/>
          <a:stretch/>
        </p:blipFill>
        <p:spPr/>
      </p:pic>
      <p:sp>
        <p:nvSpPr>
          <p:cNvPr id="3" name="Title 2">
            <a:extLst>
              <a:ext uri="{FF2B5EF4-FFF2-40B4-BE49-F238E27FC236}">
                <a16:creationId xmlns:a16="http://schemas.microsoft.com/office/drawing/2014/main" id="{3F5278DA-6C8A-199D-CC43-831ACF8AF132}"/>
              </a:ext>
            </a:extLst>
          </p:cNvPr>
          <p:cNvSpPr>
            <a:spLocks noGrp="1"/>
          </p:cNvSpPr>
          <p:nvPr>
            <p:ph type="ctrTitle"/>
          </p:nvPr>
        </p:nvSpPr>
        <p:spPr>
          <a:xfrm>
            <a:off x="4652773" y="2705101"/>
            <a:ext cx="7537703" cy="2926080"/>
          </a:xfrm>
        </p:spPr>
        <p:txBody>
          <a:bodyPr bIns="548640" anchor="b" anchorCtr="0"/>
          <a:lstStyle/>
          <a:p>
            <a:r>
              <a:rPr lang="en-US" dirty="0"/>
              <a:t>CCCCO Communication by email </a:t>
            </a:r>
            <a:r>
              <a:rPr lang="en-US" b="0" i="0" u="sng" dirty="0">
                <a:solidFill>
                  <a:srgbClr val="0000FF"/>
                </a:solidFill>
                <a:effectLst/>
                <a:latin typeface="Calibri" panose="020F0502020204030204" pitchFamily="34" charset="0"/>
                <a:hlinkClick r:id="rId4" tooltip="mailto:AB1705@cccco.edu"/>
              </a:rPr>
              <a:t>AB1705@cccco.edu</a:t>
            </a:r>
            <a:endParaRPr lang="en-US" dirty="0"/>
          </a:p>
        </p:txBody>
      </p:sp>
    </p:spTree>
    <p:extLst>
      <p:ext uri="{BB962C8B-B14F-4D97-AF65-F5344CB8AC3E}">
        <p14:creationId xmlns:p14="http://schemas.microsoft.com/office/powerpoint/2010/main" val="297250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54774-3A91-12B8-3B22-D2F325A70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11335-1ACB-9C13-3E94-90C595E0DAEF}"/>
              </a:ext>
            </a:extLst>
          </p:cNvPr>
          <p:cNvSpPr>
            <a:spLocks noGrp="1"/>
          </p:cNvSpPr>
          <p:nvPr>
            <p:ph type="title"/>
          </p:nvPr>
        </p:nvSpPr>
        <p:spPr/>
        <p:txBody>
          <a:bodyPr/>
          <a:lstStyle/>
          <a:p>
            <a:r>
              <a:rPr lang="en-US" dirty="0"/>
              <a:t>Questions regarding the Dec. 10 AB 1705 Memo:</a:t>
            </a:r>
          </a:p>
        </p:txBody>
      </p:sp>
      <p:sp>
        <p:nvSpPr>
          <p:cNvPr id="3" name="Content Placeholder 2">
            <a:extLst>
              <a:ext uri="{FF2B5EF4-FFF2-40B4-BE49-F238E27FC236}">
                <a16:creationId xmlns:a16="http://schemas.microsoft.com/office/drawing/2014/main" id="{A6BB9E29-2FCE-6196-40D7-6DF6F053B357}"/>
              </a:ext>
            </a:extLst>
          </p:cNvPr>
          <p:cNvSpPr>
            <a:spLocks noGrp="1"/>
          </p:cNvSpPr>
          <p:nvPr>
            <p:ph idx="1"/>
          </p:nvPr>
        </p:nvSpPr>
        <p:spPr>
          <a:xfrm>
            <a:off x="173346" y="1993479"/>
            <a:ext cx="11219818" cy="4220974"/>
          </a:xfrm>
        </p:spPr>
        <p:txBody>
          <a:bodyPr>
            <a:normAutofit/>
          </a:bodyPr>
          <a:lstStyle/>
          <a:p>
            <a:pPr marL="0" marR="0" algn="l"/>
            <a:endParaRPr lang="en-US" sz="1800" b="1" i="0" u="sng" dirty="0">
              <a:solidFill>
                <a:srgbClr val="000000"/>
              </a:solidFill>
              <a:effectLst/>
              <a:latin typeface="Verdana" panose="020B0604030504040204" pitchFamily="34" charset="0"/>
            </a:endParaRPr>
          </a:p>
          <a:p>
            <a:pPr marL="0" marR="0" algn="l"/>
            <a:r>
              <a:rPr lang="en-US" sz="1800" b="1" i="0" u="sng" dirty="0">
                <a:solidFill>
                  <a:srgbClr val="000000"/>
                </a:solidFill>
                <a:effectLst/>
                <a:latin typeface="Verdana" panose="020B0604030504040204" pitchFamily="34" charset="0"/>
              </a:rPr>
              <a:t>Does the new placement matrix completely replace the previous one from page 5 of the Feb 27, 2024 Memo?</a:t>
            </a:r>
            <a:endParaRPr lang="en-US" sz="1800" b="1" i="0" u="sng" dirty="0">
              <a:solidFill>
                <a:srgbClr val="000000"/>
              </a:solidFill>
              <a:effectLst/>
              <a:latin typeface="Aptos" panose="020B0004020202020204" pitchFamily="34" charset="0"/>
            </a:endParaRPr>
          </a:p>
          <a:p>
            <a:pPr marL="0" marR="0" algn="l">
              <a:buNone/>
            </a:pPr>
            <a:r>
              <a:rPr lang="en-US" sz="1800" b="0" i="0" dirty="0">
                <a:solidFill>
                  <a:srgbClr val="242424"/>
                </a:solidFill>
                <a:effectLst/>
                <a:latin typeface="inherit"/>
              </a:rPr>
              <a:t> </a:t>
            </a:r>
            <a:r>
              <a:rPr lang="en-US" sz="1800" b="1" i="0" dirty="0">
                <a:solidFill>
                  <a:srgbClr val="000000"/>
                </a:solidFill>
                <a:effectLst/>
                <a:latin typeface="Verdana" panose="020B0604030504040204" pitchFamily="34" charset="0"/>
              </a:rPr>
              <a:t>Answer</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Yes, the STEM calculus pathway placement rules specified in recently released Academic Affairs memo 24-69 replaces past memo ESLEI 24-15 (Feb 2024) on STEM calculus placement guidance.</a:t>
            </a: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169781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95A5-A3D2-EF1A-00CC-2FD4CC289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7D1A2-6573-A075-4898-88C343C49345}"/>
              </a:ext>
            </a:extLst>
          </p:cNvPr>
          <p:cNvSpPr>
            <a:spLocks noGrp="1"/>
          </p:cNvSpPr>
          <p:nvPr>
            <p:ph type="title"/>
          </p:nvPr>
        </p:nvSpPr>
        <p:spPr/>
        <p:txBody>
          <a:bodyPr/>
          <a:lstStyle/>
          <a:p>
            <a:r>
              <a:rPr lang="en-US" dirty="0"/>
              <a:t>Questions regarding the Dec. 10 AB 1705 Memo:</a:t>
            </a:r>
          </a:p>
        </p:txBody>
      </p:sp>
      <p:sp>
        <p:nvSpPr>
          <p:cNvPr id="3" name="Content Placeholder 2">
            <a:extLst>
              <a:ext uri="{FF2B5EF4-FFF2-40B4-BE49-F238E27FC236}">
                <a16:creationId xmlns:a16="http://schemas.microsoft.com/office/drawing/2014/main" id="{15F1820D-8C1D-D9B3-D364-09EE1C75B1EA}"/>
              </a:ext>
            </a:extLst>
          </p:cNvPr>
          <p:cNvSpPr>
            <a:spLocks noGrp="1"/>
          </p:cNvSpPr>
          <p:nvPr>
            <p:ph idx="1"/>
          </p:nvPr>
        </p:nvSpPr>
        <p:spPr>
          <a:xfrm>
            <a:off x="173346" y="1993479"/>
            <a:ext cx="11219818" cy="4220974"/>
          </a:xfrm>
        </p:spPr>
        <p:txBody>
          <a:bodyPr>
            <a:normAutofit/>
          </a:bodyPr>
          <a:lstStyle/>
          <a:p>
            <a:pPr marL="0" marR="0" algn="l">
              <a:buNone/>
            </a:pPr>
            <a:endParaRPr lang="en-US" sz="1800" b="1" i="0" u="sng" dirty="0">
              <a:solidFill>
                <a:srgbClr val="000000"/>
              </a:solidFill>
              <a:effectLst/>
              <a:latin typeface="Verdana" panose="020B0604030504040204" pitchFamily="34" charset="0"/>
            </a:endParaRPr>
          </a:p>
          <a:p>
            <a:pPr marL="0" marR="0" algn="l">
              <a:buNone/>
            </a:pPr>
            <a:r>
              <a:rPr lang="en-US" sz="1800" b="1" i="0" u="sng" dirty="0">
                <a:solidFill>
                  <a:srgbClr val="000000"/>
                </a:solidFill>
                <a:effectLst/>
                <a:latin typeface="Verdana" panose="020B0604030504040204" pitchFamily="34" charset="0"/>
              </a:rPr>
              <a:t> Is the GPA condition no longer in force?</a:t>
            </a:r>
            <a:endParaRPr lang="en-US" sz="1800" b="1" i="0" u="sng" dirty="0">
              <a:solidFill>
                <a:srgbClr val="242424"/>
              </a:solidFill>
              <a:effectLst/>
              <a:latin typeface="Aptos" panose="020B0004020202020204" pitchFamily="34" charset="0"/>
            </a:endParaRPr>
          </a:p>
          <a:p>
            <a:pPr marL="0" marR="0" algn="l">
              <a:buNone/>
            </a:pPr>
            <a:r>
              <a:rPr lang="en-US" sz="1800" b="0" i="0" dirty="0">
                <a:solidFill>
                  <a:srgbClr val="242424"/>
                </a:solidFill>
                <a:effectLst/>
                <a:latin typeface="inherit"/>
              </a:rPr>
              <a:t> </a:t>
            </a:r>
            <a:r>
              <a:rPr lang="en-US" sz="1800" b="1" i="0" dirty="0">
                <a:solidFill>
                  <a:srgbClr val="000000"/>
                </a:solidFill>
                <a:effectLst/>
                <a:latin typeface="Verdana" panose="020B0604030504040204" pitchFamily="34" charset="0"/>
              </a:rPr>
              <a:t>Answer</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Correct for students entering the STEM calculus pathway. The STEM calculus pathway placement rules specified in recently released Academic Affairs memo 24-69 replaces past memo ESLEI 24-15 (Feb 2024) on STEM calculus placement guidance. Previous AB 705 guidance still applies to students entering other quantitative reasoning pathways.</a:t>
            </a:r>
            <a:endParaRPr lang="en-US" sz="1800" b="0" i="0" dirty="0">
              <a:solidFill>
                <a:srgbClr val="242424"/>
              </a:solidFill>
              <a:effectLst/>
              <a:latin typeface="Aptos" panose="020B0004020202020204" pitchFamily="34" charset="0"/>
            </a:endParaRPr>
          </a:p>
          <a:p>
            <a:pPr marL="0" marR="0" algn="l">
              <a:buNone/>
            </a:pP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18232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746E8-F7B8-FA86-9069-41927A5D1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FAA07-7D16-4F63-9E89-930484705567}"/>
              </a:ext>
            </a:extLst>
          </p:cNvPr>
          <p:cNvSpPr>
            <a:spLocks noGrp="1"/>
          </p:cNvSpPr>
          <p:nvPr>
            <p:ph type="title"/>
          </p:nvPr>
        </p:nvSpPr>
        <p:spPr/>
        <p:txBody>
          <a:bodyPr/>
          <a:lstStyle/>
          <a:p>
            <a:r>
              <a:rPr lang="en-US" dirty="0"/>
              <a:t>Questions regarding the Dec. 10 AB 1705 Memo:</a:t>
            </a:r>
          </a:p>
        </p:txBody>
      </p:sp>
      <p:sp>
        <p:nvSpPr>
          <p:cNvPr id="3" name="Content Placeholder 2">
            <a:extLst>
              <a:ext uri="{FF2B5EF4-FFF2-40B4-BE49-F238E27FC236}">
                <a16:creationId xmlns:a16="http://schemas.microsoft.com/office/drawing/2014/main" id="{568B7D85-226E-7AAE-1C6D-0BFDFAA3FEF7}"/>
              </a:ext>
            </a:extLst>
          </p:cNvPr>
          <p:cNvSpPr>
            <a:spLocks noGrp="1"/>
          </p:cNvSpPr>
          <p:nvPr>
            <p:ph idx="1"/>
          </p:nvPr>
        </p:nvSpPr>
        <p:spPr>
          <a:xfrm>
            <a:off x="173346" y="1993479"/>
            <a:ext cx="11219818" cy="4220974"/>
          </a:xfrm>
        </p:spPr>
        <p:txBody>
          <a:bodyPr>
            <a:normAutofit fontScale="92500" lnSpcReduction="10000"/>
          </a:bodyPr>
          <a:lstStyle/>
          <a:p>
            <a:pPr marL="0" marR="0" algn="l">
              <a:buNone/>
            </a:pPr>
            <a:r>
              <a:rPr lang="en-US" sz="1800" b="1" i="0" u="sng" dirty="0">
                <a:solidFill>
                  <a:srgbClr val="000000"/>
                </a:solidFill>
                <a:effectLst/>
                <a:latin typeface="Verdana" panose="020B0604030504040204" pitchFamily="34" charset="0"/>
              </a:rPr>
              <a:t> What will the validation Fall ‘25-'27 consist of? –</a:t>
            </a:r>
          </a:p>
          <a:p>
            <a:pPr marL="0" marR="0" algn="l">
              <a:buNone/>
            </a:pPr>
            <a:r>
              <a:rPr lang="en-US" sz="1800" b="1" i="0" dirty="0">
                <a:solidFill>
                  <a:srgbClr val="000000"/>
                </a:solidFill>
                <a:effectLst/>
                <a:latin typeface="Verdana" panose="020B0604030504040204" pitchFamily="34" charset="0"/>
              </a:rPr>
              <a:t>Answer</a:t>
            </a:r>
            <a:r>
              <a:rPr lang="en-US" sz="1800" b="0" i="0" dirty="0">
                <a:solidFill>
                  <a:srgbClr val="000000"/>
                </a:solidFill>
                <a:effectLst/>
                <a:latin typeface="Verdana" panose="020B0604030504040204" pitchFamily="34" charset="0"/>
              </a:rPr>
              <a:t>: </a:t>
            </a:r>
            <a:r>
              <a:rPr lang="en-US" sz="1800" b="0" i="1" dirty="0">
                <a:solidFill>
                  <a:srgbClr val="000000"/>
                </a:solidFill>
                <a:effectLst/>
                <a:latin typeface="Verdana" panose="020B0604030504040204" pitchFamily="34" charset="0"/>
              </a:rPr>
              <a:t>Validation of STEM calculus pathway placement and initial math enrollment is described on page two of the recently released Academic Affairs memo 24-69, and states:</a:t>
            </a:r>
          </a:p>
          <a:p>
            <a:pPr marL="0" marR="0" algn="l">
              <a:buNone/>
            </a:pPr>
            <a:r>
              <a:rPr lang="en-US" sz="1800" b="0" i="1" dirty="0">
                <a:solidFill>
                  <a:srgbClr val="000000"/>
                </a:solidFill>
                <a:effectLst/>
                <a:latin typeface="Verdana" panose="020B0604030504040204" pitchFamily="34" charset="0"/>
              </a:rPr>
              <a:t>AB 1705 specifies that colleges must examine the impact of placing and enrolling students into transfer-level courses in order to verify the benefit of transfer-level math preparatory courses for STEM Calculus 1 by showing all of the following:</a:t>
            </a:r>
            <a:endParaRPr lang="en-US" sz="1800" b="0" i="0" dirty="0">
              <a:solidFill>
                <a:srgbClr val="242424"/>
              </a:solidFill>
              <a:effectLst/>
              <a:latin typeface="Aptos" panose="020B0004020202020204" pitchFamily="34" charset="0"/>
            </a:endParaRPr>
          </a:p>
          <a:p>
            <a:pPr marL="457200" marR="0" algn="l">
              <a:buFont typeface="Arial" panose="020B0604020202020204" pitchFamily="34" charset="0"/>
              <a:buChar char="•"/>
            </a:pPr>
            <a:r>
              <a:rPr lang="en-US" sz="1800" b="0" i="1" dirty="0">
                <a:solidFill>
                  <a:srgbClr val="000000"/>
                </a:solidFill>
                <a:effectLst/>
                <a:latin typeface="Verdana" panose="020B0604030504040204" pitchFamily="34" charset="0"/>
              </a:rPr>
              <a:t>The student is highly unlikely to succeed in the first STEM calculus course without the additional transfer-level preparation.</a:t>
            </a:r>
            <a:endParaRPr lang="en-US" sz="1800" b="0" i="0" dirty="0">
              <a:solidFill>
                <a:srgbClr val="000000"/>
              </a:solidFill>
              <a:effectLst/>
              <a:latin typeface="Aptos" panose="020B0004020202020204" pitchFamily="34" charset="0"/>
            </a:endParaRPr>
          </a:p>
          <a:p>
            <a:pPr marL="457200" marR="0" algn="l">
              <a:buFont typeface="Arial" panose="020B0604020202020204" pitchFamily="34" charset="0"/>
              <a:buChar char="•"/>
            </a:pPr>
            <a:r>
              <a:rPr lang="en-US" sz="1800" b="0" i="1" dirty="0">
                <a:solidFill>
                  <a:srgbClr val="000000"/>
                </a:solidFill>
                <a:effectLst/>
                <a:latin typeface="Verdana" panose="020B0604030504040204" pitchFamily="34" charset="0"/>
              </a:rPr>
              <a:t>The enrollment will improve the student’s probability of completing the first STEM calculus course</a:t>
            </a:r>
            <a:endParaRPr lang="en-US" sz="1800" b="0" i="0" dirty="0">
              <a:solidFill>
                <a:srgbClr val="000000"/>
              </a:solidFill>
              <a:effectLst/>
              <a:latin typeface="Aptos" panose="020B0004020202020204" pitchFamily="34" charset="0"/>
            </a:endParaRPr>
          </a:p>
          <a:p>
            <a:pPr marL="457200" marR="0" algn="l">
              <a:buFont typeface="Arial" panose="020B0604020202020204" pitchFamily="34" charset="0"/>
              <a:buChar char="•"/>
            </a:pPr>
            <a:r>
              <a:rPr lang="en-US" sz="1800" b="0" i="1" dirty="0">
                <a:solidFill>
                  <a:srgbClr val="000000"/>
                </a:solidFill>
                <a:effectLst/>
                <a:latin typeface="Verdana" panose="020B0604030504040204" pitchFamily="34" charset="0"/>
              </a:rPr>
              <a:t>The enrollment will improve the student’s persistence to and completion of the second calculus course in the STEM program, if a second calculus course is required.</a:t>
            </a:r>
            <a:endParaRPr lang="en-US" sz="1800" b="0" i="0" dirty="0">
              <a:solidFill>
                <a:srgbClr val="000000"/>
              </a:solidFill>
              <a:effectLst/>
              <a:latin typeface="Aptos" panose="020B0004020202020204" pitchFamily="34" charset="0"/>
            </a:endParaRPr>
          </a:p>
          <a:p>
            <a:pPr marL="0" marR="0" algn="l">
              <a:buNone/>
            </a:pPr>
            <a:r>
              <a:rPr lang="en-US" sz="1800" b="0" i="0" dirty="0">
                <a:solidFill>
                  <a:srgbClr val="000000"/>
                </a:solidFill>
                <a:effectLst/>
                <a:latin typeface="Verdana" panose="020B0604030504040204" pitchFamily="34" charset="0"/>
              </a:rPr>
              <a:t> </a:t>
            </a: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255680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9470-37E6-7057-4BF9-78E90E191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8149E-1745-32A3-CF42-96AD24D55894}"/>
              </a:ext>
            </a:extLst>
          </p:cNvPr>
          <p:cNvSpPr>
            <a:spLocks noGrp="1"/>
          </p:cNvSpPr>
          <p:nvPr>
            <p:ph type="title"/>
          </p:nvPr>
        </p:nvSpPr>
        <p:spPr/>
        <p:txBody>
          <a:bodyPr/>
          <a:lstStyle/>
          <a:p>
            <a:r>
              <a:rPr lang="en-US" dirty="0"/>
              <a:t>Questions regarding the Dec. 10 AB 1705 Memo:</a:t>
            </a:r>
          </a:p>
        </p:txBody>
      </p:sp>
      <p:sp>
        <p:nvSpPr>
          <p:cNvPr id="3" name="Content Placeholder 2">
            <a:extLst>
              <a:ext uri="{FF2B5EF4-FFF2-40B4-BE49-F238E27FC236}">
                <a16:creationId xmlns:a16="http://schemas.microsoft.com/office/drawing/2014/main" id="{DAA69863-483E-FB18-02B3-2454205EAFAB}"/>
              </a:ext>
            </a:extLst>
          </p:cNvPr>
          <p:cNvSpPr>
            <a:spLocks noGrp="1"/>
          </p:cNvSpPr>
          <p:nvPr>
            <p:ph idx="1"/>
          </p:nvPr>
        </p:nvSpPr>
        <p:spPr>
          <a:xfrm>
            <a:off x="173346" y="1993479"/>
            <a:ext cx="11219818" cy="4220974"/>
          </a:xfrm>
        </p:spPr>
        <p:txBody>
          <a:bodyPr>
            <a:normAutofit/>
          </a:bodyPr>
          <a:lstStyle/>
          <a:p>
            <a:pPr marL="0" marR="0" algn="l">
              <a:buNone/>
            </a:pPr>
            <a:endParaRPr lang="en-US" sz="1800" b="0" i="0" dirty="0">
              <a:solidFill>
                <a:srgbClr val="000000"/>
              </a:solidFill>
              <a:effectLst/>
              <a:latin typeface="Verdana" panose="020B0604030504040204" pitchFamily="34" charset="0"/>
            </a:endParaRPr>
          </a:p>
          <a:p>
            <a:pPr marL="0" marR="0" algn="l">
              <a:buNone/>
            </a:pPr>
            <a:r>
              <a:rPr lang="en-US" sz="1800" b="0" i="0" dirty="0">
                <a:solidFill>
                  <a:srgbClr val="000000"/>
                </a:solidFill>
                <a:effectLst/>
                <a:latin typeface="Verdana" panose="020B0604030504040204" pitchFamily="34" charset="0"/>
              </a:rPr>
              <a:t> </a:t>
            </a:r>
            <a:r>
              <a:rPr lang="en-US" sz="1800" b="1" i="0" u="sng" dirty="0">
                <a:solidFill>
                  <a:srgbClr val="000000"/>
                </a:solidFill>
                <a:effectLst/>
                <a:latin typeface="Verdana" panose="020B0604030504040204" pitchFamily="34" charset="0"/>
              </a:rPr>
              <a:t>Are we still held to the 15% Calc and 50% Pre-calc throughput, as noted previously?</a:t>
            </a:r>
            <a:endParaRPr lang="en-US" sz="1800" b="1" i="0" u="sng" dirty="0">
              <a:solidFill>
                <a:srgbClr val="000000"/>
              </a:solidFill>
              <a:effectLst/>
              <a:latin typeface="Aptos" panose="020B0004020202020204" pitchFamily="34" charset="0"/>
            </a:endParaRPr>
          </a:p>
          <a:p>
            <a:pPr marL="0" marR="0" algn="l">
              <a:buNone/>
            </a:pPr>
            <a:r>
              <a:rPr lang="en-US" sz="1800" b="0" i="0" dirty="0">
                <a:solidFill>
                  <a:srgbClr val="242424"/>
                </a:solidFill>
                <a:effectLst/>
                <a:latin typeface="inherit"/>
              </a:rPr>
              <a:t> </a:t>
            </a:r>
            <a:r>
              <a:rPr lang="en-US" sz="1800" b="1" i="0" dirty="0">
                <a:solidFill>
                  <a:srgbClr val="000000"/>
                </a:solidFill>
                <a:effectLst/>
                <a:latin typeface="Verdana" panose="020B0604030504040204" pitchFamily="34" charset="0"/>
              </a:rPr>
              <a:t>Answer</a:t>
            </a:r>
            <a:r>
              <a:rPr lang="en-US" sz="1800" b="0" i="0" dirty="0">
                <a:solidFill>
                  <a:srgbClr val="000000"/>
                </a:solidFill>
                <a:effectLst/>
                <a:latin typeface="Verdana" panose="020B0604030504040204" pitchFamily="34" charset="0"/>
              </a:rPr>
              <a:t>: Yes, the throughput rates remain the same as noted in previous guidance from the Chancellor’s Office (</a:t>
            </a:r>
            <a:r>
              <a:rPr lang="en-US" sz="1800" b="0" i="0" u="sng" dirty="0">
                <a:solidFill>
                  <a:srgbClr val="0000FF"/>
                </a:solidFill>
                <a:effectLst/>
                <a:latin typeface="Verdana" panose="020B0604030504040204" pitchFamily="34" charset="0"/>
                <a:hlinkClick r:id="rId3" tooltip="Original URL: http://www.cccco.edu/-/media/CCCCO-Website/docs/curriculum/faqs-for-stem-calculus-pathway-placement-and-initial-enrollment-final-3-28-2024-a11y.pdf?la=en&amp;hash=3739CE16F2D88F02D10C88EA4B0D5C073ECEE71C. Click or tap if you trust this link."/>
              </a:rPr>
              <a:t>AB 1705 STEM FAQ</a:t>
            </a:r>
            <a:r>
              <a:rPr lang="en-US" sz="1800" b="0" i="0" dirty="0">
                <a:solidFill>
                  <a:srgbClr val="000000"/>
                </a:solidFill>
                <a:effectLst/>
                <a:latin typeface="Verdana" panose="020B0604030504040204" pitchFamily="34" charset="0"/>
              </a:rPr>
              <a:t>).</a:t>
            </a:r>
            <a:endParaRPr lang="en-US" sz="18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152901818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E6FD3E-3033-4D44-9759-980DCC3E7F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A887178-918B-41B5-90B5-AF84E76A4227}">
  <ds:schemaRefs>
    <ds:schemaRef ds:uri="http://schemas.microsoft.com/sharepoint/v3/contenttype/forms"/>
  </ds:schemaRefs>
</ds:datastoreItem>
</file>

<file path=customXml/itemProps3.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{C7184F5D-91F5-498D-8C88-208A1F676F60}tf22581678_win32</Template>
  <TotalTime>213</TotalTime>
  <Words>919</Words>
  <Application>Microsoft Office PowerPoint</Application>
  <PresentationFormat>Widescreen</PresentationFormat>
  <Paragraphs>85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inherit</vt:lpstr>
      <vt:lpstr>Verdana</vt:lpstr>
      <vt:lpstr>RetrospectVTI</vt:lpstr>
      <vt:lpstr>Pre-Requisite Validation  2025-27 Nathan Cahoon Taft College</vt:lpstr>
      <vt:lpstr>Thank you</vt:lpstr>
      <vt:lpstr>PowerPoint Presentation</vt:lpstr>
      <vt:lpstr>Items to review:</vt:lpstr>
      <vt:lpstr>CCCCO Communication by email AB1705@cccco.edu</vt:lpstr>
      <vt:lpstr>Questions regarding the Dec. 10 AB 1705 Memo:</vt:lpstr>
      <vt:lpstr>Questions regarding the Dec. 10 AB 1705 Memo:</vt:lpstr>
      <vt:lpstr>Questions regarding the Dec. 10 AB 1705 Memo:</vt:lpstr>
      <vt:lpstr>Questions regarding the Dec. 10 AB 1705 Memo:</vt:lpstr>
      <vt:lpstr>Questions regarding the Dec. 10 AB 1705 Memo:</vt:lpstr>
      <vt:lpstr>Data collection form:</vt:lpstr>
      <vt:lpstr>Data collection form:</vt:lpstr>
      <vt:lpstr>Data collection form:</vt:lpstr>
      <vt:lpstr>Ghosts</vt:lpstr>
      <vt:lpstr>Ghosts</vt:lpstr>
      <vt:lpstr>Options and voices</vt:lpstr>
      <vt:lpstr>Thank you</vt:lpstr>
      <vt:lpstr>Q &amp; A</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Cahoon</dc:creator>
  <cp:lastModifiedBy>Nathan Cahoon</cp:lastModifiedBy>
  <cp:revision>1</cp:revision>
  <dcterms:created xsi:type="dcterms:W3CDTF">2025-03-27T21:50:37Z</dcterms:created>
  <dcterms:modified xsi:type="dcterms:W3CDTF">2025-03-28T17:47:41Z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